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64" r:id="rId4"/>
    <p:sldId id="308" r:id="rId5"/>
    <p:sldId id="265" r:id="rId6"/>
    <p:sldId id="261" r:id="rId7"/>
    <p:sldId id="266" r:id="rId8"/>
    <p:sldId id="263"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6" r:id="rId28"/>
    <p:sldId id="287" r:id="rId29"/>
    <p:sldId id="288" r:id="rId30"/>
    <p:sldId id="289" r:id="rId31"/>
    <p:sldId id="290" r:id="rId32"/>
    <p:sldId id="291" r:id="rId33"/>
    <p:sldId id="292" r:id="rId34"/>
    <p:sldId id="293" r:id="rId35"/>
    <p:sldId id="294" r:id="rId36"/>
    <p:sldId id="295" r:id="rId37"/>
    <p:sldId id="258" r:id="rId38"/>
    <p:sldId id="296" r:id="rId39"/>
    <p:sldId id="297" r:id="rId40"/>
    <p:sldId id="298" r:id="rId41"/>
    <p:sldId id="299" r:id="rId42"/>
    <p:sldId id="307" r:id="rId43"/>
    <p:sldId id="300" r:id="rId44"/>
    <p:sldId id="301" r:id="rId45"/>
    <p:sldId id="302" r:id="rId46"/>
    <p:sldId id="303" r:id="rId47"/>
    <p:sldId id="304" r:id="rId48"/>
    <p:sldId id="305" r:id="rId49"/>
    <p:sldId id="306"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BA557D-6B7A-4CB0-A2AF-32D55AF4270C}" v="4" dt="2020-07-24T19:37:41.4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varScale="1">
        <p:scale>
          <a:sx n="73" d="100"/>
          <a:sy n="73" d="100"/>
        </p:scale>
        <p:origin x="618"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ego Finol Gonzalez" userId="9d38afae-3300-401f-aa88-c30fec5d6faf" providerId="ADAL" clId="{62BA557D-6B7A-4CB0-A2AF-32D55AF4270C}"/>
    <pc:docChg chg="custSel modSld">
      <pc:chgData name="Diego Finol Gonzalez" userId="9d38afae-3300-401f-aa88-c30fec5d6faf" providerId="ADAL" clId="{62BA557D-6B7A-4CB0-A2AF-32D55AF4270C}" dt="2020-07-24T19:49:23.206" v="2" actId="478"/>
      <pc:docMkLst>
        <pc:docMk/>
      </pc:docMkLst>
      <pc:sldChg chg="delSp modSp mod">
        <pc:chgData name="Diego Finol Gonzalez" userId="9d38afae-3300-401f-aa88-c30fec5d6faf" providerId="ADAL" clId="{62BA557D-6B7A-4CB0-A2AF-32D55AF4270C}" dt="2020-07-24T19:49:23.206" v="2" actId="478"/>
        <pc:sldMkLst>
          <pc:docMk/>
          <pc:sldMk cId="2051463573" sldId="256"/>
        </pc:sldMkLst>
        <pc:spChg chg="del">
          <ac:chgData name="Diego Finol Gonzalez" userId="9d38afae-3300-401f-aa88-c30fec5d6faf" providerId="ADAL" clId="{62BA557D-6B7A-4CB0-A2AF-32D55AF4270C}" dt="2020-07-24T19:49:11.582" v="0" actId="478"/>
          <ac:spMkLst>
            <pc:docMk/>
            <pc:sldMk cId="2051463573" sldId="256"/>
            <ac:spMk id="2" creationId="{00000000-0000-0000-0000-000000000000}"/>
          </ac:spMkLst>
        </pc:spChg>
        <pc:spChg chg="del">
          <ac:chgData name="Diego Finol Gonzalez" userId="9d38afae-3300-401f-aa88-c30fec5d6faf" providerId="ADAL" clId="{62BA557D-6B7A-4CB0-A2AF-32D55AF4270C}" dt="2020-07-24T19:49:23.206" v="2" actId="478"/>
          <ac:spMkLst>
            <pc:docMk/>
            <pc:sldMk cId="2051463573" sldId="256"/>
            <ac:spMk id="3" creationId="{00000000-0000-0000-0000-000000000000}"/>
          </ac:spMkLst>
        </pc:spChg>
        <pc:spChg chg="ord">
          <ac:chgData name="Diego Finol Gonzalez" userId="9d38afae-3300-401f-aa88-c30fec5d6faf" providerId="ADAL" clId="{62BA557D-6B7A-4CB0-A2AF-32D55AF4270C}" dt="2020-07-24T19:49:18.713" v="1" actId="167"/>
          <ac:spMkLst>
            <pc:docMk/>
            <pc:sldMk cId="2051463573" sldId="256"/>
            <ac:spMk id="5"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7/24/2020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4509A250-FF31-4206-8172-F9D3106AACB1}" type="datetimeFigureOut">
              <a:rPr lang="en-US" dirty="0"/>
              <a:t>7/24/2020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s-ES"/>
              <a:t>Haga clic para modificar el estilo de título del patrón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4509A250-FF31-4206-8172-F9D3106AACB1}" type="datetimeFigureOut">
              <a:rPr lang="en-US" dirty="0"/>
              <a:t>7/24/2020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s-ES"/>
              <a:t>Haga clic para modificar el estilo de título del patrón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s-ES"/>
              <a:t>Haga clic para modificar el estilo de texto del patrón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4509A250-FF31-4206-8172-F9D3106AACB1}" type="datetimeFigureOut">
              <a:rPr lang="en-US" dirty="0"/>
              <a:t>7/24/2020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4509A250-FF31-4206-8172-F9D3106AACB1}" type="datetimeFigureOut">
              <a:rPr lang="en-US" dirty="0"/>
              <a:t>7/24/2020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7/24/2020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7/24/2020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7/24/2020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7/24/2020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7/24/2020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9796027F-7875-4030-9381-8BD8C4F21935}" type="datetimeFigureOut">
              <a:rPr lang="en-US" dirty="0"/>
              <a:t>7/24/2020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7/24/2020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7/24/2020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7/24/2020</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7/24/2020</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7" name="Date Placeholder 4"/>
          <p:cNvSpPr>
            <a:spLocks noGrp="1"/>
          </p:cNvSpPr>
          <p:nvPr>
            <p:ph type="dt" sz="half" idx="10"/>
          </p:nvPr>
        </p:nvSpPr>
        <p:spPr/>
        <p:txBody>
          <a:bodyPr/>
          <a:lstStyle/>
          <a:p>
            <a:fld id="{4509A250-FF31-4206-8172-F9D3106AACB1}" type="datetimeFigureOut">
              <a:rPr lang="en-US" dirty="0"/>
              <a:t>7/24/2020</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4509A250-FF31-4206-8172-F9D3106AACB1}" type="datetimeFigureOut">
              <a:rPr lang="en-US" dirty="0"/>
              <a:t>7/24/2020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cstate="email">
            <a:extLst>
              <a:ext uri="{28A0092B-C50C-407E-A947-70E740481C1C}">
                <a14:useLocalDpi xmlns:a14="http://schemas.microsoft.com/office/drawing/2010/main"/>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cstate="email">
            <a:extLst>
              <a:ext uri="{28A0092B-C50C-407E-A947-70E740481C1C}">
                <a14:useLocalDpi xmlns:a14="http://schemas.microsoft.com/office/drawing/2010/main"/>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cstate="email">
            <a:extLst>
              <a:ext uri="{28A0092B-C50C-407E-A947-70E740481C1C}">
                <a14:useLocalDpi xmlns:a14="http://schemas.microsoft.com/office/drawing/2010/main"/>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cstate="email">
            <a:extLst>
              <a:ext uri="{28A0092B-C50C-407E-A947-70E740481C1C}">
                <a14:useLocalDpi xmlns:a14="http://schemas.microsoft.com/office/drawing/2010/main"/>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7/24/2020</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‹Nº›</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716179" y="1568761"/>
            <a:ext cx="6359237" cy="4370427"/>
          </a:xfrm>
          <a:prstGeom prst="rect">
            <a:avLst/>
          </a:prstGeom>
          <a:noFill/>
        </p:spPr>
        <p:txBody>
          <a:bodyPr wrap="square" rtlCol="0">
            <a:spAutoFit/>
          </a:bodyPr>
          <a:lstStyle/>
          <a:p>
            <a:r>
              <a:rPr lang="es-EC" sz="3200" dirty="0"/>
              <a:t>“Tu cuerpo es el mensaje…”</a:t>
            </a:r>
          </a:p>
          <a:p>
            <a:r>
              <a:rPr lang="es-EC" sz="3200" dirty="0"/>
              <a:t>Corposfera y semióticas del vacío: Cuerpo, ausencia y significación</a:t>
            </a:r>
          </a:p>
          <a:p>
            <a:endParaRPr lang="es-EC" dirty="0"/>
          </a:p>
          <a:p>
            <a:endParaRPr lang="es-EC" dirty="0"/>
          </a:p>
          <a:p>
            <a:r>
              <a:rPr lang="es-EC" sz="2400" dirty="0"/>
              <a:t>José Enrique Finol </a:t>
            </a:r>
          </a:p>
          <a:p>
            <a:r>
              <a:rPr lang="es-EC" dirty="0"/>
              <a:t>Consejo de Regulación y Desarrollo</a:t>
            </a:r>
          </a:p>
          <a:p>
            <a:r>
              <a:rPr lang="es-EC" dirty="0"/>
              <a:t> de la Información y Comunicación </a:t>
            </a:r>
          </a:p>
          <a:p>
            <a:r>
              <a:rPr lang="es-EC" dirty="0"/>
              <a:t>Quito, Ecuador. </a:t>
            </a:r>
          </a:p>
          <a:p>
            <a:r>
              <a:rPr lang="es-EC" dirty="0"/>
              <a:t>Correo E: joseenriquefinol@gmail.com  </a:t>
            </a:r>
            <a:r>
              <a:rPr lang="es-EC" dirty="0" err="1"/>
              <a:t>Web:www.joseenriquefinol.com</a:t>
            </a:r>
            <a:endParaRPr lang="es-EC" dirty="0"/>
          </a:p>
        </p:txBody>
      </p:sp>
      <p:sp>
        <p:nvSpPr>
          <p:cNvPr id="4" name="Rectángulo 3"/>
          <p:cNvSpPr/>
          <p:nvPr/>
        </p:nvSpPr>
        <p:spPr>
          <a:xfrm>
            <a:off x="1154955" y="751344"/>
            <a:ext cx="10564820" cy="1200329"/>
          </a:xfrm>
          <a:prstGeom prst="rect">
            <a:avLst/>
          </a:prstGeom>
        </p:spPr>
        <p:txBody>
          <a:bodyPr wrap="square">
            <a:spAutoFit/>
          </a:bodyPr>
          <a:lstStyle/>
          <a:p>
            <a:endParaRPr lang="es-MX" dirty="0"/>
          </a:p>
          <a:p>
            <a:endParaRPr lang="es-MX" dirty="0"/>
          </a:p>
          <a:p>
            <a:endParaRPr lang="es-MX" dirty="0"/>
          </a:p>
          <a:p>
            <a:endParaRPr lang="es-MX" dirty="0"/>
          </a:p>
        </p:txBody>
      </p:sp>
      <p:pic>
        <p:nvPicPr>
          <p:cNvPr id="6" name="Imagen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03816" y="2888576"/>
            <a:ext cx="5680365" cy="3733902"/>
          </a:xfrm>
          <a:prstGeom prst="rect">
            <a:avLst/>
          </a:prstGeom>
        </p:spPr>
      </p:pic>
      <p:sp>
        <p:nvSpPr>
          <p:cNvPr id="7" name="CuadroTexto 6"/>
          <p:cNvSpPr txBox="1"/>
          <p:nvPr/>
        </p:nvSpPr>
        <p:spPr>
          <a:xfrm>
            <a:off x="6303817" y="6329816"/>
            <a:ext cx="5223163" cy="369332"/>
          </a:xfrm>
          <a:prstGeom prst="rect">
            <a:avLst/>
          </a:prstGeom>
          <a:noFill/>
        </p:spPr>
        <p:txBody>
          <a:bodyPr wrap="square" rtlCol="0">
            <a:spAutoFit/>
          </a:bodyPr>
          <a:lstStyle/>
          <a:p>
            <a:r>
              <a:rPr lang="en-US" b="1" dirty="0"/>
              <a:t>Memoirs of an Invisible Man. Valery </a:t>
            </a:r>
            <a:r>
              <a:rPr lang="en-US" b="1" dirty="0" err="1"/>
              <a:t>Simov</a:t>
            </a:r>
            <a:endParaRPr lang="en-US" b="1" dirty="0"/>
          </a:p>
        </p:txBody>
      </p:sp>
    </p:spTree>
    <p:extLst>
      <p:ext uri="{BB962C8B-B14F-4D97-AF65-F5344CB8AC3E}">
        <p14:creationId xmlns:p14="http://schemas.microsoft.com/office/powerpoint/2010/main" val="2051463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br>
              <a:rPr lang="es-EC" sz="2800" dirty="0"/>
            </a:br>
            <a:r>
              <a:rPr lang="es-EC" sz="2800" dirty="0"/>
              <a:t>2. Condiciones que favorecen las ausencias como dispositivos significativos</a:t>
            </a:r>
          </a:p>
        </p:txBody>
      </p:sp>
      <p:sp>
        <p:nvSpPr>
          <p:cNvPr id="3" name="Marcador de contenido 2"/>
          <p:cNvSpPr>
            <a:spLocks noGrp="1"/>
          </p:cNvSpPr>
          <p:nvPr>
            <p:ph idx="1"/>
          </p:nvPr>
        </p:nvSpPr>
        <p:spPr/>
        <p:txBody>
          <a:bodyPr>
            <a:normAutofit/>
          </a:bodyPr>
          <a:lstStyle/>
          <a:p>
            <a:r>
              <a:rPr lang="es-EC" sz="2200" dirty="0"/>
              <a:t>Para que las ausencias se transformen en dispositivos significativos en un texto determinado, es necesario que intervengan otros subsistemas semióticos que le den sentido a estas, dispositivos tales como el </a:t>
            </a:r>
            <a:r>
              <a:rPr lang="es-EC" sz="2200" dirty="0" err="1"/>
              <a:t>co</a:t>
            </a:r>
            <a:r>
              <a:rPr lang="es-EC" sz="2200" dirty="0"/>
              <a:t>-texto y el contexto. Villegas señala que “La combinación de redundancia y coherencia forma un conjunto significativo que genera el </a:t>
            </a:r>
            <a:r>
              <a:rPr lang="es-EC" sz="2200" dirty="0" err="1"/>
              <a:t>co</a:t>
            </a:r>
            <a:r>
              <a:rPr lang="es-EC" sz="2200" dirty="0"/>
              <a:t>-texto (contexto semántico o mundo de referencia). Éste tiene un carácter más bien </a:t>
            </a:r>
            <a:r>
              <a:rPr lang="es-EC" sz="2200" dirty="0" err="1"/>
              <a:t>macroestructural</a:t>
            </a:r>
            <a:r>
              <a:rPr lang="es-EC" sz="2200" dirty="0"/>
              <a:t>, en cuanto constituye el marco de referencia en el que el texto adquiere sentido (…) alude a los contextos </a:t>
            </a:r>
            <a:r>
              <a:rPr lang="es-EC" sz="2200" dirty="0" err="1"/>
              <a:t>intratextuales</a:t>
            </a:r>
            <a:r>
              <a:rPr lang="es-EC" sz="2200" dirty="0"/>
              <a:t> creados por el propio texto ” (Villegas, 1993: 40).</a:t>
            </a:r>
          </a:p>
        </p:txBody>
      </p:sp>
    </p:spTree>
    <p:extLst>
      <p:ext uri="{BB962C8B-B14F-4D97-AF65-F5344CB8AC3E}">
        <p14:creationId xmlns:p14="http://schemas.microsoft.com/office/powerpoint/2010/main" val="3675931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br>
              <a:rPr lang="es-EC" sz="2800" dirty="0"/>
            </a:br>
            <a:r>
              <a:rPr lang="es-EC" sz="2800" dirty="0"/>
              <a:t>Contexto y sus subdominios</a:t>
            </a:r>
          </a:p>
        </p:txBody>
      </p:sp>
      <p:sp>
        <p:nvSpPr>
          <p:cNvPr id="3" name="Marcador de contenido 2"/>
          <p:cNvSpPr>
            <a:spLocks noGrp="1"/>
          </p:cNvSpPr>
          <p:nvPr>
            <p:ph idx="1"/>
          </p:nvPr>
        </p:nvSpPr>
        <p:spPr>
          <a:xfrm>
            <a:off x="1089458" y="1853248"/>
            <a:ext cx="9277060" cy="4478279"/>
          </a:xfrm>
        </p:spPr>
        <p:txBody>
          <a:bodyPr>
            <a:noAutofit/>
          </a:bodyPr>
          <a:lstStyle/>
          <a:p>
            <a:r>
              <a:rPr lang="es-EC" sz="2200" dirty="0"/>
              <a:t>El contexto es un dominio constituido por múltiples variables significativas que abarca, por lo menos, tres subdominios diferentes: a) </a:t>
            </a:r>
            <a:r>
              <a:rPr lang="es-EC" sz="2200" b="1" dirty="0"/>
              <a:t>la situación de comunicación</a:t>
            </a:r>
            <a:r>
              <a:rPr lang="es-EC" sz="2200" dirty="0"/>
              <a:t>, que tiene que ver con las condiciones presentes –espaciales, temporales, ambientales- tecnológicas─, de los procesos de enunciación </a:t>
            </a:r>
            <a:r>
              <a:rPr lang="es-EC" sz="2200" dirty="0">
                <a:sym typeface="Wingdings" panose="05000000000000000000" pitchFamily="2" charset="2"/>
              </a:rPr>
              <a:t></a:t>
            </a:r>
            <a:r>
              <a:rPr lang="es-EC" sz="2200" dirty="0"/>
              <a:t> enunciado </a:t>
            </a:r>
            <a:r>
              <a:rPr lang="es-EC" sz="2200" dirty="0">
                <a:sym typeface="Wingdings" panose="05000000000000000000" pitchFamily="2" charset="2"/>
              </a:rPr>
              <a:t></a:t>
            </a:r>
            <a:r>
              <a:rPr lang="es-EC" sz="2200" dirty="0"/>
              <a:t> recepción  propios del acto comunicativo; b) </a:t>
            </a:r>
            <a:r>
              <a:rPr lang="es-EC" sz="2200" b="1" dirty="0"/>
              <a:t>las condiciones históricas</a:t>
            </a:r>
            <a:r>
              <a:rPr lang="es-EC" sz="2200" dirty="0"/>
              <a:t>  –políticas, culturales, sociales─ que de diverso modo se “filtran” en el acto comunicativo; c) </a:t>
            </a:r>
            <a:r>
              <a:rPr lang="es-EC" sz="2200" b="1" dirty="0"/>
              <a:t>las experiencias de los actores </a:t>
            </a:r>
            <a:r>
              <a:rPr lang="es-EC" sz="2200" dirty="0"/>
              <a:t>“entendidas como una macro semiótica, es decir, como un enorme conjunto de significaciones (que) articulan el idiolecto de los actores, una suerte de historia de vida que determina elecciones, combinaciones, significados y sentidos” (Finol, 2015a: 19).</a:t>
            </a:r>
          </a:p>
        </p:txBody>
      </p:sp>
    </p:spTree>
    <p:extLst>
      <p:ext uri="{BB962C8B-B14F-4D97-AF65-F5344CB8AC3E}">
        <p14:creationId xmlns:p14="http://schemas.microsoft.com/office/powerpoint/2010/main" val="2300596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989716"/>
          </a:xfrm>
        </p:spPr>
        <p:txBody>
          <a:bodyPr/>
          <a:lstStyle/>
          <a:p>
            <a:r>
              <a:rPr lang="es-EC" sz="2800" dirty="0"/>
              <a:t>3. Las redes corporales</a:t>
            </a:r>
          </a:p>
        </p:txBody>
      </p:sp>
      <p:pic>
        <p:nvPicPr>
          <p:cNvPr id="4" name="Marcador de contenido 3"/>
          <p:cNvPicPr>
            <a:picLocks noGrp="1" noChangeAspect="1"/>
          </p:cNvPicPr>
          <p:nvPr>
            <p:ph idx="1"/>
          </p:nvPr>
        </p:nvPicPr>
        <p:blipFill>
          <a:blip r:embed="rId2"/>
          <a:stretch>
            <a:fillRect/>
          </a:stretch>
        </p:blipFill>
        <p:spPr>
          <a:xfrm>
            <a:off x="6055231" y="2097946"/>
            <a:ext cx="5837234" cy="4367115"/>
          </a:xfrm>
          <a:prstGeom prst="rect">
            <a:avLst/>
          </a:prstGeom>
        </p:spPr>
      </p:pic>
      <p:sp>
        <p:nvSpPr>
          <p:cNvPr id="5" name="CuadroTexto 4"/>
          <p:cNvSpPr txBox="1"/>
          <p:nvPr/>
        </p:nvSpPr>
        <p:spPr>
          <a:xfrm>
            <a:off x="553792" y="1442434"/>
            <a:ext cx="5602309" cy="5016758"/>
          </a:xfrm>
          <a:prstGeom prst="rect">
            <a:avLst/>
          </a:prstGeom>
          <a:noFill/>
        </p:spPr>
        <p:txBody>
          <a:bodyPr wrap="square" rtlCol="0">
            <a:spAutoFit/>
          </a:bodyPr>
          <a:lstStyle/>
          <a:p>
            <a:r>
              <a:rPr lang="es-EC" sz="2000" dirty="0"/>
              <a:t>Para mejor situar los lugares semióticos donde las ausencias/presencias corporales funcionan y construyen la noción de corporeidad, nos parece necesario ubicar dentro de la Corposfera unas </a:t>
            </a:r>
            <a:r>
              <a:rPr lang="es-EC" sz="2000" b="1" dirty="0"/>
              <a:t>redes de relaciones</a:t>
            </a:r>
            <a:r>
              <a:rPr lang="es-EC" sz="2000" dirty="0"/>
              <a:t> mínimas, cuya descripción permitiría una mejor comprensión de los procesos semióticos que allí funcionan. </a:t>
            </a:r>
          </a:p>
          <a:p>
            <a:r>
              <a:rPr lang="es-EC" sz="2000" dirty="0"/>
              <a:t>La Corposfera, entendida como parte de las fronteras internas de la Semiosfera </a:t>
            </a:r>
            <a:r>
              <a:rPr lang="es-EC" sz="2000" dirty="0" err="1"/>
              <a:t>lotmaniana</a:t>
            </a:r>
            <a:r>
              <a:rPr lang="es-EC" sz="2000" dirty="0"/>
              <a:t>, abarca el extenso conjunto de campos semióticos donde el cuerpo actúa como signo. El modelo de redes que vamos a proponer abarca tres tipos: </a:t>
            </a:r>
            <a:r>
              <a:rPr lang="es-EC" sz="2000" dirty="0" err="1"/>
              <a:t>extero</a:t>
            </a:r>
            <a:r>
              <a:rPr lang="es-EC" sz="2000" dirty="0"/>
              <a:t>-corporales, inter-corporales e </a:t>
            </a:r>
            <a:r>
              <a:rPr lang="es-EC" sz="2000" dirty="0" err="1"/>
              <a:t>intra</a:t>
            </a:r>
            <a:r>
              <a:rPr lang="es-EC" sz="2000" dirty="0"/>
              <a:t>-corporales. </a:t>
            </a:r>
          </a:p>
        </p:txBody>
      </p:sp>
    </p:spTree>
    <p:extLst>
      <p:ext uri="{BB962C8B-B14F-4D97-AF65-F5344CB8AC3E}">
        <p14:creationId xmlns:p14="http://schemas.microsoft.com/office/powerpoint/2010/main" val="3279227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1002595"/>
          </a:xfrm>
        </p:spPr>
        <p:txBody>
          <a:bodyPr/>
          <a:lstStyle/>
          <a:p>
            <a:r>
              <a:rPr lang="es-EC" sz="2800" dirty="0"/>
              <a:t>3.1. Las redes </a:t>
            </a:r>
            <a:r>
              <a:rPr lang="es-EC" sz="2800" dirty="0" err="1"/>
              <a:t>extero</a:t>
            </a:r>
            <a:r>
              <a:rPr lang="es-EC" sz="2800" dirty="0"/>
              <a:t>-corporales:   cuerpo </a:t>
            </a:r>
            <a:r>
              <a:rPr lang="es-EC" sz="2800" dirty="0">
                <a:sym typeface="Wingdings" panose="05000000000000000000" pitchFamily="2" charset="2"/>
              </a:rPr>
              <a:t></a:t>
            </a:r>
            <a:r>
              <a:rPr lang="es-EC" sz="2800" dirty="0"/>
              <a:t>  entorno</a:t>
            </a:r>
          </a:p>
        </p:txBody>
      </p:sp>
      <p:sp>
        <p:nvSpPr>
          <p:cNvPr id="3" name="Marcador de contenido 2"/>
          <p:cNvSpPr>
            <a:spLocks noGrp="1"/>
          </p:cNvSpPr>
          <p:nvPr>
            <p:ph idx="1"/>
          </p:nvPr>
        </p:nvSpPr>
        <p:spPr>
          <a:xfrm>
            <a:off x="1103312" y="1609860"/>
            <a:ext cx="8946541" cy="4638540"/>
          </a:xfrm>
        </p:spPr>
        <p:txBody>
          <a:bodyPr/>
          <a:lstStyle/>
          <a:p>
            <a:r>
              <a:rPr lang="es-EC" dirty="0"/>
              <a:t>Si entendemos al cuerpo como signo o, mejor, siguiendo a Merleau-Ponty, como un “conjunto de significaciones vividas”, veremos que la condición antropológica, en tanto objeto cultural, y la condición semiótica, en tanto objeto dotado de significaciones, interactúan y se activan en su interrelación con el entorno. </a:t>
            </a:r>
          </a:p>
          <a:p>
            <a:r>
              <a:rPr lang="es-EC" dirty="0"/>
              <a:t>El cuerpo, por su sola presencia pero también por su ausencia, semiotiza al mundo, lo hace significar, le da sentido. En esos procesos de </a:t>
            </a:r>
            <a:r>
              <a:rPr lang="es-EC" dirty="0" err="1"/>
              <a:t>semiotización</a:t>
            </a:r>
            <a:r>
              <a:rPr lang="es-EC" dirty="0"/>
              <a:t> el cuerpo establece redes dinámicas </a:t>
            </a:r>
            <a:r>
              <a:rPr lang="es-EC" dirty="0" err="1"/>
              <a:t>extero</a:t>
            </a:r>
            <a:r>
              <a:rPr lang="es-EC" dirty="0"/>
              <a:t>-corporales que son las que nos permiten interpretar en la siguiente fotografía la presencia de un cuerpo humano. En esas redes </a:t>
            </a:r>
            <a:r>
              <a:rPr lang="es-EC" dirty="0" err="1"/>
              <a:t>extero</a:t>
            </a:r>
            <a:r>
              <a:rPr lang="es-EC" dirty="0"/>
              <a:t>-corporales ocupan un lugar privilegiado las estructuras temporales y espaciales que aún la elipsis del cuerpo significan. </a:t>
            </a:r>
          </a:p>
        </p:txBody>
      </p:sp>
    </p:spTree>
    <p:extLst>
      <p:ext uri="{BB962C8B-B14F-4D97-AF65-F5344CB8AC3E}">
        <p14:creationId xmlns:p14="http://schemas.microsoft.com/office/powerpoint/2010/main" val="3943691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925321"/>
          </a:xfrm>
        </p:spPr>
        <p:txBody>
          <a:bodyPr/>
          <a:lstStyle/>
          <a:p>
            <a:r>
              <a:rPr lang="es-EC" sz="2800" dirty="0"/>
              <a:t>Cuerpo </a:t>
            </a:r>
            <a:r>
              <a:rPr lang="es-EC" sz="2800" dirty="0">
                <a:sym typeface="Wingdings" panose="05000000000000000000" pitchFamily="2" charset="2"/>
              </a:rPr>
              <a:t>  entorno</a:t>
            </a:r>
            <a:endParaRPr lang="es-EC" sz="2800" dirty="0"/>
          </a:p>
        </p:txBody>
      </p:sp>
      <p:pic>
        <p:nvPicPr>
          <p:cNvPr id="5" name="Marcador de contenido 4"/>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465194" y="2303360"/>
            <a:ext cx="6065104" cy="4340083"/>
          </a:xfrm>
          <a:prstGeom prst="rect">
            <a:avLst/>
          </a:prstGeom>
        </p:spPr>
      </p:pic>
      <p:sp>
        <p:nvSpPr>
          <p:cNvPr id="4" name="CuadroTexto 3"/>
          <p:cNvSpPr txBox="1"/>
          <p:nvPr/>
        </p:nvSpPr>
        <p:spPr>
          <a:xfrm>
            <a:off x="334851" y="1023123"/>
            <a:ext cx="6130343" cy="5170646"/>
          </a:xfrm>
          <a:prstGeom prst="rect">
            <a:avLst/>
          </a:prstGeom>
          <a:noFill/>
        </p:spPr>
        <p:txBody>
          <a:bodyPr wrap="square" rtlCol="0">
            <a:spAutoFit/>
          </a:bodyPr>
          <a:lstStyle/>
          <a:p>
            <a:r>
              <a:rPr lang="es-EC" sz="2200" dirty="0"/>
              <a:t>Es en esas relaciones recíprocas entre </a:t>
            </a:r>
            <a:r>
              <a:rPr lang="es-EC" sz="2200" b="1" dirty="0"/>
              <a:t>cuerpo</a:t>
            </a:r>
            <a:r>
              <a:rPr lang="es-EC" sz="2200" dirty="0"/>
              <a:t>   </a:t>
            </a:r>
            <a:r>
              <a:rPr lang="es-EC" sz="2200" dirty="0">
                <a:sym typeface="Wingdings" panose="05000000000000000000" pitchFamily="2" charset="2"/>
              </a:rPr>
              <a:t> </a:t>
            </a:r>
            <a:r>
              <a:rPr lang="es-EC" sz="2200" dirty="0"/>
              <a:t>  </a:t>
            </a:r>
            <a:r>
              <a:rPr lang="es-EC" sz="2200" b="1" dirty="0"/>
              <a:t>entorno</a:t>
            </a:r>
            <a:r>
              <a:rPr lang="es-EC" sz="2200" dirty="0"/>
              <a:t> donde el primero semiotiza al segundo y donde, a su vez, el segundo, se vuelve escenario que, entonces, también semiotiza al primero. </a:t>
            </a:r>
          </a:p>
          <a:p>
            <a:r>
              <a:rPr lang="es-EC" sz="2200" dirty="0"/>
              <a:t>Es en ese entorno donde el cuerpo aparece como objeto fenoménico, es decir, objeto en sí pero cuya vocación no se limita a ese en sí sino que se proyecta fuera de sí mismo  sobre el entorno   –natural, social, cultural─ para </a:t>
            </a:r>
            <a:r>
              <a:rPr lang="es-EC" sz="2200" dirty="0" err="1"/>
              <a:t>semiotizarlo</a:t>
            </a:r>
            <a:r>
              <a:rPr lang="es-EC" sz="2200" dirty="0"/>
              <a:t>, para dotarlo de sentidos. Se trata de una relación en la que el cuerpo está condenado, incluso a su pesar, a significarse y a significar al mundo. </a:t>
            </a:r>
          </a:p>
        </p:txBody>
      </p:sp>
    </p:spTree>
    <p:extLst>
      <p:ext uri="{BB962C8B-B14F-4D97-AF65-F5344CB8AC3E}">
        <p14:creationId xmlns:p14="http://schemas.microsoft.com/office/powerpoint/2010/main" val="39743994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1105626"/>
          </a:xfrm>
        </p:spPr>
        <p:txBody>
          <a:bodyPr/>
          <a:lstStyle/>
          <a:p>
            <a:r>
              <a:rPr lang="es-EC" sz="2800" dirty="0"/>
              <a:t>3.2. Las redes inter-corporales: </a:t>
            </a:r>
            <a:br>
              <a:rPr lang="es-EC" sz="2800" dirty="0"/>
            </a:br>
            <a:r>
              <a:rPr lang="es-EC" sz="2800" dirty="0"/>
              <a:t>cuerpo </a:t>
            </a:r>
            <a:r>
              <a:rPr lang="es-EC" sz="2800" dirty="0">
                <a:sym typeface="Wingdings" panose="05000000000000000000" pitchFamily="2" charset="2"/>
              </a:rPr>
              <a:t></a:t>
            </a:r>
            <a:r>
              <a:rPr lang="es-EC" sz="2800" dirty="0"/>
              <a:t>  cuerpo;  cuerpo </a:t>
            </a:r>
            <a:r>
              <a:rPr lang="es-EC" sz="2800" dirty="0">
                <a:sym typeface="Wingdings" panose="05000000000000000000" pitchFamily="2" charset="2"/>
              </a:rPr>
              <a:t></a:t>
            </a:r>
            <a:r>
              <a:rPr lang="es-EC" sz="2800" dirty="0"/>
              <a:t> no-cuerpo</a:t>
            </a:r>
          </a:p>
        </p:txBody>
      </p:sp>
      <p:sp>
        <p:nvSpPr>
          <p:cNvPr id="3" name="Marcador de contenido 2"/>
          <p:cNvSpPr>
            <a:spLocks noGrp="1"/>
          </p:cNvSpPr>
          <p:nvPr>
            <p:ph idx="1"/>
          </p:nvPr>
        </p:nvSpPr>
        <p:spPr/>
        <p:txBody>
          <a:bodyPr>
            <a:normAutofit/>
          </a:bodyPr>
          <a:lstStyle/>
          <a:p>
            <a:pPr marL="0" indent="0">
              <a:buNone/>
            </a:pPr>
            <a:r>
              <a:rPr lang="es-EC" sz="2200" dirty="0"/>
              <a:t>En su libro de 1993, </a:t>
            </a:r>
            <a:r>
              <a:rPr lang="es-EC" sz="2200" i="1" dirty="0"/>
              <a:t>La </a:t>
            </a:r>
            <a:r>
              <a:rPr lang="es-EC" sz="2200" i="1" dirty="0" err="1"/>
              <a:t>semiosis</a:t>
            </a:r>
            <a:r>
              <a:rPr lang="es-EC" sz="2200" i="1" dirty="0"/>
              <a:t> social</a:t>
            </a:r>
            <a:r>
              <a:rPr lang="es-EC" sz="2200" dirty="0"/>
              <a:t>, Verón habló de “red </a:t>
            </a:r>
            <a:r>
              <a:rPr lang="es-EC" sz="2200" dirty="0" err="1"/>
              <a:t>intercorporal</a:t>
            </a:r>
            <a:r>
              <a:rPr lang="es-EC" sz="2200" dirty="0"/>
              <a:t> de </a:t>
            </a:r>
            <a:r>
              <a:rPr lang="es-EC" sz="2200" dirty="0" err="1"/>
              <a:t>complementaridad</a:t>
            </a:r>
            <a:r>
              <a:rPr lang="es-EC" sz="2200" dirty="0"/>
              <a:t>”, un concepto que derivaba de los trabajos de Gregory </a:t>
            </a:r>
            <a:r>
              <a:rPr lang="es-EC" sz="2200" dirty="0" err="1"/>
              <a:t>Bateson</a:t>
            </a:r>
            <a:r>
              <a:rPr lang="es-EC" sz="2200" dirty="0"/>
              <a:t>, al cual le atribuía las características de multidimensional:</a:t>
            </a:r>
          </a:p>
          <a:p>
            <a:pPr marL="0" indent="0">
              <a:buNone/>
            </a:pPr>
            <a:r>
              <a:rPr lang="es-EC" sz="2200" dirty="0"/>
              <a:t> “En la medida en que se multiplican y entrecruzan las secuencias de comportamiento, un fragmento cualquiera de conducta (es) el punto de pasaje de varias cadenas comportamentales” (Verón 1993: 144), con permanentes operaciones de reenvío derivadas de mecanismos de contigüidad.</a:t>
            </a:r>
          </a:p>
        </p:txBody>
      </p:sp>
    </p:spTree>
    <p:extLst>
      <p:ext uri="{BB962C8B-B14F-4D97-AF65-F5344CB8AC3E}">
        <p14:creationId xmlns:p14="http://schemas.microsoft.com/office/powerpoint/2010/main" val="21593132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br>
              <a:rPr lang="es-EC" dirty="0"/>
            </a:br>
            <a:r>
              <a:rPr lang="es-EC" dirty="0"/>
              <a:t>cuerpo </a:t>
            </a:r>
            <a:r>
              <a:rPr lang="es-EC" dirty="0">
                <a:sym typeface="Wingdings" panose="05000000000000000000" pitchFamily="2" charset="2"/>
              </a:rPr>
              <a:t> </a:t>
            </a:r>
            <a:r>
              <a:rPr lang="es-EC" dirty="0"/>
              <a:t> no-cuerpo</a:t>
            </a:r>
          </a:p>
        </p:txBody>
      </p:sp>
      <p:sp>
        <p:nvSpPr>
          <p:cNvPr id="3" name="Marcador de contenido 2"/>
          <p:cNvSpPr>
            <a:spLocks noGrp="1"/>
          </p:cNvSpPr>
          <p:nvPr>
            <p:ph idx="1"/>
          </p:nvPr>
        </p:nvSpPr>
        <p:spPr>
          <a:xfrm>
            <a:off x="1103312" y="2052918"/>
            <a:ext cx="9405849" cy="4195481"/>
          </a:xfrm>
        </p:spPr>
        <p:txBody>
          <a:bodyPr>
            <a:normAutofit lnSpcReduction="10000"/>
          </a:bodyPr>
          <a:lstStyle/>
          <a:p>
            <a:endParaRPr lang="es-EC" sz="2200" dirty="0"/>
          </a:p>
          <a:p>
            <a:r>
              <a:rPr lang="es-EC" sz="2200" dirty="0"/>
              <a:t>Esas redes inter-corporales, sin embargo, no se limitan a la </a:t>
            </a:r>
            <a:r>
              <a:rPr lang="es-EC" sz="2200" dirty="0" err="1"/>
              <a:t>co</a:t>
            </a:r>
            <a:r>
              <a:rPr lang="es-EC" sz="2200" dirty="0"/>
              <a:t>-presencia,  cuerpo </a:t>
            </a:r>
            <a:r>
              <a:rPr lang="es-EC" sz="2200" dirty="0">
                <a:sym typeface="Wingdings" panose="05000000000000000000" pitchFamily="2" charset="2"/>
              </a:rPr>
              <a:t> </a:t>
            </a:r>
            <a:r>
              <a:rPr lang="es-EC" sz="2200" dirty="0"/>
              <a:t>  cuerpo, en la cual se establecen lo que hemos llamado relaciones de sintagmática corporal, sino que también se manifiestan en relaciones cuerpo </a:t>
            </a:r>
            <a:r>
              <a:rPr lang="es-EC" sz="2200" dirty="0">
                <a:sym typeface="Wingdings" panose="05000000000000000000" pitchFamily="2" charset="2"/>
              </a:rPr>
              <a:t> </a:t>
            </a:r>
            <a:r>
              <a:rPr lang="es-EC" sz="2200" dirty="0"/>
              <a:t>  no-cuerpo, las que en principio constituirían relaciones de una paradigmática corporal pero que en realidad fundan estructuras sintagmáticas diferentes, inesperadas. </a:t>
            </a:r>
          </a:p>
          <a:p>
            <a:r>
              <a:rPr lang="es-EC" sz="2200" dirty="0"/>
              <a:t> Es en el caso de las relaciones inter-corporales, donde el cuerpo aparece articulado a un no-cuerpo, a una ausencia, donde este aparece en una situación semiótica que denominaremos a-fenoménica. </a:t>
            </a:r>
          </a:p>
        </p:txBody>
      </p:sp>
    </p:spTree>
    <p:extLst>
      <p:ext uri="{BB962C8B-B14F-4D97-AF65-F5344CB8AC3E}">
        <p14:creationId xmlns:p14="http://schemas.microsoft.com/office/powerpoint/2010/main" val="3190651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sz="2800" dirty="0"/>
              <a:t>3.3. Las redes </a:t>
            </a:r>
            <a:r>
              <a:rPr lang="es-EC" sz="2800" dirty="0" err="1"/>
              <a:t>intra</a:t>
            </a:r>
            <a:r>
              <a:rPr lang="es-EC" sz="2800" dirty="0"/>
              <a:t>-corporales: </a:t>
            </a:r>
            <a:br>
              <a:rPr lang="es-EC" sz="2800" dirty="0"/>
            </a:br>
            <a:r>
              <a:rPr lang="es-EC" sz="2800" dirty="0"/>
              <a:t>cuerpo interno </a:t>
            </a:r>
            <a:r>
              <a:rPr lang="es-EC" sz="2800" dirty="0">
                <a:sym typeface="Wingdings" panose="05000000000000000000" pitchFamily="2" charset="2"/>
              </a:rPr>
              <a:t></a:t>
            </a:r>
            <a:r>
              <a:rPr lang="es-EC" sz="2800" dirty="0"/>
              <a:t> cuerpo externo</a:t>
            </a:r>
          </a:p>
        </p:txBody>
      </p:sp>
      <p:sp>
        <p:nvSpPr>
          <p:cNvPr id="3" name="Marcador de contenido 2"/>
          <p:cNvSpPr>
            <a:spLocks noGrp="1"/>
          </p:cNvSpPr>
          <p:nvPr>
            <p:ph idx="1"/>
          </p:nvPr>
        </p:nvSpPr>
        <p:spPr/>
        <p:txBody>
          <a:bodyPr>
            <a:normAutofit/>
          </a:bodyPr>
          <a:lstStyle/>
          <a:p>
            <a:endParaRPr lang="es-EC" sz="2200" dirty="0"/>
          </a:p>
          <a:p>
            <a:r>
              <a:rPr lang="es-EC" sz="2200" dirty="0"/>
              <a:t>Llamamos redes </a:t>
            </a:r>
            <a:r>
              <a:rPr lang="es-EC" sz="2200" dirty="0" err="1"/>
              <a:t>intra</a:t>
            </a:r>
            <a:r>
              <a:rPr lang="es-EC" sz="2200" dirty="0"/>
              <a:t>-corporales a aquellas que se constituyen gracias a las relaciones entre los distintos límites y fronteras del cuerpo en sí, entre ellas las relaciones internas y externas que tienen no solo con los órganos que lo componen y los significados a ellos asociados, sino también con sus proyecciones: la imagen especular y la sombra. A este tipo de proyecciones la llamaremos para-fenoménicas. </a:t>
            </a:r>
          </a:p>
        </p:txBody>
      </p:sp>
    </p:spTree>
    <p:extLst>
      <p:ext uri="{BB962C8B-B14F-4D97-AF65-F5344CB8AC3E}">
        <p14:creationId xmlns:p14="http://schemas.microsoft.com/office/powerpoint/2010/main" val="11613263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pic>
        <p:nvPicPr>
          <p:cNvPr id="4" name="Marcador de contenido 3"/>
          <p:cNvPicPr>
            <a:picLocks noGrp="1" noChangeAspect="1"/>
          </p:cNvPicPr>
          <p:nvPr>
            <p:ph idx="1"/>
          </p:nvPr>
        </p:nvPicPr>
        <p:blipFill>
          <a:blip r:embed="rId2"/>
          <a:stretch>
            <a:fillRect/>
          </a:stretch>
        </p:blipFill>
        <p:spPr>
          <a:xfrm>
            <a:off x="6782873" y="952909"/>
            <a:ext cx="5409127" cy="5836772"/>
          </a:xfrm>
          <a:prstGeom prst="rect">
            <a:avLst/>
          </a:prstGeom>
        </p:spPr>
      </p:pic>
      <p:sp>
        <p:nvSpPr>
          <p:cNvPr id="5" name="CuadroTexto 4"/>
          <p:cNvSpPr txBox="1"/>
          <p:nvPr/>
        </p:nvSpPr>
        <p:spPr>
          <a:xfrm>
            <a:off x="646110" y="1957589"/>
            <a:ext cx="5934993" cy="4832092"/>
          </a:xfrm>
          <a:prstGeom prst="rect">
            <a:avLst/>
          </a:prstGeom>
          <a:noFill/>
        </p:spPr>
        <p:txBody>
          <a:bodyPr wrap="square" rtlCol="0">
            <a:spAutoFit/>
          </a:bodyPr>
          <a:lstStyle/>
          <a:p>
            <a:r>
              <a:rPr lang="es-EC" sz="2200" dirty="0"/>
              <a:t>En esta fotografía, la ausencia no se aplica solo al cuerpo sino que pareciera que con su partida hubiesen desaparecido también la sonoridad de las voces, el rumor de los pasos y del ambiente. </a:t>
            </a:r>
          </a:p>
          <a:p>
            <a:r>
              <a:rPr lang="es-EC" sz="2200" dirty="0"/>
              <a:t>De manera que la ausencia del cuerpo humano, a pesar de la presencia de la imagen religiosa y de las manchas húmedas, provoca, como en una cadena sintagmática, otras ausencias que actúan como </a:t>
            </a:r>
            <a:r>
              <a:rPr lang="es-EC" sz="2200" dirty="0" err="1"/>
              <a:t>co</a:t>
            </a:r>
            <a:r>
              <a:rPr lang="es-EC" sz="2200" dirty="0"/>
              <a:t>-textos elípticos que dotan al mensaje fotográfico de una enorme eficacia comunicativa.</a:t>
            </a:r>
          </a:p>
        </p:txBody>
      </p:sp>
    </p:spTree>
    <p:extLst>
      <p:ext uri="{BB962C8B-B14F-4D97-AF65-F5344CB8AC3E}">
        <p14:creationId xmlns:p14="http://schemas.microsoft.com/office/powerpoint/2010/main" val="14580630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sz="2800" dirty="0"/>
              <a:t>4. Categorizaciones </a:t>
            </a:r>
            <a:r>
              <a:rPr lang="es-EC" sz="2800" dirty="0" err="1"/>
              <a:t>antropo</a:t>
            </a:r>
            <a:r>
              <a:rPr lang="es-EC" sz="2800" dirty="0"/>
              <a:t>-semióticas del cuerpo:</a:t>
            </a:r>
            <a:br>
              <a:rPr lang="es-EC" sz="2800" dirty="0"/>
            </a:br>
            <a:r>
              <a:rPr lang="es-EC" sz="2800" dirty="0"/>
              <a:t>    el cuerpo fenoménico</a:t>
            </a:r>
          </a:p>
        </p:txBody>
      </p:sp>
      <p:sp>
        <p:nvSpPr>
          <p:cNvPr id="3" name="Marcador de contenido 2"/>
          <p:cNvSpPr>
            <a:spLocks noGrp="1"/>
          </p:cNvSpPr>
          <p:nvPr>
            <p:ph idx="1"/>
          </p:nvPr>
        </p:nvSpPr>
        <p:spPr>
          <a:xfrm>
            <a:off x="1104293" y="1678844"/>
            <a:ext cx="8946541" cy="4666537"/>
          </a:xfrm>
        </p:spPr>
        <p:txBody>
          <a:bodyPr>
            <a:noAutofit/>
          </a:bodyPr>
          <a:lstStyle/>
          <a:p>
            <a:r>
              <a:rPr lang="es-EC" sz="2200" dirty="0"/>
              <a:t>Articuladas a las mencionadas redes proponemos tres categorizaciones del cuerpo que denominaremos </a:t>
            </a:r>
            <a:r>
              <a:rPr lang="es-EC" sz="2200" b="1" dirty="0"/>
              <a:t>fenoménicas</a:t>
            </a:r>
            <a:r>
              <a:rPr lang="es-EC" sz="2200" dirty="0"/>
              <a:t>. Las dos primeras tienen que ver con la desaparición o invisibilización del cuerpo y los imaginarios que esas estrategias generan en los esfuerzos para significar ya no por la presencia sino por la ausencia; mientras que la tercera tiene que ver ya no con la invisibilización sino, por el contrario, con la </a:t>
            </a:r>
            <a:r>
              <a:rPr lang="es-EC" sz="2200" dirty="0" err="1"/>
              <a:t>sobrevisibilización</a:t>
            </a:r>
            <a:r>
              <a:rPr lang="es-EC" sz="2200" dirty="0"/>
              <a:t>. Utilizamos el término “fenoménico” en su acepción más general, es decir, como manifestación, como apariencia en el mundo, pero también como lo contrario: como no-manifestación o no-apariencia. Llamaremos a esas tres categorizaciones corporales </a:t>
            </a:r>
          </a:p>
          <a:p>
            <a:pPr marL="0" indent="0">
              <a:buNone/>
            </a:pPr>
            <a:r>
              <a:rPr lang="es-EC" sz="2200" dirty="0"/>
              <a:t>     </a:t>
            </a:r>
            <a:r>
              <a:rPr lang="es-EC" sz="2200" b="1" dirty="0"/>
              <a:t>a-fenoménicas</a:t>
            </a:r>
            <a:r>
              <a:rPr lang="es-EC" sz="2200" dirty="0"/>
              <a:t>, </a:t>
            </a:r>
            <a:r>
              <a:rPr lang="es-EC" sz="2200" b="1" dirty="0"/>
              <a:t>para-fenoménicas</a:t>
            </a:r>
            <a:r>
              <a:rPr lang="es-EC" sz="2200" dirty="0"/>
              <a:t> y </a:t>
            </a:r>
            <a:r>
              <a:rPr lang="es-EC" sz="2200" b="1" dirty="0"/>
              <a:t>ultra-fenoménicas</a:t>
            </a:r>
            <a:r>
              <a:rPr lang="es-EC" sz="2200" dirty="0"/>
              <a:t>.</a:t>
            </a:r>
          </a:p>
        </p:txBody>
      </p:sp>
    </p:spTree>
    <p:extLst>
      <p:ext uri="{BB962C8B-B14F-4D97-AF65-F5344CB8AC3E}">
        <p14:creationId xmlns:p14="http://schemas.microsoft.com/office/powerpoint/2010/main" val="40386780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normAutofit lnSpcReduction="10000"/>
          </a:bodyPr>
          <a:lstStyle/>
          <a:p>
            <a:pPr marL="0" indent="0" algn="r">
              <a:buNone/>
            </a:pPr>
            <a:r>
              <a:rPr lang="es-EC" sz="2400" dirty="0"/>
              <a:t>La vacuidad es el origen</a:t>
            </a:r>
          </a:p>
          <a:p>
            <a:pPr marL="0" indent="0" algn="r">
              <a:buNone/>
            </a:pPr>
            <a:r>
              <a:rPr lang="es-EC" sz="2400" dirty="0"/>
              <a:t> de todo lo existente</a:t>
            </a:r>
          </a:p>
          <a:p>
            <a:pPr marL="0" indent="0" algn="r">
              <a:buNone/>
            </a:pPr>
            <a:r>
              <a:rPr lang="es-EC" sz="2400" dirty="0"/>
              <a:t>José </a:t>
            </a:r>
            <a:r>
              <a:rPr lang="es-EC" sz="2400" dirty="0" err="1"/>
              <a:t>Unda</a:t>
            </a:r>
            <a:r>
              <a:rPr lang="es-EC" sz="2400" dirty="0"/>
              <a:t> (2015)</a:t>
            </a:r>
          </a:p>
          <a:p>
            <a:pPr marL="0" indent="0" algn="r">
              <a:buNone/>
            </a:pPr>
            <a:endParaRPr lang="fr-FR" sz="2400" dirty="0"/>
          </a:p>
          <a:p>
            <a:pPr marL="0" indent="0" algn="r">
              <a:buNone/>
            </a:pPr>
            <a:r>
              <a:rPr lang="fr-FR" sz="2400" dirty="0"/>
              <a:t>Les vêtements anciens</a:t>
            </a:r>
          </a:p>
          <a:p>
            <a:pPr marL="0" indent="0" algn="r">
              <a:buNone/>
            </a:pPr>
            <a:r>
              <a:rPr lang="fr-FR" sz="2400" dirty="0"/>
              <a:t> conservent une étrange présence</a:t>
            </a:r>
          </a:p>
          <a:p>
            <a:pPr marL="0" indent="0" algn="r">
              <a:buNone/>
            </a:pPr>
            <a:r>
              <a:rPr lang="fr-FR" sz="2400" dirty="0"/>
              <a:t> dans l’absence même</a:t>
            </a:r>
          </a:p>
          <a:p>
            <a:pPr marL="0" indent="0" algn="r">
              <a:buNone/>
            </a:pPr>
            <a:r>
              <a:rPr lang="fr-FR" sz="2400" dirty="0"/>
              <a:t> du corps qui les a habités.</a:t>
            </a:r>
          </a:p>
          <a:p>
            <a:pPr marL="0" indent="0" algn="r">
              <a:buNone/>
            </a:pPr>
            <a:r>
              <a:rPr lang="fr-FR" sz="2400" dirty="0"/>
              <a:t>Nicole Pellegrin (2005 : 173)</a:t>
            </a:r>
          </a:p>
          <a:p>
            <a:endParaRPr lang="es-MX" dirty="0"/>
          </a:p>
        </p:txBody>
      </p:sp>
      <p:pic>
        <p:nvPicPr>
          <p:cNvPr id="4" name="Imagen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6111" y="1608550"/>
            <a:ext cx="3584485" cy="4468968"/>
          </a:xfrm>
          <a:prstGeom prst="rect">
            <a:avLst/>
          </a:prstGeom>
        </p:spPr>
      </p:pic>
      <p:sp>
        <p:nvSpPr>
          <p:cNvPr id="5" name="CuadroTexto 4"/>
          <p:cNvSpPr txBox="1"/>
          <p:nvPr/>
        </p:nvSpPr>
        <p:spPr>
          <a:xfrm>
            <a:off x="347730" y="6082695"/>
            <a:ext cx="5228852" cy="646331"/>
          </a:xfrm>
          <a:prstGeom prst="rect">
            <a:avLst/>
          </a:prstGeom>
          <a:noFill/>
        </p:spPr>
        <p:txBody>
          <a:bodyPr wrap="square" rtlCol="0">
            <a:spAutoFit/>
          </a:bodyPr>
          <a:lstStyle/>
          <a:p>
            <a:r>
              <a:rPr lang="es-EC" dirty="0"/>
              <a:t>https://granviacentral.wordpress.com/2014/05/22/la-vacuidad-explicada/</a:t>
            </a:r>
          </a:p>
        </p:txBody>
      </p:sp>
    </p:spTree>
    <p:extLst>
      <p:ext uri="{BB962C8B-B14F-4D97-AF65-F5344CB8AC3E}">
        <p14:creationId xmlns:p14="http://schemas.microsoft.com/office/powerpoint/2010/main" val="2180957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sz="2800" dirty="0"/>
              <a:t>Una dimensión antropológica y semiótica</a:t>
            </a:r>
          </a:p>
        </p:txBody>
      </p:sp>
      <p:sp>
        <p:nvSpPr>
          <p:cNvPr id="3" name="Marcador de contenido 2"/>
          <p:cNvSpPr>
            <a:spLocks noGrp="1"/>
          </p:cNvSpPr>
          <p:nvPr>
            <p:ph idx="1"/>
          </p:nvPr>
        </p:nvSpPr>
        <p:spPr/>
        <p:txBody>
          <a:bodyPr>
            <a:normAutofit/>
          </a:bodyPr>
          <a:lstStyle/>
          <a:p>
            <a:r>
              <a:rPr lang="es-EC" sz="2200" dirty="0"/>
              <a:t>Esas categorizaciones son consecuencia de concebir al cuerpo en su doble dimensión antropológica y semiótica, dimensiones que se retroalimentan y que permiten considerarlo como signo y también como objeto fundamental para la organización de </a:t>
            </a:r>
            <a:r>
              <a:rPr lang="es-EC" sz="2200" b="1" dirty="0"/>
              <a:t>lo cultural</a:t>
            </a:r>
            <a:r>
              <a:rPr lang="es-EC" sz="2200" dirty="0"/>
              <a:t>: el cuerpo es simultáneamente biológico y cultural y, en esa doble condición, realiza la unidad del mundo, una unidad que es solo posible cuando se lo coloca en su dimensión semiótica, pues de él parten y a él llegan todos los sentidos del mundo, sea este cultural o natural, entre cuyos extremos el cuerpo realiza, en esa doble direccionalidad, los sentidos posibles. </a:t>
            </a:r>
          </a:p>
        </p:txBody>
      </p:sp>
    </p:spTree>
    <p:extLst>
      <p:ext uri="{BB962C8B-B14F-4D97-AF65-F5344CB8AC3E}">
        <p14:creationId xmlns:p14="http://schemas.microsoft.com/office/powerpoint/2010/main" val="9321022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sz="2800" dirty="0"/>
              <a:t>4.1. El cuerpo ausente: cuerpo a-fenoménico</a:t>
            </a:r>
          </a:p>
        </p:txBody>
      </p:sp>
      <p:sp>
        <p:nvSpPr>
          <p:cNvPr id="5" name="CuadroTexto 4"/>
          <p:cNvSpPr txBox="1"/>
          <p:nvPr/>
        </p:nvSpPr>
        <p:spPr>
          <a:xfrm>
            <a:off x="811369" y="1429555"/>
            <a:ext cx="6744212" cy="4154984"/>
          </a:xfrm>
          <a:prstGeom prst="rect">
            <a:avLst/>
          </a:prstGeom>
          <a:noFill/>
        </p:spPr>
        <p:txBody>
          <a:bodyPr wrap="square" rtlCol="0">
            <a:spAutoFit/>
          </a:bodyPr>
          <a:lstStyle/>
          <a:p>
            <a:r>
              <a:rPr lang="es-EC" sz="2200" dirty="0"/>
              <a:t>En medio de su aparente simplicidad, esta fotografía nos permite deducir algunas de las principales relaciones en las que el cuerpo se sitúa para significar y también algunas de las perspectivas desde las cuales es posible estudiar las realizaciones corporales. </a:t>
            </a:r>
          </a:p>
          <a:p>
            <a:r>
              <a:rPr lang="es-EC" sz="2200" dirty="0"/>
              <a:t>En esa visión </a:t>
            </a:r>
            <a:r>
              <a:rPr lang="es-EC" sz="2200" dirty="0" err="1"/>
              <a:t>antropo</a:t>
            </a:r>
            <a:r>
              <a:rPr lang="es-EC" sz="2200" dirty="0"/>
              <a:t>-semiótica el cuerpo es el complejo cultural por naturaleza, pues es en el cuerpo y desde el cuerpo donde la </a:t>
            </a:r>
            <a:r>
              <a:rPr lang="es-EC" sz="2200" dirty="0" err="1"/>
              <a:t>semiotización</a:t>
            </a:r>
            <a:r>
              <a:rPr lang="es-EC" sz="2200" dirty="0"/>
              <a:t> ocurre, es decir  “acaece, acontece, sucede”; y discurre, es decir “anda, camina, corre”.</a:t>
            </a:r>
          </a:p>
        </p:txBody>
      </p:sp>
      <p:pic>
        <p:nvPicPr>
          <p:cNvPr id="8" name="Marcador de contenido 7"/>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213944" y="1056068"/>
            <a:ext cx="5032089" cy="5434884"/>
          </a:xfrm>
          <a:prstGeom prst="rect">
            <a:avLst/>
          </a:prstGeom>
        </p:spPr>
      </p:pic>
    </p:spTree>
    <p:extLst>
      <p:ext uri="{BB962C8B-B14F-4D97-AF65-F5344CB8AC3E}">
        <p14:creationId xmlns:p14="http://schemas.microsoft.com/office/powerpoint/2010/main" val="39404940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pic>
        <p:nvPicPr>
          <p:cNvPr id="6" name="Marcador de contenido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085423" y="2163650"/>
            <a:ext cx="6261898" cy="4480905"/>
          </a:xfrm>
          <a:prstGeom prst="rect">
            <a:avLst/>
          </a:prstGeom>
        </p:spPr>
      </p:pic>
      <p:sp>
        <p:nvSpPr>
          <p:cNvPr id="5" name="CuadroTexto 4"/>
          <p:cNvSpPr txBox="1"/>
          <p:nvPr/>
        </p:nvSpPr>
        <p:spPr>
          <a:xfrm>
            <a:off x="270457" y="2343955"/>
            <a:ext cx="6040192" cy="3816429"/>
          </a:xfrm>
          <a:prstGeom prst="rect">
            <a:avLst/>
          </a:prstGeom>
          <a:noFill/>
        </p:spPr>
        <p:txBody>
          <a:bodyPr wrap="square" rtlCol="0">
            <a:spAutoFit/>
          </a:bodyPr>
          <a:lstStyle/>
          <a:p>
            <a:r>
              <a:rPr lang="es-EC" sz="2200" dirty="0"/>
              <a:t>Si observamos bien esta fotografía veremos que en ella aparecen significados que carecen de significantes corporales directos, visibles, explícitos. </a:t>
            </a:r>
          </a:p>
          <a:p>
            <a:endParaRPr lang="es-EC" sz="2200" dirty="0"/>
          </a:p>
          <a:p>
            <a:r>
              <a:rPr lang="es-EC" sz="2200" dirty="0"/>
              <a:t>En efecto, la fotografía expresa al cuerpo sin que esté presente. Si bien podríamos hablar de una “traslación” metafórica, de una huella, vemos que aquí falta un nexo explícito tal como ocurre en las metáforas lingüísticas. </a:t>
            </a:r>
          </a:p>
        </p:txBody>
      </p:sp>
    </p:spTree>
    <p:extLst>
      <p:ext uri="{BB962C8B-B14F-4D97-AF65-F5344CB8AC3E}">
        <p14:creationId xmlns:p14="http://schemas.microsoft.com/office/powerpoint/2010/main" val="2083109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732138"/>
          </a:xfrm>
        </p:spPr>
        <p:txBody>
          <a:bodyPr/>
          <a:lstStyle/>
          <a:p>
            <a:endParaRPr lang="es-EC" dirty="0"/>
          </a:p>
        </p:txBody>
      </p:sp>
      <p:pic>
        <p:nvPicPr>
          <p:cNvPr id="6" name="Marcador de contenido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020070" y="1290719"/>
            <a:ext cx="5012240" cy="5412734"/>
          </a:xfrm>
          <a:prstGeom prst="rect">
            <a:avLst/>
          </a:prstGeom>
        </p:spPr>
      </p:pic>
      <p:sp>
        <p:nvSpPr>
          <p:cNvPr id="4" name="CuadroTexto 3"/>
          <p:cNvSpPr txBox="1"/>
          <p:nvPr/>
        </p:nvSpPr>
        <p:spPr>
          <a:xfrm>
            <a:off x="646111" y="1642595"/>
            <a:ext cx="6102419" cy="4708981"/>
          </a:xfrm>
          <a:prstGeom prst="rect">
            <a:avLst/>
          </a:prstGeom>
          <a:noFill/>
        </p:spPr>
        <p:txBody>
          <a:bodyPr wrap="square" rtlCol="0">
            <a:spAutoFit/>
          </a:bodyPr>
          <a:lstStyle/>
          <a:p>
            <a:r>
              <a:rPr lang="es-EC" sz="2000" dirty="0"/>
              <a:t>La lectura de esta fotografía como expresiva del cuerpo humano se apoya en el espacio doméstico que ella contiene, el cual actúa como </a:t>
            </a:r>
            <a:r>
              <a:rPr lang="es-EC" sz="2000" dirty="0" err="1"/>
              <a:t>co</a:t>
            </a:r>
            <a:r>
              <a:rPr lang="es-EC" sz="2000" dirty="0"/>
              <a:t>-texto. Se podría decir, utilizando la terminología lingüística, que las botas actúan como una deixis </a:t>
            </a:r>
            <a:r>
              <a:rPr lang="es-EC" sz="2000" dirty="0" err="1"/>
              <a:t>catafórica</a:t>
            </a:r>
            <a:r>
              <a:rPr lang="es-EC" sz="2000" dirty="0"/>
              <a:t> que son recursos como los pronombres (“esto”, “lo”, “aquel”, etc.), recursos que muestran lo que va a ser mencionado. </a:t>
            </a:r>
          </a:p>
          <a:p>
            <a:r>
              <a:rPr lang="es-EC" sz="2000" dirty="0"/>
              <a:t>Aquí las botas actúan como una deixis </a:t>
            </a:r>
            <a:r>
              <a:rPr lang="es-EC" sz="2000" dirty="0" err="1"/>
              <a:t>catafórica</a:t>
            </a:r>
            <a:r>
              <a:rPr lang="es-EC" sz="2000" dirty="0"/>
              <a:t> pues muestran que se menciona o, mejor, se anuncia al cuerpo humano, solo que aquí el recurso propiamente dicho, el equivalente al pronombre, no aparece en la “oración visual” que es la fotografía. </a:t>
            </a:r>
          </a:p>
        </p:txBody>
      </p:sp>
    </p:spTree>
    <p:extLst>
      <p:ext uri="{BB962C8B-B14F-4D97-AF65-F5344CB8AC3E}">
        <p14:creationId xmlns:p14="http://schemas.microsoft.com/office/powerpoint/2010/main" val="8282364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pic>
        <p:nvPicPr>
          <p:cNvPr id="5" name="Marcador de contenido 4"/>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375043" y="1146220"/>
            <a:ext cx="5544630" cy="5711780"/>
          </a:xfrm>
          <a:prstGeom prst="rect">
            <a:avLst/>
          </a:prstGeom>
        </p:spPr>
      </p:pic>
      <p:sp>
        <p:nvSpPr>
          <p:cNvPr id="4" name="CuadroTexto 3"/>
          <p:cNvSpPr txBox="1"/>
          <p:nvPr/>
        </p:nvSpPr>
        <p:spPr>
          <a:xfrm>
            <a:off x="334851" y="2485623"/>
            <a:ext cx="5821250" cy="3816429"/>
          </a:xfrm>
          <a:prstGeom prst="rect">
            <a:avLst/>
          </a:prstGeom>
          <a:noFill/>
        </p:spPr>
        <p:txBody>
          <a:bodyPr wrap="square" rtlCol="0">
            <a:spAutoFit/>
          </a:bodyPr>
          <a:lstStyle/>
          <a:p>
            <a:r>
              <a:rPr lang="es-EC" sz="2200" dirty="0"/>
              <a:t>Desde el punto de vista semiótico lo interesante en el caso de la fotografía de </a:t>
            </a:r>
            <a:r>
              <a:rPr lang="es-EC" sz="2200" dirty="0" err="1"/>
              <a:t>Minda</a:t>
            </a:r>
            <a:r>
              <a:rPr lang="es-EC" sz="2200" dirty="0"/>
              <a:t> es que las botas activan dos mecanismos de significación: el </a:t>
            </a:r>
            <a:r>
              <a:rPr lang="es-EC" sz="2200" dirty="0" err="1"/>
              <a:t>co</a:t>
            </a:r>
            <a:r>
              <a:rPr lang="es-EC" sz="2200" dirty="0"/>
              <a:t>-texto fotográfico, es decir los demás signos que aparecen en la misma foto (paredes, piso, cuadro de ¿San Martín?), y un triple contexto histórico: social, pues alude a un campesino; espacial, pues alude a la ruralidad, y económico, pues alude a la pobreza. </a:t>
            </a:r>
          </a:p>
        </p:txBody>
      </p:sp>
    </p:spTree>
    <p:extLst>
      <p:ext uri="{BB962C8B-B14F-4D97-AF65-F5344CB8AC3E}">
        <p14:creationId xmlns:p14="http://schemas.microsoft.com/office/powerpoint/2010/main" val="7642609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pic>
        <p:nvPicPr>
          <p:cNvPr id="5" name="Marcador de contenido 4"/>
          <p:cNvPicPr>
            <a:picLocks noGrp="1" noChangeAspect="1"/>
          </p:cNvPicPr>
          <p:nvPr>
            <p:ph idx="1"/>
          </p:nvPr>
        </p:nvPicPr>
        <p:blipFill>
          <a:blip r:embed="rId2"/>
          <a:stretch>
            <a:fillRect/>
          </a:stretch>
        </p:blipFill>
        <p:spPr>
          <a:xfrm>
            <a:off x="4634462" y="3244109"/>
            <a:ext cx="4628773" cy="3093660"/>
          </a:xfrm>
          <a:prstGeom prst="rect">
            <a:avLst/>
          </a:prstGeom>
        </p:spPr>
      </p:pic>
      <p:sp>
        <p:nvSpPr>
          <p:cNvPr id="4" name="CuadroTexto 3"/>
          <p:cNvSpPr txBox="1"/>
          <p:nvPr/>
        </p:nvSpPr>
        <p:spPr>
          <a:xfrm>
            <a:off x="360608" y="1968715"/>
            <a:ext cx="4121240" cy="4708981"/>
          </a:xfrm>
          <a:prstGeom prst="rect">
            <a:avLst/>
          </a:prstGeom>
          <a:noFill/>
        </p:spPr>
        <p:txBody>
          <a:bodyPr wrap="square" rtlCol="0">
            <a:spAutoFit/>
          </a:bodyPr>
          <a:lstStyle/>
          <a:p>
            <a:r>
              <a:rPr lang="es-EC" sz="2000" dirty="0"/>
              <a:t>Probablemente no asociaríamos estas botas con un cuerpo humano. Al menos no como primera opción. Tal vez en primera opción las percibamos como modelos o como ejemplos, tal vez como “productos” o “mercancía”, tal vez como “fabricación”, un efecto semántico que se deriva de su des-contextualización, lo que lo convierte en objetos paradigmáticos y, por lo tanto, a-sintagmáticos. </a:t>
            </a:r>
          </a:p>
        </p:txBody>
      </p:sp>
      <p:pic>
        <p:nvPicPr>
          <p:cNvPr id="6" name="Imagen 5"/>
          <p:cNvPicPr>
            <a:picLocks noChangeAspect="1"/>
          </p:cNvPicPr>
          <p:nvPr/>
        </p:nvPicPr>
        <p:blipFill>
          <a:blip r:embed="rId3"/>
          <a:stretch>
            <a:fillRect/>
          </a:stretch>
        </p:blipFill>
        <p:spPr>
          <a:xfrm>
            <a:off x="9415849" y="3437293"/>
            <a:ext cx="2475815" cy="2707293"/>
          </a:xfrm>
          <a:prstGeom prst="rect">
            <a:avLst/>
          </a:prstGeom>
        </p:spPr>
      </p:pic>
    </p:spTree>
    <p:extLst>
      <p:ext uri="{BB962C8B-B14F-4D97-AF65-F5344CB8AC3E}">
        <p14:creationId xmlns:p14="http://schemas.microsoft.com/office/powerpoint/2010/main" val="42884669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normAutofit lnSpcReduction="10000"/>
          </a:bodyPr>
          <a:lstStyle/>
          <a:p>
            <a:r>
              <a:rPr lang="es-EC" dirty="0"/>
              <a:t>Son las operaciones </a:t>
            </a:r>
            <a:r>
              <a:rPr lang="es-EC" dirty="0" err="1"/>
              <a:t>co</a:t>
            </a:r>
            <a:r>
              <a:rPr lang="es-EC" dirty="0"/>
              <a:t>-textuales y contextuales las que determinan la emergencia de significados que carecen de significantes. ¿Qué determina que en la fotografía No. 3 unas botas vacías signifiquen el cuerpo humano? </a:t>
            </a:r>
          </a:p>
          <a:p>
            <a:r>
              <a:rPr lang="es-EC" dirty="0"/>
              <a:t>La respuesta obvia es que las botas se usan en él, en este caso para proteger los pies, lo cual indica una relación donde interviene una red de significaciones que implican por ejemplo la relación  riesgo </a:t>
            </a:r>
            <a:r>
              <a:rPr lang="es-EC" dirty="0">
                <a:sym typeface="Wingdings" panose="05000000000000000000" pitchFamily="2" charset="2"/>
              </a:rPr>
              <a:t></a:t>
            </a:r>
            <a:r>
              <a:rPr lang="es-EC" dirty="0"/>
              <a:t>  protección, una relación del cuerpo con el entorno. </a:t>
            </a:r>
          </a:p>
          <a:p>
            <a:r>
              <a:rPr lang="es-EC" dirty="0"/>
              <a:t>Ahora bien, ¿cómo se organiza esa relación? Una primera respuesta es que las botas establecen una frontera –no un límite─ entre el cuerpo y el entorno. Esos objetos formarían parte de lo que en otro lugar hemos llamado la segunda frontera del cuerpo, la vestimenta (Finol, 2015b).</a:t>
            </a:r>
          </a:p>
          <a:p>
            <a:endParaRPr lang="es-EC" dirty="0"/>
          </a:p>
        </p:txBody>
      </p:sp>
    </p:spTree>
    <p:extLst>
      <p:ext uri="{BB962C8B-B14F-4D97-AF65-F5344CB8AC3E}">
        <p14:creationId xmlns:p14="http://schemas.microsoft.com/office/powerpoint/2010/main" val="3953136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normAutofit/>
          </a:bodyPr>
          <a:lstStyle/>
          <a:p>
            <a:endParaRPr lang="es-EC" sz="2200" dirty="0"/>
          </a:p>
          <a:p>
            <a:r>
              <a:rPr lang="es-EC" sz="2400" dirty="0"/>
              <a:t>Pero, por el otro lado, el de la presencia, observamos la imagen desvaída de un  santo que sostiene una cruz; una presencia que hace más dramática la ausencia de un cuerpo humano, una ausencia que no sabemos si es temporal o definitiva pero que en todo caso nos deja un testimonio de trabajos, sudores y durezas, de una pobreza asociada que confirman otros recursos semióticos como la vacuidad del espacio hogareño, la humedad de sus paredes y sus colores apagados.</a:t>
            </a:r>
          </a:p>
        </p:txBody>
      </p:sp>
    </p:spTree>
    <p:extLst>
      <p:ext uri="{BB962C8B-B14F-4D97-AF65-F5344CB8AC3E}">
        <p14:creationId xmlns:p14="http://schemas.microsoft.com/office/powerpoint/2010/main" val="24693592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normAutofit lnSpcReduction="10000"/>
          </a:bodyPr>
          <a:lstStyle/>
          <a:p>
            <a:endParaRPr lang="es-EC" dirty="0"/>
          </a:p>
          <a:p>
            <a:r>
              <a:rPr lang="es-EC" sz="2200" dirty="0"/>
              <a:t>Vemos aquí una vacuidad que se realiza en el exterior del cuerpo pues este no llena, no ocupa lo que debía llenar u ocupar; es decir, no se trata de una vacuidad en su interior morfológico sino una vacuidad que afecta al mundo exterior, lo que prueba la capacidad del cuerpo de construir </a:t>
            </a:r>
            <a:r>
              <a:rPr lang="es-EC" sz="2200" dirty="0" err="1"/>
              <a:t>semiosis</a:t>
            </a:r>
            <a:r>
              <a:rPr lang="es-EC" sz="2200" dirty="0"/>
              <a:t> más allá de sus propios límites y desarrollar, así, fronteras (Finol, 2015b). </a:t>
            </a:r>
          </a:p>
          <a:p>
            <a:pPr>
              <a:spcBef>
                <a:spcPts val="0"/>
              </a:spcBef>
            </a:pPr>
            <a:r>
              <a:rPr lang="es-EC" sz="2200" dirty="0"/>
              <a:t>Es a esta no-aparición del cuerpo a la que llamamos </a:t>
            </a:r>
          </a:p>
          <a:p>
            <a:pPr marL="0" indent="0">
              <a:spcBef>
                <a:spcPts val="0"/>
              </a:spcBef>
              <a:buNone/>
            </a:pPr>
            <a:r>
              <a:rPr lang="es-EC" sz="2200" dirty="0"/>
              <a:t>     a-fenoménica: aunque no está un cuerpo explícito y visible</a:t>
            </a:r>
          </a:p>
          <a:p>
            <a:pPr marL="0" indent="0">
              <a:spcBef>
                <a:spcPts val="0"/>
              </a:spcBef>
              <a:buNone/>
            </a:pPr>
            <a:r>
              <a:rPr lang="es-EC" sz="2200" dirty="0"/>
              <a:t>     es él, con su poderosa densidad simbólica, el objeto que</a:t>
            </a:r>
          </a:p>
          <a:p>
            <a:pPr marL="0" indent="0">
              <a:spcBef>
                <a:spcPts val="0"/>
              </a:spcBef>
              <a:buNone/>
            </a:pPr>
            <a:r>
              <a:rPr lang="es-EC" sz="2200" dirty="0"/>
              <a:t>     organiza todas las isotopías </a:t>
            </a:r>
            <a:r>
              <a:rPr lang="es-EC" sz="2200" dirty="0" err="1"/>
              <a:t>co</a:t>
            </a:r>
            <a:r>
              <a:rPr lang="es-EC" sz="2200" dirty="0"/>
              <a:t>- y con-textuales. </a:t>
            </a:r>
          </a:p>
        </p:txBody>
      </p:sp>
    </p:spTree>
    <p:extLst>
      <p:ext uri="{BB962C8B-B14F-4D97-AF65-F5344CB8AC3E}">
        <p14:creationId xmlns:p14="http://schemas.microsoft.com/office/powerpoint/2010/main" val="41708659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76518" y="143625"/>
            <a:ext cx="9404723" cy="1015474"/>
          </a:xfrm>
        </p:spPr>
        <p:txBody>
          <a:bodyPr/>
          <a:lstStyle/>
          <a:p>
            <a:r>
              <a:rPr lang="es-EC" sz="2800" dirty="0"/>
              <a:t>4.2. El cuerpo y sus sombras:</a:t>
            </a:r>
            <a:br>
              <a:rPr lang="es-EC" sz="2800" dirty="0"/>
            </a:br>
            <a:r>
              <a:rPr lang="es-EC" sz="2800" dirty="0"/>
              <a:t> el cuerpo para-fenoménico</a:t>
            </a:r>
          </a:p>
        </p:txBody>
      </p:sp>
      <p:pic>
        <p:nvPicPr>
          <p:cNvPr id="4" name="Marcador de contenido 3"/>
          <p:cNvPicPr>
            <a:picLocks noGrp="1" noChangeAspect="1"/>
          </p:cNvPicPr>
          <p:nvPr>
            <p:ph idx="1"/>
          </p:nvPr>
        </p:nvPicPr>
        <p:blipFill>
          <a:blip r:embed="rId2"/>
          <a:stretch>
            <a:fillRect/>
          </a:stretch>
        </p:blipFill>
        <p:spPr>
          <a:xfrm>
            <a:off x="7670000" y="-33881"/>
            <a:ext cx="4522000" cy="6795289"/>
          </a:xfrm>
          <a:prstGeom prst="rect">
            <a:avLst/>
          </a:prstGeom>
        </p:spPr>
      </p:pic>
      <p:sp>
        <p:nvSpPr>
          <p:cNvPr id="5" name="CuadroTexto 4"/>
          <p:cNvSpPr txBox="1"/>
          <p:nvPr/>
        </p:nvSpPr>
        <p:spPr>
          <a:xfrm>
            <a:off x="360608" y="1727135"/>
            <a:ext cx="7309392" cy="4154984"/>
          </a:xfrm>
          <a:prstGeom prst="rect">
            <a:avLst/>
          </a:prstGeom>
          <a:noFill/>
        </p:spPr>
        <p:txBody>
          <a:bodyPr wrap="square" rtlCol="0">
            <a:spAutoFit/>
          </a:bodyPr>
          <a:lstStyle/>
          <a:p>
            <a:r>
              <a:rPr lang="es-EC" sz="2400" dirty="0"/>
              <a:t>Aquí vemos otra forma de elisión del cuerpo cuya presencia, sin embargo, está indicada por la sombra. Desde el punto de vista físico la sombra es el resultado de la interrelación entre una fuente de luz, un objeto y un espacio de proyección que actúa como una pantalla. La masa propia del objeto al cortar el avance de la luz proyecta una forma sin luz relativamente conforme a ese objeto. La sombra varía según la mayor o menor opacidad del objeto, la cual se deriva de su tipo de masa. </a:t>
            </a:r>
          </a:p>
        </p:txBody>
      </p:sp>
    </p:spTree>
    <p:extLst>
      <p:ext uri="{BB962C8B-B14F-4D97-AF65-F5344CB8AC3E}">
        <p14:creationId xmlns:p14="http://schemas.microsoft.com/office/powerpoint/2010/main" val="4046183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br>
              <a:rPr lang="es-EC" sz="2800" dirty="0"/>
            </a:br>
            <a:r>
              <a:rPr lang="es-EC" sz="2800" dirty="0"/>
              <a:t>Introducción</a:t>
            </a:r>
            <a:br>
              <a:rPr lang="es-EC" sz="2800" dirty="0"/>
            </a:br>
            <a:endParaRPr lang="es-EC" sz="2800" dirty="0"/>
          </a:p>
        </p:txBody>
      </p:sp>
      <p:sp>
        <p:nvSpPr>
          <p:cNvPr id="3" name="Marcador de contenido 2"/>
          <p:cNvSpPr>
            <a:spLocks noGrp="1"/>
          </p:cNvSpPr>
          <p:nvPr>
            <p:ph idx="1"/>
          </p:nvPr>
        </p:nvSpPr>
        <p:spPr/>
        <p:txBody>
          <a:bodyPr>
            <a:normAutofit lnSpcReduction="10000"/>
          </a:bodyPr>
          <a:lstStyle/>
          <a:p>
            <a:endParaRPr lang="es-EC" dirty="0"/>
          </a:p>
          <a:p>
            <a:r>
              <a:rPr lang="es-EC" sz="2400" dirty="0"/>
              <a:t>Se podría hablar de ausencias y elipsis de muchos objetos del mundo natural. Aquí nos interesa hablar de un objeto particular: el cuerpo. Así que hemos comenzado por preguntarnos ¿qué significan las ausencias –totales o parciales─ del cuerpo del lugar semiótico donde se le espera? ¿Cómo operan las significaciones que usan la ausencia como dispositivo? Esas preguntas conducen a otras: ¿Cuáles son las redes de significaciones, por presencia o ausencia, donde el cuerpo se realiza? ¿Cómo abordar fenomenológica y semióticamente  las ausencias/presencias del cuerpo?</a:t>
            </a:r>
          </a:p>
          <a:p>
            <a:endParaRPr lang="es-EC" dirty="0"/>
          </a:p>
        </p:txBody>
      </p:sp>
    </p:spTree>
    <p:extLst>
      <p:ext uri="{BB962C8B-B14F-4D97-AF65-F5344CB8AC3E}">
        <p14:creationId xmlns:p14="http://schemas.microsoft.com/office/powerpoint/2010/main" val="38071232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sz="2800" dirty="0"/>
              <a:t>Cuerpo para-fenoménico</a:t>
            </a:r>
          </a:p>
        </p:txBody>
      </p:sp>
      <p:pic>
        <p:nvPicPr>
          <p:cNvPr id="4" name="Marcador de contenido 3"/>
          <p:cNvPicPr>
            <a:picLocks noGrp="1" noChangeAspect="1"/>
          </p:cNvPicPr>
          <p:nvPr>
            <p:ph idx="1"/>
          </p:nvPr>
        </p:nvPicPr>
        <p:blipFill>
          <a:blip r:embed="rId2"/>
          <a:stretch>
            <a:fillRect/>
          </a:stretch>
        </p:blipFill>
        <p:spPr>
          <a:xfrm>
            <a:off x="6847267" y="0"/>
            <a:ext cx="5344733" cy="6696136"/>
          </a:xfrm>
          <a:prstGeom prst="rect">
            <a:avLst/>
          </a:prstGeom>
        </p:spPr>
      </p:pic>
      <p:sp>
        <p:nvSpPr>
          <p:cNvPr id="3" name="CuadroTexto 2"/>
          <p:cNvSpPr txBox="1"/>
          <p:nvPr/>
        </p:nvSpPr>
        <p:spPr>
          <a:xfrm>
            <a:off x="646111" y="2438400"/>
            <a:ext cx="6031780" cy="3785652"/>
          </a:xfrm>
          <a:prstGeom prst="rect">
            <a:avLst/>
          </a:prstGeom>
          <a:noFill/>
        </p:spPr>
        <p:txBody>
          <a:bodyPr wrap="square" rtlCol="0">
            <a:spAutoFit/>
          </a:bodyPr>
          <a:lstStyle/>
          <a:p>
            <a:r>
              <a:rPr lang="es-EC" sz="2400" dirty="0"/>
              <a:t>Si para la Teoría de la Sombra esta “no es una simple mancha oscura en una pantalla sino que es gobernada por las leyes de la naturaleza” (</a:t>
            </a:r>
            <a:r>
              <a:rPr lang="es-EC" sz="2400" dirty="0" err="1"/>
              <a:t>Prabin</a:t>
            </a:r>
            <a:r>
              <a:rPr lang="es-EC" sz="2400" dirty="0"/>
              <a:t>, 2010: 105), desde el punto de vista simbólico la sombra plantea un problema de identidad, tal como señala Úbeda </a:t>
            </a:r>
            <a:r>
              <a:rPr lang="es-EC" sz="2400" dirty="0" err="1"/>
              <a:t>Hervás</a:t>
            </a:r>
            <a:r>
              <a:rPr lang="es-EC" sz="2400" dirty="0"/>
              <a:t>: “'</a:t>
            </a:r>
            <a:r>
              <a:rPr lang="es-EC" sz="2400" dirty="0" err="1"/>
              <a:t>My</a:t>
            </a:r>
            <a:r>
              <a:rPr lang="es-EC" sz="2400" dirty="0"/>
              <a:t> </a:t>
            </a:r>
            <a:r>
              <a:rPr lang="es-EC" sz="2400" dirty="0" err="1"/>
              <a:t>shadow</a:t>
            </a:r>
            <a:r>
              <a:rPr lang="es-EC" sz="2400" dirty="0"/>
              <a:t> </a:t>
            </a:r>
            <a:r>
              <a:rPr lang="es-EC" sz="2400" dirty="0" err="1"/>
              <a:t>is</a:t>
            </a:r>
            <a:r>
              <a:rPr lang="es-EC" sz="2400" dirty="0"/>
              <a:t> </a:t>
            </a:r>
            <a:r>
              <a:rPr lang="es-EC" sz="2400" dirty="0" err="1"/>
              <a:t>there</a:t>
            </a:r>
            <a:r>
              <a:rPr lang="es-EC" sz="2400" dirty="0"/>
              <a:t> </a:t>
            </a:r>
            <a:r>
              <a:rPr lang="es-EC" sz="2400" dirty="0" err="1"/>
              <a:t>but</a:t>
            </a:r>
            <a:r>
              <a:rPr lang="es-EC" sz="2400" dirty="0"/>
              <a:t> I erase </a:t>
            </a:r>
            <a:r>
              <a:rPr lang="es-EC" sz="2400" dirty="0" err="1"/>
              <a:t>myself</a:t>
            </a:r>
            <a:r>
              <a:rPr lang="es-EC" sz="2400" dirty="0"/>
              <a:t> </a:t>
            </a:r>
            <a:r>
              <a:rPr lang="es-EC" sz="2400" dirty="0" err="1"/>
              <a:t>because</a:t>
            </a:r>
            <a:r>
              <a:rPr lang="es-EC" sz="2400" dirty="0"/>
              <a:t> I </a:t>
            </a:r>
            <a:r>
              <a:rPr lang="es-EC" sz="2400" dirty="0" err="1"/>
              <a:t>don't</a:t>
            </a:r>
            <a:r>
              <a:rPr lang="es-EC" sz="2400" dirty="0"/>
              <a:t> </a:t>
            </a:r>
            <a:r>
              <a:rPr lang="es-EC" sz="2400" dirty="0" err="1"/>
              <a:t>know</a:t>
            </a:r>
            <a:r>
              <a:rPr lang="es-EC" sz="2400" dirty="0"/>
              <a:t> </a:t>
            </a:r>
            <a:r>
              <a:rPr lang="es-EC" sz="2400" dirty="0" err="1"/>
              <a:t>who</a:t>
            </a:r>
            <a:r>
              <a:rPr lang="es-EC" sz="2400" dirty="0"/>
              <a:t> I am </a:t>
            </a:r>
            <a:r>
              <a:rPr lang="es-EC" sz="2400" dirty="0" err="1"/>
              <a:t>any</a:t>
            </a:r>
            <a:r>
              <a:rPr lang="es-EC" sz="2400" dirty="0"/>
              <a:t> </a:t>
            </a:r>
            <a:r>
              <a:rPr lang="es-EC" sz="2400" dirty="0" err="1"/>
              <a:t>longer</a:t>
            </a:r>
            <a:r>
              <a:rPr lang="es-EC" sz="2400" dirty="0"/>
              <a:t>”. </a:t>
            </a:r>
          </a:p>
        </p:txBody>
      </p:sp>
    </p:spTree>
    <p:extLst>
      <p:ext uri="{BB962C8B-B14F-4D97-AF65-F5344CB8AC3E}">
        <p14:creationId xmlns:p14="http://schemas.microsoft.com/office/powerpoint/2010/main" val="23081567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873806"/>
          </a:xfrm>
        </p:spPr>
        <p:txBody>
          <a:bodyPr/>
          <a:lstStyle/>
          <a:p>
            <a:r>
              <a:rPr lang="es-EC" sz="2800" dirty="0"/>
              <a:t>Cuerpo para-fenoménico</a:t>
            </a:r>
          </a:p>
        </p:txBody>
      </p:sp>
      <p:pic>
        <p:nvPicPr>
          <p:cNvPr id="5" name="Marcador de contenido 4"/>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8260112" y="1209290"/>
            <a:ext cx="3581443" cy="5360511"/>
          </a:xfrm>
          <a:prstGeom prst="rect">
            <a:avLst/>
          </a:prstGeom>
        </p:spPr>
      </p:pic>
      <p:sp>
        <p:nvSpPr>
          <p:cNvPr id="4" name="CuadroTexto 3"/>
          <p:cNvSpPr txBox="1"/>
          <p:nvPr/>
        </p:nvSpPr>
        <p:spPr>
          <a:xfrm>
            <a:off x="90152" y="1627389"/>
            <a:ext cx="7315200" cy="4708981"/>
          </a:xfrm>
          <a:prstGeom prst="rect">
            <a:avLst/>
          </a:prstGeom>
          <a:noFill/>
        </p:spPr>
        <p:txBody>
          <a:bodyPr wrap="square" rtlCol="0">
            <a:spAutoFit/>
          </a:bodyPr>
          <a:lstStyle/>
          <a:p>
            <a:r>
              <a:rPr lang="es-EC" sz="2000" dirty="0"/>
              <a:t>Varios fotógrafos se han interesado por la sombra corporal como elemento de significación con un alto contenido simbólico. Es famosa la fotografía del gato Ulises tomada por Cartier-</a:t>
            </a:r>
            <a:r>
              <a:rPr lang="es-EC" sz="2000" dirty="0" err="1"/>
              <a:t>Bresson</a:t>
            </a:r>
            <a:r>
              <a:rPr lang="es-EC" sz="2000" dirty="0"/>
              <a:t>. Para </a:t>
            </a:r>
            <a:r>
              <a:rPr lang="es-EC" sz="2000" dirty="0" err="1"/>
              <a:t>Altinbüken</a:t>
            </a:r>
            <a:r>
              <a:rPr lang="es-EC" sz="2000" dirty="0"/>
              <a:t>, en esta fotografía, donde convergen y conviven ausencias y presencias, la primera está representada por el cuerpo del gato y la ausencia lo está por el cuerpo humano (2009). </a:t>
            </a:r>
          </a:p>
          <a:p>
            <a:r>
              <a:rPr lang="es-EC" sz="2000" dirty="0"/>
              <a:t>Úbeda </a:t>
            </a:r>
            <a:r>
              <a:rPr lang="es-EC" sz="2000" dirty="0" err="1"/>
              <a:t>Urbás</a:t>
            </a:r>
            <a:r>
              <a:rPr lang="es-EC" sz="2000" dirty="0"/>
              <a:t> ha desarrollado una propuesta a partir de las sombras corporales que parecieran alejarse del cuerpo que las origina pero que, a pesar de todo, permanecen ancladas a los zapatos que ese cuerpo ausente debería calzar: “Sigo los zapatos para asegurarme de que no es más que una simple sombra” (2013). </a:t>
            </a:r>
          </a:p>
        </p:txBody>
      </p:sp>
    </p:spTree>
    <p:extLst>
      <p:ext uri="{BB962C8B-B14F-4D97-AF65-F5344CB8AC3E}">
        <p14:creationId xmlns:p14="http://schemas.microsoft.com/office/powerpoint/2010/main" val="8735235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sz="2800" dirty="0"/>
              <a:t>Cuerpo para-fenoménico</a:t>
            </a:r>
          </a:p>
        </p:txBody>
      </p:sp>
      <p:pic>
        <p:nvPicPr>
          <p:cNvPr id="5" name="Marcador de contenido 4"/>
          <p:cNvPicPr>
            <a:picLocks noGrp="1" noChangeAspect="1"/>
          </p:cNvPicPr>
          <p:nvPr>
            <p:ph idx="1"/>
          </p:nvPr>
        </p:nvPicPr>
        <p:blipFill>
          <a:blip r:embed="rId2"/>
          <a:stretch>
            <a:fillRect/>
          </a:stretch>
        </p:blipFill>
        <p:spPr>
          <a:xfrm>
            <a:off x="4617816" y="1944710"/>
            <a:ext cx="7396933" cy="4913290"/>
          </a:xfrm>
          <a:prstGeom prst="rect">
            <a:avLst/>
          </a:prstGeom>
        </p:spPr>
      </p:pic>
      <p:sp>
        <p:nvSpPr>
          <p:cNvPr id="4" name="CuadroTexto 3"/>
          <p:cNvSpPr txBox="1"/>
          <p:nvPr/>
        </p:nvSpPr>
        <p:spPr>
          <a:xfrm>
            <a:off x="646111" y="2047741"/>
            <a:ext cx="3709116" cy="4493538"/>
          </a:xfrm>
          <a:prstGeom prst="rect">
            <a:avLst/>
          </a:prstGeom>
          <a:noFill/>
        </p:spPr>
        <p:txBody>
          <a:bodyPr wrap="square" rtlCol="0">
            <a:spAutoFit/>
          </a:bodyPr>
          <a:lstStyle/>
          <a:p>
            <a:r>
              <a:rPr lang="es-EC" sz="2200" dirty="0"/>
              <a:t>También el fotógrafo francés Richard </a:t>
            </a:r>
            <a:r>
              <a:rPr lang="es-EC" sz="2200" dirty="0" err="1"/>
              <a:t>Vantielcke</a:t>
            </a:r>
            <a:r>
              <a:rPr lang="es-EC" sz="2200" dirty="0"/>
              <a:t> ha desarrollado una serie titulada “Les </a:t>
            </a:r>
            <a:r>
              <a:rPr lang="es-EC" sz="2200" dirty="0" err="1"/>
              <a:t>anonymes</a:t>
            </a:r>
            <a:r>
              <a:rPr lang="es-EC" sz="2200" dirty="0"/>
              <a:t> de </a:t>
            </a:r>
            <a:r>
              <a:rPr lang="es-EC" sz="2200" dirty="0" err="1"/>
              <a:t>l’ombre</a:t>
            </a:r>
            <a:r>
              <a:rPr lang="es-EC" sz="2200" dirty="0"/>
              <a:t>”, en la cual aparecen también sombras sin cuerpo: « Je </a:t>
            </a:r>
            <a:r>
              <a:rPr lang="es-EC" sz="2200" dirty="0" err="1"/>
              <a:t>m’attache</a:t>
            </a:r>
            <a:r>
              <a:rPr lang="es-EC" sz="2200" dirty="0"/>
              <a:t> à </a:t>
            </a:r>
            <a:r>
              <a:rPr lang="es-EC" sz="2200" dirty="0" err="1"/>
              <a:t>sublimer</a:t>
            </a:r>
            <a:r>
              <a:rPr lang="es-EC" sz="2200" dirty="0"/>
              <a:t> le </a:t>
            </a:r>
            <a:r>
              <a:rPr lang="es-EC" sz="2200" dirty="0" err="1"/>
              <a:t>quotidien</a:t>
            </a:r>
            <a:r>
              <a:rPr lang="es-EC" sz="2200" dirty="0"/>
              <a:t>, en lui </a:t>
            </a:r>
            <a:r>
              <a:rPr lang="es-EC" sz="2200" dirty="0" err="1"/>
              <a:t>insufflant</a:t>
            </a:r>
            <a:r>
              <a:rPr lang="es-EC" sz="2200" dirty="0"/>
              <a:t> une </a:t>
            </a:r>
            <a:r>
              <a:rPr lang="es-EC" sz="2200" dirty="0" err="1"/>
              <a:t>touche</a:t>
            </a:r>
            <a:r>
              <a:rPr lang="es-EC" sz="2200" dirty="0"/>
              <a:t> de </a:t>
            </a:r>
            <a:r>
              <a:rPr lang="es-EC" sz="2200" dirty="0" err="1"/>
              <a:t>mystère</a:t>
            </a:r>
            <a:r>
              <a:rPr lang="es-EC" sz="2200" dirty="0"/>
              <a:t>, </a:t>
            </a:r>
            <a:r>
              <a:rPr lang="es-EC" sz="2200" dirty="0" err="1"/>
              <a:t>d’étrangeté</a:t>
            </a:r>
            <a:r>
              <a:rPr lang="es-EC" sz="2200" dirty="0"/>
              <a:t>, de </a:t>
            </a:r>
            <a:r>
              <a:rPr lang="es-EC" sz="2200" dirty="0" err="1"/>
              <a:t>bizarre</a:t>
            </a:r>
            <a:r>
              <a:rPr lang="es-EC" sz="2200" dirty="0"/>
              <a:t> </a:t>
            </a:r>
            <a:r>
              <a:rPr lang="es-EC" sz="2200" dirty="0" err="1"/>
              <a:t>parfois</a:t>
            </a:r>
            <a:r>
              <a:rPr lang="es-EC" sz="2200" dirty="0"/>
              <a:t>…” </a:t>
            </a:r>
          </a:p>
        </p:txBody>
      </p:sp>
    </p:spTree>
    <p:extLst>
      <p:ext uri="{BB962C8B-B14F-4D97-AF65-F5344CB8AC3E}">
        <p14:creationId xmlns:p14="http://schemas.microsoft.com/office/powerpoint/2010/main" val="42655520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normAutofit fontScale="92500" lnSpcReduction="20000"/>
          </a:bodyPr>
          <a:lstStyle/>
          <a:p>
            <a:r>
              <a:rPr lang="es-EC" dirty="0"/>
              <a:t>Si bien la sombra no es, per se, una ausencia absoluta, ella se sitúa a medio camino entre esa ausencia completa del cuerpo que hemos visto en el primer ejemplo y su sustitución metafórica.</a:t>
            </a:r>
          </a:p>
          <a:p>
            <a:r>
              <a:rPr lang="es-EC" dirty="0"/>
              <a:t> Si, como decía Peirce, el hombre es un signo también lo es su sombra y, en tal sentido, podríamos decir que si bien la ausencia del cuerpo en el caso de las botas vacías es un signo que hemos llamado de relación secundaria o cuerpo a-fenoménico, en el caso de la sombra sería un signo de relación primaria: no hay sombra sin cuerpo pero sí hay botas sin cuerpo. </a:t>
            </a:r>
          </a:p>
          <a:p>
            <a:r>
              <a:rPr lang="es-EC" dirty="0"/>
              <a:t>Por ello llamaremos para-fenoménica a la representación que la sombra encarna.  Es un caso similar al del cuerpo frente al espejo: no hay signo especular ni signo sombra sin cuerpo. En tal sentido, la sombra es un signo </a:t>
            </a:r>
            <a:r>
              <a:rPr lang="es-EC" dirty="0" err="1"/>
              <a:t>indicial</a:t>
            </a:r>
            <a:r>
              <a:rPr lang="es-EC" dirty="0"/>
              <a:t> pero también icónico. Esto es válido para el cuerpo humano pero también para cualquier objeto físico o animal. ¿Qué es, por lo tanto, lo que el cuerpo, a diferencia de otros objetos físicos, aporta a sus significaciones? </a:t>
            </a:r>
          </a:p>
        </p:txBody>
      </p:sp>
    </p:spTree>
    <p:extLst>
      <p:ext uri="{BB962C8B-B14F-4D97-AF65-F5344CB8AC3E}">
        <p14:creationId xmlns:p14="http://schemas.microsoft.com/office/powerpoint/2010/main" val="24231790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r>
              <a:rPr lang="es-EC" dirty="0"/>
              <a:t>En cuanto signo icónico, el cuerpo aporta semejanzas. Pero, para mí, la sombra es una pre-figura, es una figura anunciada donde el cuerpo aporta, principalmente, trabajo simbólico, que no es otro que aquel que realiza significaciones nuevas más allá del signo e, incluso, más allá del signo en situación. </a:t>
            </a:r>
          </a:p>
          <a:p>
            <a:r>
              <a:rPr lang="es-EC" dirty="0"/>
              <a:t>Ahora bien, ¿qué tipos de simbolismo? Hay varios núcleos simbólicos que podríamos asociar a la sombra. En algunos casos, la sombra simboliza /suspenso/, como en las películas  de terror; en otros simboliza /huella/, como en la foto de Cartier-</a:t>
            </a:r>
            <a:r>
              <a:rPr lang="es-EC" dirty="0" err="1"/>
              <a:t>Bresson</a:t>
            </a:r>
            <a:r>
              <a:rPr lang="es-EC" dirty="0"/>
              <a:t>; en otros la sombra simboliza /protección/, como en el refrán “Quien a buen árbol se arrima, buena sombra le cobija”. </a:t>
            </a:r>
          </a:p>
          <a:p>
            <a:pPr marL="0" indent="0">
              <a:buNone/>
            </a:pPr>
            <a:endParaRPr lang="es-EC" dirty="0"/>
          </a:p>
        </p:txBody>
      </p:sp>
    </p:spTree>
    <p:extLst>
      <p:ext uri="{BB962C8B-B14F-4D97-AF65-F5344CB8AC3E}">
        <p14:creationId xmlns:p14="http://schemas.microsoft.com/office/powerpoint/2010/main" val="35346101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1066989"/>
          </a:xfrm>
        </p:spPr>
        <p:txBody>
          <a:bodyPr/>
          <a:lstStyle/>
          <a:p>
            <a:r>
              <a:rPr lang="es-EC" sz="2600" dirty="0"/>
              <a:t>4.3. El cuerpo inesperado: el cuerpo ultra-fenoménico</a:t>
            </a:r>
          </a:p>
        </p:txBody>
      </p:sp>
      <p:sp>
        <p:nvSpPr>
          <p:cNvPr id="3" name="Marcador de contenido 2"/>
          <p:cNvSpPr>
            <a:spLocks noGrp="1"/>
          </p:cNvSpPr>
          <p:nvPr>
            <p:ph idx="1"/>
          </p:nvPr>
        </p:nvSpPr>
        <p:spPr/>
        <p:txBody>
          <a:bodyPr>
            <a:normAutofit/>
          </a:bodyPr>
          <a:lstStyle/>
          <a:p>
            <a:r>
              <a:rPr lang="es-EC" sz="2200" dirty="0"/>
              <a:t>Ahora bien, el cuerpo no solo actúa como un poderoso dispositivo semiótico gracias a su ausencia sino también gracias a su “exceso”, a su capacidad para romper modelos ideológicos,  políticos y culturales. Justamente la siguiente fotografía, utilizada como afiche del XVI Festival internacional de Fotografía y Artes Visuales PHOTOESPAÑA 2013, reúne la ausencia, “la silla vacía”, y el “exceso” de presencia, expresada en una sintagmática </a:t>
            </a:r>
            <a:r>
              <a:rPr lang="es-EC" sz="2200" dirty="0" err="1"/>
              <a:t>intra</a:t>
            </a:r>
            <a:r>
              <a:rPr lang="es-EC" sz="2200" dirty="0"/>
              <a:t>-corporal inesperada: la de un cuerpo donde convergen órganos tradicionalmente tenidos como exclusivos del cuerpo femenino y órganos tradicionalmente tenidos como exclusivos del cuerpo masculino. </a:t>
            </a:r>
          </a:p>
        </p:txBody>
      </p:sp>
    </p:spTree>
    <p:extLst>
      <p:ext uri="{BB962C8B-B14F-4D97-AF65-F5344CB8AC3E}">
        <p14:creationId xmlns:p14="http://schemas.microsoft.com/office/powerpoint/2010/main" val="5761113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pic>
        <p:nvPicPr>
          <p:cNvPr id="6" name="Marcador de contenido 5"/>
          <p:cNvPicPr>
            <a:picLocks noGrp="1" noChangeAspect="1"/>
          </p:cNvPicPr>
          <p:nvPr>
            <p:ph idx="1"/>
          </p:nvPr>
        </p:nvPicPr>
        <p:blipFill>
          <a:blip r:embed="rId2"/>
          <a:stretch>
            <a:fillRect/>
          </a:stretch>
        </p:blipFill>
        <p:spPr>
          <a:xfrm>
            <a:off x="5348472" y="721217"/>
            <a:ext cx="6867844" cy="4764667"/>
          </a:xfrm>
          <a:prstGeom prst="rect">
            <a:avLst/>
          </a:prstGeom>
        </p:spPr>
      </p:pic>
      <p:sp>
        <p:nvSpPr>
          <p:cNvPr id="5" name="CuadroTexto 4"/>
          <p:cNvSpPr txBox="1"/>
          <p:nvPr/>
        </p:nvSpPr>
        <p:spPr>
          <a:xfrm>
            <a:off x="515154" y="1841242"/>
            <a:ext cx="4644428" cy="5016758"/>
          </a:xfrm>
          <a:prstGeom prst="rect">
            <a:avLst/>
          </a:prstGeom>
          <a:noFill/>
        </p:spPr>
        <p:txBody>
          <a:bodyPr wrap="square" rtlCol="0">
            <a:spAutoFit/>
          </a:bodyPr>
          <a:lstStyle/>
          <a:p>
            <a:r>
              <a:rPr lang="es-EC" sz="2000" dirty="0"/>
              <a:t>Esta ruptura corporal crea un nuevo lugar semiótico, entendido como un espacio en la Corposfera donde los paradigmas simbólicos cambian. </a:t>
            </a:r>
          </a:p>
          <a:p>
            <a:endParaRPr lang="es-EC" sz="2000" dirty="0"/>
          </a:p>
          <a:p>
            <a:r>
              <a:rPr lang="es-EC" sz="2000" dirty="0"/>
              <a:t>El cuerpo “inesperado”, “anormal” es aquel que en el modelo tradicional contiene elementos que van más allá de las “expectativas” creadas; se trata de cuerpos marginados y, peor aún, estigmatizados y condenados por su presunta cualidad de “espurios”, es decir “degenerados con respecto a su naturaleza”.</a:t>
            </a:r>
          </a:p>
        </p:txBody>
      </p:sp>
      <p:sp>
        <p:nvSpPr>
          <p:cNvPr id="7" name="CuadroTexto 6"/>
          <p:cNvSpPr txBox="1"/>
          <p:nvPr/>
        </p:nvSpPr>
        <p:spPr>
          <a:xfrm>
            <a:off x="5460642" y="5485884"/>
            <a:ext cx="6731358" cy="1384995"/>
          </a:xfrm>
          <a:prstGeom prst="rect">
            <a:avLst/>
          </a:prstGeom>
          <a:noFill/>
        </p:spPr>
        <p:txBody>
          <a:bodyPr wrap="square" rtlCol="0">
            <a:spAutoFit/>
          </a:bodyPr>
          <a:lstStyle/>
          <a:p>
            <a:r>
              <a:rPr lang="es-EC" sz="1400" dirty="0"/>
              <a:t>“Beatriz Espejo, transexual española combativa y rebelde, autora del libro Manifiesto Puta (</a:t>
            </a:r>
            <a:r>
              <a:rPr lang="es-EC" sz="1400" dirty="0" err="1"/>
              <a:t>Edicions</a:t>
            </a:r>
            <a:r>
              <a:rPr lang="es-EC" sz="1400" dirty="0"/>
              <a:t> </a:t>
            </a:r>
            <a:r>
              <a:rPr lang="es-EC" sz="1400" dirty="0" err="1"/>
              <a:t>Bellaterra</a:t>
            </a:r>
            <a:r>
              <a:rPr lang="es-EC" sz="1400" dirty="0"/>
              <a:t>, 2009), protagoniza el anuncio para TV e Internet. Una pieza que quiere visualizar el tema del festival </a:t>
            </a:r>
            <a:r>
              <a:rPr lang="es-EC" sz="1400" dirty="0" err="1"/>
              <a:t>PhotoEspaña</a:t>
            </a:r>
            <a:r>
              <a:rPr lang="es-EC" sz="1400" dirty="0"/>
              <a:t> 2013 a través de imágenes sugerentes y un off con extractos de una entrevista a la protagonista, donde se compara “con un centauro o una sirena” (López, 2013: en línea). </a:t>
            </a:r>
          </a:p>
        </p:txBody>
      </p:sp>
    </p:spTree>
    <p:extLst>
      <p:ext uri="{BB962C8B-B14F-4D97-AF65-F5344CB8AC3E}">
        <p14:creationId xmlns:p14="http://schemas.microsoft.com/office/powerpoint/2010/main" val="42352211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br>
              <a:rPr lang="es-MX" sz="2800" dirty="0"/>
            </a:br>
            <a:r>
              <a:rPr lang="es-MX" sz="2800" dirty="0"/>
              <a:t>“Una sirena, un centauro, una aparición…”</a:t>
            </a:r>
          </a:p>
        </p:txBody>
      </p:sp>
      <p:pic>
        <p:nvPicPr>
          <p:cNvPr id="4" name="PHOTO ESPAÑA 2013 - TU CUERPO ES EL MENSAJE - YouTube [720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46263" y="2052638"/>
            <a:ext cx="7459662" cy="4195762"/>
          </a:xfrm>
        </p:spPr>
      </p:pic>
    </p:spTree>
    <p:extLst>
      <p:ext uri="{BB962C8B-B14F-4D97-AF65-F5344CB8AC3E}">
        <p14:creationId xmlns:p14="http://schemas.microsoft.com/office/powerpoint/2010/main" val="20296146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a:xfrm>
            <a:off x="646112" y="2052918"/>
            <a:ext cx="9403742" cy="4195481"/>
          </a:xfrm>
        </p:spPr>
        <p:txBody>
          <a:bodyPr>
            <a:normAutofit fontScale="92500" lnSpcReduction="20000"/>
          </a:bodyPr>
          <a:lstStyle/>
          <a:p>
            <a:r>
              <a:rPr lang="es-EC" dirty="0"/>
              <a:t>No obstante, sería erróneo limitar el análisis a extremos rígidos, a fronteras infranqueables; a la presencia, por un lado, y a la ausencia, por el otro, pues perderíamos la riqueza de las zonas grises, de los tránsitos, de los términos medios. Las fotografías  ilustran bien ese tránsito entre los extremos: al mismo tiempo que el cuerpo no está presente él aparece semi-enunciado. En otras palabras, la sombra es y no es el cuerpo. Lo es porque no habría sombra sin cuerpo, y no lo es porque una sombra es solo un fenómeno lumínico, una imagen física que carece de </a:t>
            </a:r>
            <a:r>
              <a:rPr lang="es-EC" i="1" dirty="0" err="1"/>
              <a:t>flesh</a:t>
            </a:r>
            <a:r>
              <a:rPr lang="es-EC" i="1" dirty="0"/>
              <a:t> and </a:t>
            </a:r>
            <a:r>
              <a:rPr lang="es-EC" i="1" dirty="0" err="1"/>
              <a:t>bones</a:t>
            </a:r>
            <a:r>
              <a:rPr lang="es-EC" dirty="0"/>
              <a:t>. </a:t>
            </a:r>
          </a:p>
          <a:p>
            <a:r>
              <a:rPr lang="es-EC" dirty="0"/>
              <a:t>Y, sin embargo, la fotografía nos muestra que la sombra existe, se independiza, tiene vida propia, sin el cuerpo; se trata de un proceso semiótico para invisibilizar el cuerpo, para privarlo de su carne y de sus huesos y hacerlo “otro” signo, “otra” realidad. En tal sentido, la enunciación corporal se invierte: no es el cuerpo quien produce, quien enuncia la sombra sino esta a aquel. En razón de lo anterior, podría establecerse una secuencialidad semiótica que tendría estadios como los siguientes:</a:t>
            </a:r>
          </a:p>
        </p:txBody>
      </p:sp>
    </p:spTree>
    <p:extLst>
      <p:ext uri="{BB962C8B-B14F-4D97-AF65-F5344CB8AC3E}">
        <p14:creationId xmlns:p14="http://schemas.microsoft.com/office/powerpoint/2010/main" val="204183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br>
              <a:rPr lang="es-EC" sz="2800" dirty="0"/>
            </a:br>
            <a:r>
              <a:rPr lang="es-EC" sz="2800" dirty="0"/>
              <a:t>Secuencialidad de la presencia </a:t>
            </a:r>
            <a:r>
              <a:rPr lang="es-EC" sz="2800" dirty="0">
                <a:sym typeface="Wingdings" panose="05000000000000000000" pitchFamily="2" charset="2"/>
              </a:rPr>
              <a:t> ausencia</a:t>
            </a:r>
            <a:endParaRPr lang="es-EC" sz="2800" dirty="0"/>
          </a:p>
        </p:txBody>
      </p:sp>
      <p:sp>
        <p:nvSpPr>
          <p:cNvPr id="3" name="Marcador de contenido 2"/>
          <p:cNvSpPr>
            <a:spLocks noGrp="1"/>
          </p:cNvSpPr>
          <p:nvPr>
            <p:ph idx="1"/>
          </p:nvPr>
        </p:nvSpPr>
        <p:spPr>
          <a:xfrm>
            <a:off x="1103312" y="2052918"/>
            <a:ext cx="10230096" cy="4195481"/>
          </a:xfrm>
        </p:spPr>
        <p:txBody>
          <a:bodyPr/>
          <a:lstStyle/>
          <a:p>
            <a:r>
              <a:rPr lang="es-EC" dirty="0"/>
              <a:t>Presencia </a:t>
            </a:r>
            <a:r>
              <a:rPr lang="es-EC" dirty="0">
                <a:sym typeface="Wingdings" panose="05000000000000000000" pitchFamily="2" charset="2"/>
              </a:rPr>
              <a:t></a:t>
            </a:r>
            <a:r>
              <a:rPr lang="es-EC" dirty="0"/>
              <a:t>  presencia-ausencia </a:t>
            </a:r>
            <a:r>
              <a:rPr lang="es-EC" dirty="0">
                <a:sym typeface="Wingdings" panose="05000000000000000000" pitchFamily="2" charset="2"/>
              </a:rPr>
              <a:t></a:t>
            </a:r>
            <a:r>
              <a:rPr lang="es-EC" dirty="0"/>
              <a:t> ausencia-presencia  </a:t>
            </a:r>
            <a:r>
              <a:rPr lang="es-EC" dirty="0">
                <a:sym typeface="Wingdings" panose="05000000000000000000" pitchFamily="2" charset="2"/>
              </a:rPr>
              <a:t></a:t>
            </a:r>
            <a:r>
              <a:rPr lang="es-EC" dirty="0"/>
              <a:t>  ausencia</a:t>
            </a:r>
          </a:p>
          <a:p>
            <a:endParaRPr lang="es-EC" dirty="0"/>
          </a:p>
          <a:p>
            <a:endParaRPr lang="es-EC" dirty="0"/>
          </a:p>
          <a:p>
            <a:r>
              <a:rPr lang="es-EC" dirty="0"/>
              <a:t>Fenoménica </a:t>
            </a:r>
            <a:r>
              <a:rPr lang="es-EC" dirty="0">
                <a:sym typeface="Wingdings" panose="05000000000000000000" pitchFamily="2" charset="2"/>
              </a:rPr>
              <a:t></a:t>
            </a:r>
            <a:r>
              <a:rPr lang="es-EC" dirty="0"/>
              <a:t>  A-Fenoménica </a:t>
            </a:r>
            <a:r>
              <a:rPr lang="es-EC" dirty="0">
                <a:sym typeface="Wingdings" panose="05000000000000000000" pitchFamily="2" charset="2"/>
              </a:rPr>
              <a:t></a:t>
            </a:r>
            <a:r>
              <a:rPr lang="es-EC" dirty="0"/>
              <a:t>  Para-Fenoménica  </a:t>
            </a:r>
            <a:r>
              <a:rPr lang="es-EC" dirty="0">
                <a:sym typeface="Wingdings" panose="05000000000000000000" pitchFamily="2" charset="2"/>
              </a:rPr>
              <a:t></a:t>
            </a:r>
            <a:r>
              <a:rPr lang="es-EC" dirty="0"/>
              <a:t>  Ultra-Fenoménica</a:t>
            </a:r>
          </a:p>
          <a:p>
            <a:pPr marL="0" indent="0">
              <a:buNone/>
            </a:pPr>
            <a:r>
              <a:rPr lang="es-EC" dirty="0"/>
              <a:t>   </a:t>
            </a:r>
          </a:p>
          <a:p>
            <a:pPr marL="0" indent="0">
              <a:buNone/>
            </a:pPr>
            <a:r>
              <a:rPr lang="es-EC" dirty="0"/>
              <a:t>                                                                                                                  </a:t>
            </a:r>
          </a:p>
          <a:p>
            <a:r>
              <a:rPr lang="es-EC" dirty="0"/>
              <a:t>    Cuerpo    </a:t>
            </a:r>
            <a:r>
              <a:rPr lang="es-EC" dirty="0">
                <a:sym typeface="Wingdings" panose="05000000000000000000" pitchFamily="2" charset="2"/>
              </a:rPr>
              <a:t></a:t>
            </a:r>
            <a:r>
              <a:rPr lang="es-EC" dirty="0"/>
              <a:t>  Cuerpo </a:t>
            </a:r>
            <a:r>
              <a:rPr lang="es-EC" dirty="0" err="1"/>
              <a:t>apofático</a:t>
            </a:r>
            <a:r>
              <a:rPr lang="es-EC" dirty="0"/>
              <a:t> </a:t>
            </a:r>
            <a:r>
              <a:rPr lang="es-EC" dirty="0">
                <a:sym typeface="Wingdings" panose="05000000000000000000" pitchFamily="2" charset="2"/>
              </a:rPr>
              <a:t></a:t>
            </a:r>
            <a:r>
              <a:rPr lang="es-EC" dirty="0"/>
              <a:t> Cuerpo anicónico  </a:t>
            </a:r>
            <a:r>
              <a:rPr lang="es-EC" dirty="0">
                <a:sym typeface="Wingdings" panose="05000000000000000000" pitchFamily="2" charset="2"/>
              </a:rPr>
              <a:t></a:t>
            </a:r>
            <a:r>
              <a:rPr lang="es-EC" dirty="0"/>
              <a:t> Cuerpo excesivo </a:t>
            </a:r>
          </a:p>
        </p:txBody>
      </p:sp>
      <p:sp>
        <p:nvSpPr>
          <p:cNvPr id="4" name="Flecha abajo 3"/>
          <p:cNvSpPr/>
          <p:nvPr/>
        </p:nvSpPr>
        <p:spPr>
          <a:xfrm>
            <a:off x="2176530" y="2601532"/>
            <a:ext cx="283335" cy="5795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Flecha abajo 4"/>
          <p:cNvSpPr/>
          <p:nvPr/>
        </p:nvSpPr>
        <p:spPr>
          <a:xfrm>
            <a:off x="4378817" y="2614411"/>
            <a:ext cx="218941" cy="5666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abajo 5"/>
          <p:cNvSpPr/>
          <p:nvPr/>
        </p:nvSpPr>
        <p:spPr>
          <a:xfrm>
            <a:off x="7096259" y="2601532"/>
            <a:ext cx="193183" cy="5795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Flecha abajo 6"/>
          <p:cNvSpPr/>
          <p:nvPr/>
        </p:nvSpPr>
        <p:spPr>
          <a:xfrm>
            <a:off x="9504608" y="2614411"/>
            <a:ext cx="128789" cy="5666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Flecha abajo 7"/>
          <p:cNvSpPr/>
          <p:nvPr/>
        </p:nvSpPr>
        <p:spPr>
          <a:xfrm>
            <a:off x="2279561" y="3850783"/>
            <a:ext cx="180304" cy="62569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Flecha abajo 8"/>
          <p:cNvSpPr/>
          <p:nvPr/>
        </p:nvSpPr>
        <p:spPr>
          <a:xfrm>
            <a:off x="4488287" y="3966693"/>
            <a:ext cx="167425" cy="5097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Flecha abajo 9"/>
          <p:cNvSpPr/>
          <p:nvPr/>
        </p:nvSpPr>
        <p:spPr>
          <a:xfrm>
            <a:off x="7192849" y="3966693"/>
            <a:ext cx="115912" cy="5097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Flecha abajo 10"/>
          <p:cNvSpPr/>
          <p:nvPr/>
        </p:nvSpPr>
        <p:spPr>
          <a:xfrm>
            <a:off x="9504608" y="3966693"/>
            <a:ext cx="128789" cy="6053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059862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br>
              <a:rPr lang="es-EC" sz="2800" dirty="0"/>
            </a:br>
            <a:r>
              <a:rPr lang="es-EC" sz="2800" dirty="0"/>
              <a:t>Tumbas sin cuerpo…</a:t>
            </a:r>
          </a:p>
        </p:txBody>
      </p:sp>
      <p:pic>
        <p:nvPicPr>
          <p:cNvPr id="13" name="Marcador de contenido 12"/>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646111" y="1833542"/>
            <a:ext cx="3706948" cy="4915290"/>
          </a:xfrm>
        </p:spPr>
      </p:pic>
      <p:pic>
        <p:nvPicPr>
          <p:cNvPr id="14" name="Imagen 1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45520" y="1860872"/>
            <a:ext cx="4967438" cy="4887959"/>
          </a:xfrm>
          <a:prstGeom prst="rect">
            <a:avLst/>
          </a:prstGeom>
        </p:spPr>
      </p:pic>
    </p:spTree>
    <p:extLst>
      <p:ext uri="{BB962C8B-B14F-4D97-AF65-F5344CB8AC3E}">
        <p14:creationId xmlns:p14="http://schemas.microsoft.com/office/powerpoint/2010/main" val="30437000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r>
              <a:rPr lang="es-EC" dirty="0"/>
              <a:t>Si pretendiésemos ubicar el conjunto de relaciones modeladas en el cuadro anterior, podríamos sugerir un nuevo sistema de relaciones en el que los límites de la Corposfera se desbordan sobre otros territorios más complejos que aquí solo asomo como una hipótesis a seguir: </a:t>
            </a:r>
          </a:p>
          <a:p>
            <a:endParaRPr lang="es-EC" dirty="0"/>
          </a:p>
          <a:p>
            <a:pPr marL="0" indent="0">
              <a:buNone/>
            </a:pPr>
            <a:r>
              <a:rPr lang="es-EC" dirty="0"/>
              <a:t>   DIOS               PAISAJE            </a:t>
            </a:r>
            <a:r>
              <a:rPr lang="es-EC" sz="2400" b="1" dirty="0"/>
              <a:t>CUERPO</a:t>
            </a:r>
            <a:r>
              <a:rPr lang="es-EC" dirty="0"/>
              <a:t>           COSA            FORMA</a:t>
            </a:r>
          </a:p>
          <a:p>
            <a:endParaRPr lang="es-EC" dirty="0"/>
          </a:p>
          <a:p>
            <a:pPr marL="0" indent="0">
              <a:buNone/>
            </a:pPr>
            <a:endParaRPr lang="es-EC" dirty="0"/>
          </a:p>
          <a:p>
            <a:pPr marL="0" indent="0">
              <a:buNone/>
            </a:pPr>
            <a:r>
              <a:rPr lang="es-EC" dirty="0"/>
              <a:t>SAGRADO    NATURALEZA     HUMANIDAD     OBJETO     ABSTRACCIÓN</a:t>
            </a:r>
          </a:p>
          <a:p>
            <a:endParaRPr lang="es-EC" dirty="0"/>
          </a:p>
        </p:txBody>
      </p:sp>
      <p:sp>
        <p:nvSpPr>
          <p:cNvPr id="4" name="Flecha abajo 3"/>
          <p:cNvSpPr/>
          <p:nvPr/>
        </p:nvSpPr>
        <p:spPr>
          <a:xfrm flipH="1">
            <a:off x="1609860" y="4713667"/>
            <a:ext cx="128788" cy="6439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Flecha abajo 4"/>
          <p:cNvSpPr/>
          <p:nvPr/>
        </p:nvSpPr>
        <p:spPr>
          <a:xfrm>
            <a:off x="3477296" y="4713667"/>
            <a:ext cx="115910" cy="6439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6" name="Imagen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96740" y="4686993"/>
            <a:ext cx="170703" cy="670618"/>
          </a:xfrm>
          <a:prstGeom prst="rect">
            <a:avLst/>
          </a:prstGeom>
        </p:spPr>
      </p:pic>
      <p:pic>
        <p:nvPicPr>
          <p:cNvPr id="7" name="Imagen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85149" y="4686993"/>
            <a:ext cx="170703" cy="670618"/>
          </a:xfrm>
          <a:prstGeom prst="rect">
            <a:avLst/>
          </a:prstGeom>
        </p:spPr>
      </p:pic>
      <p:pic>
        <p:nvPicPr>
          <p:cNvPr id="8" name="Imagen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20516" y="4700330"/>
            <a:ext cx="170703" cy="670618"/>
          </a:xfrm>
          <a:prstGeom prst="rect">
            <a:avLst/>
          </a:prstGeom>
        </p:spPr>
      </p:pic>
    </p:spTree>
    <p:extLst>
      <p:ext uri="{BB962C8B-B14F-4D97-AF65-F5344CB8AC3E}">
        <p14:creationId xmlns:p14="http://schemas.microsoft.com/office/powerpoint/2010/main" val="39355724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sz="2800" dirty="0"/>
              <a:t>¿Una rebelión contra el </a:t>
            </a:r>
            <a:r>
              <a:rPr lang="es-EC" sz="2800" i="1" dirty="0" err="1"/>
              <a:t>selfie</a:t>
            </a:r>
            <a:r>
              <a:rPr lang="es-EC" sz="2800" dirty="0"/>
              <a:t>? </a:t>
            </a:r>
            <a:br>
              <a:rPr lang="es-EC" sz="2800" dirty="0"/>
            </a:br>
            <a:r>
              <a:rPr lang="es-EC" sz="2800" dirty="0"/>
              <a:t>De los cuerpos </a:t>
            </a:r>
            <a:r>
              <a:rPr lang="es-EC" sz="2800" dirty="0" err="1"/>
              <a:t>apofáticos</a:t>
            </a:r>
            <a:r>
              <a:rPr lang="es-EC" sz="2800" dirty="0"/>
              <a:t> a los cuerpos anicónicos</a:t>
            </a:r>
          </a:p>
        </p:txBody>
      </p:sp>
      <p:sp>
        <p:nvSpPr>
          <p:cNvPr id="3" name="Marcador de contenido 2"/>
          <p:cNvSpPr>
            <a:spLocks noGrp="1"/>
          </p:cNvSpPr>
          <p:nvPr>
            <p:ph idx="1"/>
          </p:nvPr>
        </p:nvSpPr>
        <p:spPr/>
        <p:txBody>
          <a:bodyPr>
            <a:normAutofit/>
          </a:bodyPr>
          <a:lstStyle/>
          <a:p>
            <a:endParaRPr lang="es-EC" sz="2200" dirty="0"/>
          </a:p>
          <a:p>
            <a:pPr marL="0" indent="0">
              <a:buNone/>
            </a:pPr>
            <a:endParaRPr lang="es-EC" sz="2200" dirty="0"/>
          </a:p>
        </p:txBody>
      </p:sp>
      <p:sp>
        <p:nvSpPr>
          <p:cNvPr id="4" name="CuadroTexto 3"/>
          <p:cNvSpPr txBox="1"/>
          <p:nvPr/>
        </p:nvSpPr>
        <p:spPr>
          <a:xfrm>
            <a:off x="646111" y="1696375"/>
            <a:ext cx="4604762" cy="4524315"/>
          </a:xfrm>
          <a:prstGeom prst="rect">
            <a:avLst/>
          </a:prstGeom>
          <a:noFill/>
        </p:spPr>
        <p:txBody>
          <a:bodyPr wrap="square" rtlCol="0">
            <a:spAutoFit/>
          </a:bodyPr>
          <a:lstStyle/>
          <a:p>
            <a:r>
              <a:rPr lang="es-EC" sz="2400" dirty="0"/>
              <a:t>Las fotografías que hemos visto constituyen una tendencia de representación que parece contradecir la sobresaturación mediática de las imágenes corporales. Allí parecieran manifestarse dos de los mecanismos icónico visuales que se originaron en las religiones y que negaban ciertos tipos de representaciones visuales. </a:t>
            </a:r>
          </a:p>
        </p:txBody>
      </p:sp>
      <p:pic>
        <p:nvPicPr>
          <p:cNvPr id="5" name="Imagen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40483" y="1853248"/>
            <a:ext cx="6215546" cy="4145770"/>
          </a:xfrm>
          <a:prstGeom prst="rect">
            <a:avLst/>
          </a:prstGeom>
        </p:spPr>
      </p:pic>
    </p:spTree>
    <p:extLst>
      <p:ext uri="{BB962C8B-B14F-4D97-AF65-F5344CB8AC3E}">
        <p14:creationId xmlns:p14="http://schemas.microsoft.com/office/powerpoint/2010/main" val="37322634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pic>
        <p:nvPicPr>
          <p:cNvPr id="5" name="Marcador de contenido 4"/>
          <p:cNvPicPr>
            <a:picLocks noGrp="1" noChangeAspect="1"/>
          </p:cNvPicPr>
          <p:nvPr>
            <p:ph idx="1"/>
          </p:nvPr>
        </p:nvPicPr>
        <p:blipFill>
          <a:blip r:embed="rId2"/>
          <a:stretch>
            <a:fillRect/>
          </a:stretch>
        </p:blipFill>
        <p:spPr>
          <a:xfrm>
            <a:off x="5889939" y="1957587"/>
            <a:ext cx="6302062" cy="4726547"/>
          </a:xfrm>
          <a:prstGeom prst="rect">
            <a:avLst/>
          </a:prstGeom>
        </p:spPr>
      </p:pic>
      <p:sp>
        <p:nvSpPr>
          <p:cNvPr id="4" name="CuadroTexto 3"/>
          <p:cNvSpPr txBox="1"/>
          <p:nvPr/>
        </p:nvSpPr>
        <p:spPr>
          <a:xfrm>
            <a:off x="528034" y="1957588"/>
            <a:ext cx="5215943" cy="4708981"/>
          </a:xfrm>
          <a:prstGeom prst="rect">
            <a:avLst/>
          </a:prstGeom>
          <a:noFill/>
        </p:spPr>
        <p:txBody>
          <a:bodyPr wrap="square" rtlCol="0">
            <a:spAutoFit/>
          </a:bodyPr>
          <a:lstStyle/>
          <a:p>
            <a:r>
              <a:rPr lang="es-EC" sz="2000" dirty="0"/>
              <a:t>En efecto, si algo caracteriza las sociedades contemporáneas, a las que </a:t>
            </a:r>
            <a:r>
              <a:rPr lang="es-EC" sz="2000" dirty="0" err="1"/>
              <a:t>Debord</a:t>
            </a:r>
            <a:r>
              <a:rPr lang="es-EC" sz="2000" dirty="0"/>
              <a:t> llamó </a:t>
            </a:r>
            <a:r>
              <a:rPr lang="es-EC" sz="2000" b="1" dirty="0"/>
              <a:t>sociedad del espectáculo</a:t>
            </a:r>
            <a:r>
              <a:rPr lang="es-EC" sz="2000" dirty="0"/>
              <a:t>, es la omnipresencia de la imagen corporal, lo que genera ya no solo un fenómeno de sobreabundancia de la representación visual sino, más allá, esta sobreabundancia se constituye </a:t>
            </a:r>
            <a:r>
              <a:rPr lang="es-EC" sz="2000" b="1" dirty="0"/>
              <a:t>en una forma de relación social.</a:t>
            </a:r>
            <a:r>
              <a:rPr lang="es-EC" sz="2000" dirty="0"/>
              <a:t> La mejor prueba –aunque no la única─ es sin duda el </a:t>
            </a:r>
            <a:r>
              <a:rPr lang="es-EC" sz="2000" dirty="0" err="1"/>
              <a:t>selfie</a:t>
            </a:r>
            <a:r>
              <a:rPr lang="es-EC" sz="2000" dirty="0"/>
              <a:t> (Finol 2014) que inunda las redes y los medios tradicionales y donde el cuerpo define nuestra auto representación: el centro del </a:t>
            </a:r>
            <a:r>
              <a:rPr lang="es-EC" sz="2000" dirty="0" err="1"/>
              <a:t>selfie</a:t>
            </a:r>
            <a:r>
              <a:rPr lang="es-EC" sz="2000" dirty="0"/>
              <a:t> es nuestro propio cuerpo. </a:t>
            </a:r>
          </a:p>
        </p:txBody>
      </p:sp>
    </p:spTree>
    <p:extLst>
      <p:ext uri="{BB962C8B-B14F-4D97-AF65-F5344CB8AC3E}">
        <p14:creationId xmlns:p14="http://schemas.microsoft.com/office/powerpoint/2010/main" val="33869809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1157141"/>
          </a:xfrm>
        </p:spPr>
        <p:txBody>
          <a:bodyPr/>
          <a:lstStyle/>
          <a:p>
            <a:r>
              <a:rPr lang="es-EC" sz="2800" dirty="0"/>
              <a:t>La estrategia anicónica</a:t>
            </a:r>
          </a:p>
        </p:txBody>
      </p:sp>
      <p:sp>
        <p:nvSpPr>
          <p:cNvPr id="3" name="Marcador de contenido 2"/>
          <p:cNvSpPr>
            <a:spLocks noGrp="1"/>
          </p:cNvSpPr>
          <p:nvPr>
            <p:ph idx="1"/>
          </p:nvPr>
        </p:nvSpPr>
        <p:spPr>
          <a:xfrm>
            <a:off x="646111" y="1609859"/>
            <a:ext cx="10494114" cy="4713667"/>
          </a:xfrm>
        </p:spPr>
        <p:txBody>
          <a:bodyPr>
            <a:noAutofit/>
          </a:bodyPr>
          <a:lstStyle/>
          <a:p>
            <a:r>
              <a:rPr lang="es-EC" dirty="0"/>
              <a:t>Ahora bien, algunos artistas han comenzado un movimiento contrario: desaparecer, invisibilizar, eclipsar al cuerpo, lo que nos remite al </a:t>
            </a:r>
            <a:r>
              <a:rPr lang="es-EC" dirty="0" err="1"/>
              <a:t>aniconismo</a:t>
            </a:r>
            <a:r>
              <a:rPr lang="es-EC" dirty="0"/>
              <a:t>  y a las estrategias </a:t>
            </a:r>
            <a:r>
              <a:rPr lang="es-EC" dirty="0" err="1"/>
              <a:t>apofáticas</a:t>
            </a:r>
            <a:r>
              <a:rPr lang="es-EC" dirty="0"/>
              <a:t>. </a:t>
            </a:r>
          </a:p>
          <a:p>
            <a:r>
              <a:rPr lang="es-EC" dirty="0"/>
              <a:t>El </a:t>
            </a:r>
            <a:r>
              <a:rPr lang="es-EC" b="1" dirty="0" err="1"/>
              <a:t>aniconismo</a:t>
            </a:r>
            <a:r>
              <a:rPr lang="es-EC" dirty="0"/>
              <a:t> no solo habla de la </a:t>
            </a:r>
            <a:r>
              <a:rPr lang="es-EC" b="1" dirty="0" err="1"/>
              <a:t>irrepresentabilidad</a:t>
            </a:r>
            <a:r>
              <a:rPr lang="es-EC" dirty="0"/>
              <a:t> de lo sagrado sino, incluso, de la de a los seres humanos. De este modo, ante la “imposibilidad” de representar a un ser humano, ante la imposibilidad de reproducir las formas corporales, pues estas nos alejan de lo esencial, el artista lo representa gracias a un vacío, gracias a la oquedad de unas botas o a la soledad de una silla. </a:t>
            </a:r>
          </a:p>
          <a:p>
            <a:r>
              <a:rPr lang="es-EC" dirty="0"/>
              <a:t>Este </a:t>
            </a:r>
            <a:r>
              <a:rPr lang="es-EC" b="1" dirty="0"/>
              <a:t>neo-</a:t>
            </a:r>
            <a:r>
              <a:rPr lang="es-EC" b="1" dirty="0" err="1"/>
              <a:t>aniconismo</a:t>
            </a:r>
            <a:r>
              <a:rPr lang="es-EC" dirty="0"/>
              <a:t> sería </a:t>
            </a:r>
            <a:r>
              <a:rPr lang="es-EC" b="1" dirty="0"/>
              <a:t>una estrategia semiótica en la que más eficazmente se representa la corporeidad mientras menos se representa al cuerpo</a:t>
            </a:r>
            <a:r>
              <a:rPr lang="es-EC" dirty="0"/>
              <a:t>. Pareciera que en lugar de expresar su esencia el cuerpo concreto la vela, la oculta, la invisibiliza, y por lo tanto es necesario que el cuerpo desaparezca de donde usualmente está para que entonces emerja lo esencial, es decir su </a:t>
            </a:r>
            <a:r>
              <a:rPr lang="es-EC" b="1" dirty="0"/>
              <a:t>corporeidad</a:t>
            </a:r>
            <a:r>
              <a:rPr lang="es-EC" dirty="0"/>
              <a:t>. </a:t>
            </a:r>
          </a:p>
        </p:txBody>
      </p:sp>
    </p:spTree>
    <p:extLst>
      <p:ext uri="{BB962C8B-B14F-4D97-AF65-F5344CB8AC3E}">
        <p14:creationId xmlns:p14="http://schemas.microsoft.com/office/powerpoint/2010/main" val="21587076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sz="2800" dirty="0"/>
              <a:t>La estrategia </a:t>
            </a:r>
            <a:r>
              <a:rPr lang="es-EC" sz="2800" dirty="0" err="1"/>
              <a:t>apofática</a:t>
            </a:r>
            <a:endParaRPr lang="es-EC" sz="2800" dirty="0"/>
          </a:p>
        </p:txBody>
      </p:sp>
      <p:sp>
        <p:nvSpPr>
          <p:cNvPr id="3" name="Marcador de contenido 2"/>
          <p:cNvSpPr>
            <a:spLocks noGrp="1"/>
          </p:cNvSpPr>
          <p:nvPr>
            <p:ph idx="1"/>
          </p:nvPr>
        </p:nvSpPr>
        <p:spPr/>
        <p:txBody>
          <a:bodyPr>
            <a:normAutofit/>
          </a:bodyPr>
          <a:lstStyle/>
          <a:p>
            <a:r>
              <a:rPr lang="es-EC" dirty="0"/>
              <a:t>La </a:t>
            </a:r>
            <a:r>
              <a:rPr lang="es-EC" b="1" dirty="0"/>
              <a:t>estrategia </a:t>
            </a:r>
            <a:r>
              <a:rPr lang="es-EC" b="1" dirty="0" err="1"/>
              <a:t>apofática</a:t>
            </a:r>
            <a:r>
              <a:rPr lang="es-EC" dirty="0"/>
              <a:t>, se caracteriza por negar un predicado respecto de un sujeto, un fenómeno que podríamos asociar con la utilización de la sombra y la negación del cuerpo que debería producirla; o, como dice Vega “lo </a:t>
            </a:r>
            <a:r>
              <a:rPr lang="es-EC" dirty="0" err="1"/>
              <a:t>apofático</a:t>
            </a:r>
            <a:r>
              <a:rPr lang="es-EC" dirty="0"/>
              <a:t> es lo que surge y se presenta, aunque en su calidad silente, oscura o vacía” (2009: 11). </a:t>
            </a:r>
          </a:p>
          <a:p>
            <a:r>
              <a:rPr lang="es-EC" dirty="0"/>
              <a:t>Ahora bien, ¿qué características particulares adquieren las significaciones del cuerpo cuando este no está o cuando, como en el caso de la sombra, se vislumbra, se insinúa, se sustituye? En cuanto signo ¿qué significa el cuerpo ausente? ¿Cómo se relaciona, por ejemplo, el cuerpo que no está con el cuerpo velado? </a:t>
            </a:r>
          </a:p>
        </p:txBody>
      </p:sp>
    </p:spTree>
    <p:extLst>
      <p:ext uri="{BB962C8B-B14F-4D97-AF65-F5344CB8AC3E}">
        <p14:creationId xmlns:p14="http://schemas.microsoft.com/office/powerpoint/2010/main" val="8707329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sz="2200" dirty="0"/>
          </a:p>
          <a:p>
            <a:r>
              <a:rPr lang="es-EC" sz="2200" dirty="0"/>
              <a:t>Una manera –entre otras posibles─ de responder a estas preguntas es señalar que, en efecto, mientras las presencias se desarrollan sobre el </a:t>
            </a:r>
            <a:r>
              <a:rPr lang="es-EC" sz="2200" b="1" dirty="0"/>
              <a:t>modo indicativo </a:t>
            </a:r>
            <a:r>
              <a:rPr lang="es-EC" sz="2200" dirty="0"/>
              <a:t>de la realización semiótica, las ausencias se realizan sobre el </a:t>
            </a:r>
            <a:r>
              <a:rPr lang="es-EC" sz="2200" b="1" dirty="0"/>
              <a:t>modo subjuntivo</a:t>
            </a:r>
            <a:r>
              <a:rPr lang="es-EC" sz="2200" dirty="0"/>
              <a:t>. </a:t>
            </a:r>
          </a:p>
          <a:p>
            <a:r>
              <a:rPr lang="es-EC" sz="2200" dirty="0"/>
              <a:t>Gracias al </a:t>
            </a:r>
            <a:r>
              <a:rPr lang="es-EC" sz="2200" b="1" dirty="0"/>
              <a:t>modo indicativo</a:t>
            </a:r>
            <a:r>
              <a:rPr lang="es-EC" sz="2200" dirty="0"/>
              <a:t>, los cuerpos están allí, como parte del mundo, como objetos concretos y reales. Gracias al </a:t>
            </a:r>
            <a:r>
              <a:rPr lang="es-EC" sz="2200" b="1" dirty="0"/>
              <a:t>modo subjuntivo</a:t>
            </a:r>
            <a:r>
              <a:rPr lang="es-EC" sz="2200" dirty="0"/>
              <a:t>, los cuerpos, como consecuencia de sus ausencias, de sus sombras y de sus huellas son una posibilidad, una hipótesis. </a:t>
            </a:r>
          </a:p>
          <a:p>
            <a:endParaRPr lang="es-EC" dirty="0"/>
          </a:p>
        </p:txBody>
      </p:sp>
    </p:spTree>
    <p:extLst>
      <p:ext uri="{BB962C8B-B14F-4D97-AF65-F5344CB8AC3E}">
        <p14:creationId xmlns:p14="http://schemas.microsoft.com/office/powerpoint/2010/main" val="15154581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sz="2800" dirty="0"/>
              <a:t>Conclusiones: </a:t>
            </a:r>
            <a:br>
              <a:rPr lang="es-EC" sz="2800" dirty="0"/>
            </a:br>
            <a:r>
              <a:rPr lang="es-EC" sz="2800" dirty="0"/>
              <a:t>“Los secretos del vacío” o “las nuevas epifanías”</a:t>
            </a:r>
          </a:p>
        </p:txBody>
      </p:sp>
      <p:pic>
        <p:nvPicPr>
          <p:cNvPr id="5" name="Marcador de contenido 4"/>
          <p:cNvPicPr>
            <a:picLocks noGrp="1" noChangeAspect="1"/>
          </p:cNvPicPr>
          <p:nvPr>
            <p:ph idx="1"/>
          </p:nvPr>
        </p:nvPicPr>
        <p:blipFill>
          <a:blip r:embed="rId2"/>
          <a:stretch>
            <a:fillRect/>
          </a:stretch>
        </p:blipFill>
        <p:spPr>
          <a:xfrm>
            <a:off x="5422006" y="1800480"/>
            <a:ext cx="6581104" cy="4954885"/>
          </a:xfrm>
          <a:prstGeom prst="rect">
            <a:avLst/>
          </a:prstGeom>
        </p:spPr>
      </p:pic>
      <p:sp>
        <p:nvSpPr>
          <p:cNvPr id="4" name="CuadroTexto 3"/>
          <p:cNvSpPr txBox="1"/>
          <p:nvPr/>
        </p:nvSpPr>
        <p:spPr>
          <a:xfrm>
            <a:off x="953038" y="1853248"/>
            <a:ext cx="3953814" cy="4832092"/>
          </a:xfrm>
          <a:prstGeom prst="rect">
            <a:avLst/>
          </a:prstGeom>
          <a:noFill/>
        </p:spPr>
        <p:txBody>
          <a:bodyPr wrap="square" rtlCol="0">
            <a:spAutoFit/>
          </a:bodyPr>
          <a:lstStyle/>
          <a:p>
            <a:r>
              <a:rPr lang="es-EC" sz="2200" dirty="0"/>
              <a:t>Es inevitable relacionar las representaciones corporales que hemos visto con movimientos artísticos como el expresionismo abstracto (</a:t>
            </a:r>
            <a:r>
              <a:rPr lang="es-EC" sz="2200" dirty="0" err="1"/>
              <a:t>JacksonPollock</a:t>
            </a:r>
            <a:r>
              <a:rPr lang="es-EC" sz="2200" dirty="0"/>
              <a:t>, </a:t>
            </a:r>
            <a:r>
              <a:rPr lang="es-EC" sz="2200" dirty="0" err="1"/>
              <a:t>Willen</a:t>
            </a:r>
            <a:r>
              <a:rPr lang="es-EC" sz="2200" dirty="0"/>
              <a:t> De </a:t>
            </a:r>
            <a:r>
              <a:rPr lang="es-EC" sz="2200" dirty="0" err="1"/>
              <a:t>Kooning</a:t>
            </a:r>
            <a:r>
              <a:rPr lang="es-EC" sz="2200" dirty="0"/>
              <a:t>), en el cual el cuerpo y sus partes son reducidas / transformadas / fragmentadas/ en formas geométricas para, finalmente, ser invisibilizados y expulsados. </a:t>
            </a:r>
          </a:p>
        </p:txBody>
      </p:sp>
    </p:spTree>
    <p:extLst>
      <p:ext uri="{BB962C8B-B14F-4D97-AF65-F5344CB8AC3E}">
        <p14:creationId xmlns:p14="http://schemas.microsoft.com/office/powerpoint/2010/main" val="9273498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a:t> </a:t>
            </a:r>
          </a:p>
        </p:txBody>
      </p:sp>
      <p:pic>
        <p:nvPicPr>
          <p:cNvPr id="5" name="Marcador de contenido 4"/>
          <p:cNvPicPr>
            <a:picLocks noGrp="1" noChangeAspect="1"/>
          </p:cNvPicPr>
          <p:nvPr>
            <p:ph idx="1"/>
          </p:nvPr>
        </p:nvPicPr>
        <p:blipFill>
          <a:blip r:embed="rId2"/>
          <a:stretch>
            <a:fillRect/>
          </a:stretch>
        </p:blipFill>
        <p:spPr>
          <a:xfrm>
            <a:off x="7247787" y="1213158"/>
            <a:ext cx="3874160" cy="5546166"/>
          </a:xfrm>
          <a:prstGeom prst="rect">
            <a:avLst/>
          </a:prstGeom>
        </p:spPr>
      </p:pic>
      <p:sp>
        <p:nvSpPr>
          <p:cNvPr id="4" name="CuadroTexto 3"/>
          <p:cNvSpPr txBox="1"/>
          <p:nvPr/>
        </p:nvSpPr>
        <p:spPr>
          <a:xfrm>
            <a:off x="399246" y="1724084"/>
            <a:ext cx="6413678" cy="4708981"/>
          </a:xfrm>
          <a:prstGeom prst="rect">
            <a:avLst/>
          </a:prstGeom>
          <a:noFill/>
        </p:spPr>
        <p:txBody>
          <a:bodyPr wrap="square" rtlCol="0">
            <a:spAutoFit/>
          </a:bodyPr>
          <a:lstStyle/>
          <a:p>
            <a:r>
              <a:rPr lang="es-EC" sz="2000" dirty="0"/>
              <a:t>Los textos que hemos visto parecieran ir más allá del cuerpo. Así como </a:t>
            </a:r>
            <a:r>
              <a:rPr lang="es-EC" sz="2000" dirty="0" err="1"/>
              <a:t>Cézanne</a:t>
            </a:r>
            <a:r>
              <a:rPr lang="es-EC" sz="2000" dirty="0"/>
              <a:t> al pintar no quería representar una manzana sino la “</a:t>
            </a:r>
            <a:r>
              <a:rPr lang="es-EC" sz="2000" dirty="0" err="1"/>
              <a:t>manzaneidad</a:t>
            </a:r>
            <a:r>
              <a:rPr lang="es-EC" sz="2000" dirty="0"/>
              <a:t>” (Lawrence, 1993; </a:t>
            </a:r>
            <a:r>
              <a:rPr lang="es-EC" sz="2000" dirty="0" err="1"/>
              <a:t>Caputto</a:t>
            </a:r>
            <a:r>
              <a:rPr lang="es-EC" sz="2000" dirty="0"/>
              <a:t> </a:t>
            </a:r>
            <a:r>
              <a:rPr lang="es-EC" sz="2000" dirty="0" err="1"/>
              <a:t>Jaffe</a:t>
            </a:r>
            <a:r>
              <a:rPr lang="es-EC" sz="2000" dirty="0"/>
              <a:t>, 2011), estas ausencias o sustituciones que hemos visto tampoco quieren representar al cuerpo sino la corporeidad. </a:t>
            </a:r>
          </a:p>
          <a:p>
            <a:r>
              <a:rPr lang="es-EC" sz="2000" dirty="0"/>
              <a:t>Ahora bien, esa representación de la corporeidad se realiza gracias a dos mecanismos semióticos: la estrategia </a:t>
            </a:r>
            <a:r>
              <a:rPr lang="es-EC" sz="2000" dirty="0" err="1"/>
              <a:t>aniconista</a:t>
            </a:r>
            <a:r>
              <a:rPr lang="es-EC" sz="2000" dirty="0"/>
              <a:t> y la estrategia </a:t>
            </a:r>
            <a:r>
              <a:rPr lang="es-EC" sz="2000" dirty="0" err="1"/>
              <a:t>apofática</a:t>
            </a:r>
            <a:r>
              <a:rPr lang="es-EC" sz="2000" dirty="0"/>
              <a:t> , las que nos acercan a una comprensión de lo que el pintor ecuatoriano José </a:t>
            </a:r>
            <a:r>
              <a:rPr lang="es-EC" sz="2000" dirty="0" err="1"/>
              <a:t>Unda</a:t>
            </a:r>
            <a:r>
              <a:rPr lang="es-EC" sz="2000" dirty="0"/>
              <a:t> llamaba “los secretos del vacío”, lo que se expresa en una obra construida “en base a lo que no está, pues está más allá de lo que vemos” (2015: 37). </a:t>
            </a:r>
          </a:p>
        </p:txBody>
      </p:sp>
    </p:spTree>
    <p:extLst>
      <p:ext uri="{BB962C8B-B14F-4D97-AF65-F5344CB8AC3E}">
        <p14:creationId xmlns:p14="http://schemas.microsoft.com/office/powerpoint/2010/main" val="42542483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normAutofit/>
          </a:bodyPr>
          <a:lstStyle/>
          <a:p>
            <a:endParaRPr lang="es-EC" sz="2200" dirty="0"/>
          </a:p>
          <a:p>
            <a:r>
              <a:rPr lang="es-EC" sz="2200" dirty="0"/>
              <a:t>Sin embargo, es posible conjeturar que al hurgar en esos secretos del vacío estemos, por contrapartida, no frente a la desaparición del cuerpo sino, por el contrario, frente a unas “nuevas epifanías” (Vega, 2009: 11), en las cuales, al oponernos a los cuerpos superficiales del </a:t>
            </a:r>
            <a:r>
              <a:rPr lang="es-EC" sz="2200" dirty="0" err="1"/>
              <a:t>selfie</a:t>
            </a:r>
            <a:r>
              <a:rPr lang="es-EC" sz="2200" dirty="0"/>
              <a:t> desarrollemos una nueva concepción de la corporeidad, en la cual la visibilidad de la carne y los huesos no limiten o dificulten la visibilidad de esa nueva corporeidad. Se trata, pues, de acometer lo que Vega, refiriéndose al misterio, llama “los límites de la </a:t>
            </a:r>
            <a:r>
              <a:rPr lang="es-EC" sz="2200" dirty="0" err="1"/>
              <a:t>representabilidad</a:t>
            </a:r>
            <a:r>
              <a:rPr lang="es-EC" sz="2200" dirty="0"/>
              <a:t>” de los cuerpos. </a:t>
            </a:r>
          </a:p>
        </p:txBody>
      </p:sp>
    </p:spTree>
    <p:extLst>
      <p:ext uri="{BB962C8B-B14F-4D97-AF65-F5344CB8AC3E}">
        <p14:creationId xmlns:p14="http://schemas.microsoft.com/office/powerpoint/2010/main" val="20205884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pic>
        <p:nvPicPr>
          <p:cNvPr id="5" name="Marcador de contenido 4"/>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5710782" y="1853248"/>
            <a:ext cx="5585661" cy="5004752"/>
          </a:xfrm>
        </p:spPr>
      </p:pic>
      <p:sp>
        <p:nvSpPr>
          <p:cNvPr id="4" name="CuadroTexto 3"/>
          <p:cNvSpPr txBox="1"/>
          <p:nvPr/>
        </p:nvSpPr>
        <p:spPr>
          <a:xfrm>
            <a:off x="789710" y="2052918"/>
            <a:ext cx="5005784" cy="4154984"/>
          </a:xfrm>
          <a:prstGeom prst="rect">
            <a:avLst/>
          </a:prstGeom>
          <a:noFill/>
        </p:spPr>
        <p:txBody>
          <a:bodyPr wrap="square" rtlCol="0">
            <a:spAutoFit/>
          </a:bodyPr>
          <a:lstStyle/>
          <a:p>
            <a:r>
              <a:rPr lang="es-EC" sz="2200" dirty="0"/>
              <a:t>Esas estrategias se insertan en unas visiones fenomenológicas del cuerpo a las que hemos llamado a-fenoménicas, para-fenoménicas y ultra-fenoménicas, de manera que al extender los límites de lo fenomenológico podamos comprender, gracias a la creatividad de los artistas</a:t>
            </a:r>
            <a:r>
              <a:rPr lang="es-EC" sz="2200"/>
              <a:t>, unas </a:t>
            </a:r>
            <a:r>
              <a:rPr lang="es-EC" sz="2200" dirty="0"/>
              <a:t>dimensiones que no siempre están a la vista pues, al final, también el no-ver es una forma de ver. </a:t>
            </a:r>
          </a:p>
        </p:txBody>
      </p:sp>
    </p:spTree>
    <p:extLst>
      <p:ext uri="{BB962C8B-B14F-4D97-AF65-F5344CB8AC3E}">
        <p14:creationId xmlns:p14="http://schemas.microsoft.com/office/powerpoint/2010/main" val="42328059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sz="2400" dirty="0"/>
          </a:p>
          <a:p>
            <a:r>
              <a:rPr lang="es-EC" sz="2400" dirty="0"/>
              <a:t>Vamos a abordar, en primer lugar, una clasificación de lo que llamamos las </a:t>
            </a:r>
            <a:r>
              <a:rPr lang="es-EC" sz="2400" b="1" dirty="0"/>
              <a:t>redes corporales</a:t>
            </a:r>
            <a:r>
              <a:rPr lang="es-EC" sz="2400" dirty="0"/>
              <a:t>, lo que nos permitirá, en segundo lugar, abordar algunas de las relaciones </a:t>
            </a:r>
            <a:r>
              <a:rPr lang="es-EC" sz="2400" dirty="0" err="1"/>
              <a:t>antropo</a:t>
            </a:r>
            <a:r>
              <a:rPr lang="es-EC" sz="2400" dirty="0"/>
              <a:t>-semióticas del cuerpo y las significaciones que se crean en el tránsito entre sus ausencias y sus presencias, para lo cual nos basaremos en un  grupo de fotografías que tratan de esas elipsis corporales que han sido muy poco estudiadas. </a:t>
            </a:r>
          </a:p>
          <a:p>
            <a:endParaRPr lang="es-EC" dirty="0"/>
          </a:p>
        </p:txBody>
      </p:sp>
    </p:spTree>
    <p:extLst>
      <p:ext uri="{BB962C8B-B14F-4D97-AF65-F5344CB8AC3E}">
        <p14:creationId xmlns:p14="http://schemas.microsoft.com/office/powerpoint/2010/main" val="1532313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br>
              <a:rPr lang="es-MX" sz="3600" dirty="0"/>
            </a:br>
            <a:r>
              <a:rPr lang="es-MX" sz="3600" dirty="0"/>
              <a:t>Una imagen que dice lo que no está…</a:t>
            </a:r>
          </a:p>
        </p:txBody>
      </p:sp>
      <p:pic>
        <p:nvPicPr>
          <p:cNvPr id="4" name="Alone on Vimeo-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779713" y="2052638"/>
            <a:ext cx="5594350" cy="4195762"/>
          </a:xfrm>
        </p:spPr>
      </p:pic>
    </p:spTree>
    <p:extLst>
      <p:ext uri="{BB962C8B-B14F-4D97-AF65-F5344CB8AC3E}">
        <p14:creationId xmlns:p14="http://schemas.microsoft.com/office/powerpoint/2010/main" val="1787640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br>
              <a:rPr lang="es-EC" sz="2800" dirty="0"/>
            </a:br>
            <a:r>
              <a:rPr lang="es-EC" sz="2800" dirty="0"/>
              <a:t>1. Presencia y ausencia </a:t>
            </a:r>
            <a:br>
              <a:rPr lang="es-EC" sz="2800" dirty="0"/>
            </a:br>
            <a:endParaRPr lang="es-EC" sz="2800" dirty="0"/>
          </a:p>
        </p:txBody>
      </p:sp>
      <p:sp>
        <p:nvSpPr>
          <p:cNvPr id="3" name="Marcador de contenido 2"/>
          <p:cNvSpPr>
            <a:spLocks noGrp="1"/>
          </p:cNvSpPr>
          <p:nvPr>
            <p:ph idx="1"/>
          </p:nvPr>
        </p:nvSpPr>
        <p:spPr/>
        <p:txBody>
          <a:bodyPr>
            <a:normAutofit lnSpcReduction="10000"/>
          </a:bodyPr>
          <a:lstStyle/>
          <a:p>
            <a:r>
              <a:rPr lang="es-EC" dirty="0"/>
              <a:t>Si como dice Filinich “la presencia puede ser concebida como el primer modo de existencia de la significación” (2008: 45), ciertamente ese modo de existencia es inseparable de su correlato, es decir, de la ausencia. Presencia y ausencia son dos formas de lo que definiremos como </a:t>
            </a:r>
            <a:r>
              <a:rPr lang="es-EC" b="1" dirty="0"/>
              <a:t>lugar semiótico</a:t>
            </a:r>
            <a:r>
              <a:rPr lang="es-EC" dirty="0"/>
              <a:t>, ese particular espacio de la Semiosfera donde se produce el tránsito entre </a:t>
            </a:r>
            <a:r>
              <a:rPr lang="es-EC" b="1" dirty="0"/>
              <a:t>virtualización</a:t>
            </a:r>
            <a:r>
              <a:rPr lang="es-EC" dirty="0"/>
              <a:t> </a:t>
            </a:r>
            <a:r>
              <a:rPr lang="es-EC" dirty="0">
                <a:sym typeface="Wingdings" panose="05000000000000000000" pitchFamily="2" charset="2"/>
              </a:rPr>
              <a:t></a:t>
            </a:r>
            <a:r>
              <a:rPr lang="es-EC" dirty="0"/>
              <a:t> </a:t>
            </a:r>
            <a:r>
              <a:rPr lang="es-EC" b="1" dirty="0"/>
              <a:t>actualización</a:t>
            </a:r>
            <a:r>
              <a:rPr lang="es-EC" dirty="0"/>
              <a:t> </a:t>
            </a:r>
            <a:r>
              <a:rPr lang="es-EC" dirty="0">
                <a:sym typeface="Wingdings" panose="05000000000000000000" pitchFamily="2" charset="2"/>
              </a:rPr>
              <a:t></a:t>
            </a:r>
            <a:r>
              <a:rPr lang="es-EC" dirty="0"/>
              <a:t> y </a:t>
            </a:r>
            <a:r>
              <a:rPr lang="es-EC" b="1" dirty="0"/>
              <a:t>realización</a:t>
            </a:r>
            <a:r>
              <a:rPr lang="es-EC" dirty="0"/>
              <a:t>, tal como </a:t>
            </a:r>
            <a:r>
              <a:rPr lang="es-EC" dirty="0" err="1"/>
              <a:t>Greimas</a:t>
            </a:r>
            <a:r>
              <a:rPr lang="es-EC" dirty="0"/>
              <a:t> y </a:t>
            </a:r>
            <a:r>
              <a:rPr lang="es-EC" dirty="0" err="1"/>
              <a:t>Courtés</a:t>
            </a:r>
            <a:r>
              <a:rPr lang="es-EC" dirty="0"/>
              <a:t> lo han definido (1997). </a:t>
            </a:r>
          </a:p>
          <a:p>
            <a:r>
              <a:rPr lang="es-EC" dirty="0"/>
              <a:t>Así, el lugar semiótico es un espacio de tránsitos entre las significaciones posibles, las significaciones en construcción y los sentidos, finalmente, realizados. Se trata de un proceso que, al contrario, de lo que podría pensarse, no es </a:t>
            </a:r>
            <a:r>
              <a:rPr lang="es-EC" dirty="0" err="1"/>
              <a:t>uni</a:t>
            </a:r>
            <a:r>
              <a:rPr lang="es-EC" dirty="0"/>
              <a:t>-lineal sino </a:t>
            </a:r>
            <a:r>
              <a:rPr lang="es-EC" dirty="0" err="1"/>
              <a:t>multi</a:t>
            </a:r>
            <a:r>
              <a:rPr lang="es-EC" dirty="0"/>
              <a:t>-lineal, y quizás la mejor manera de representarlo sería a través de un fractal.</a:t>
            </a:r>
          </a:p>
          <a:p>
            <a:endParaRPr lang="es-EC" dirty="0"/>
          </a:p>
        </p:txBody>
      </p:sp>
    </p:spTree>
    <p:extLst>
      <p:ext uri="{BB962C8B-B14F-4D97-AF65-F5344CB8AC3E}">
        <p14:creationId xmlns:p14="http://schemas.microsoft.com/office/powerpoint/2010/main" val="2073972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pic>
        <p:nvPicPr>
          <p:cNvPr id="5" name="Marcador de contenido 4"/>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6248759" y="70088"/>
            <a:ext cx="5226317" cy="5587583"/>
          </a:xfrm>
        </p:spPr>
      </p:pic>
      <p:sp>
        <p:nvSpPr>
          <p:cNvPr id="4" name="CuadroTexto 3"/>
          <p:cNvSpPr txBox="1"/>
          <p:nvPr/>
        </p:nvSpPr>
        <p:spPr>
          <a:xfrm>
            <a:off x="785080" y="1902797"/>
            <a:ext cx="5049050" cy="4493538"/>
          </a:xfrm>
          <a:prstGeom prst="rect">
            <a:avLst/>
          </a:prstGeom>
          <a:noFill/>
        </p:spPr>
        <p:txBody>
          <a:bodyPr wrap="square" rtlCol="0">
            <a:spAutoFit/>
          </a:bodyPr>
          <a:lstStyle/>
          <a:p>
            <a:r>
              <a:rPr lang="es-EC" sz="2200" dirty="0"/>
              <a:t>Filinich agrega que “percibir una presencia es, ante todo, ser afectado en el propio cuerpo por el cuerpo del otro”; si esto es así, ¿cómo nos afecta la presencia no-presente del otro? ¿Cómo nos afectan la huella y la sombra del otro? ¿De qué maneras la alteración, la desaparición, la invisibilización de un cuerpo, un cuerpo que no está, genera nuevas significaciones que van más allá de su presencia?</a:t>
            </a:r>
          </a:p>
        </p:txBody>
      </p:sp>
      <p:sp>
        <p:nvSpPr>
          <p:cNvPr id="7" name="CuadroTexto 6"/>
          <p:cNvSpPr txBox="1"/>
          <p:nvPr/>
        </p:nvSpPr>
        <p:spPr>
          <a:xfrm>
            <a:off x="6114647" y="5657671"/>
            <a:ext cx="5473521" cy="1077218"/>
          </a:xfrm>
          <a:prstGeom prst="rect">
            <a:avLst/>
          </a:prstGeom>
          <a:noFill/>
        </p:spPr>
        <p:txBody>
          <a:bodyPr wrap="square" rtlCol="0">
            <a:spAutoFit/>
          </a:bodyPr>
          <a:lstStyle/>
          <a:p>
            <a:r>
              <a:rPr lang="es-EC" sz="1600" dirty="0"/>
              <a:t>Estrella azul rayada del fractal del vector.</a:t>
            </a:r>
          </a:p>
          <a:p>
            <a:r>
              <a:rPr lang="es-EC" sz="1600" dirty="0"/>
              <a:t>http://es.dreamstime.com/im%C3%A1genes-de-archivo-libres-de-regal%C3%ADas-estrella-del-fractal-image2378819</a:t>
            </a:r>
          </a:p>
        </p:txBody>
      </p:sp>
    </p:spTree>
    <p:extLst>
      <p:ext uri="{BB962C8B-B14F-4D97-AF65-F5344CB8AC3E}">
        <p14:creationId xmlns:p14="http://schemas.microsoft.com/office/powerpoint/2010/main" val="299710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br>
              <a:rPr lang="es-EC" sz="2800" dirty="0"/>
            </a:br>
            <a:r>
              <a:rPr lang="es-EC" sz="2800" dirty="0"/>
              <a:t>Fotografía, ausencias y presencias</a:t>
            </a:r>
          </a:p>
        </p:txBody>
      </p:sp>
      <p:sp>
        <p:nvSpPr>
          <p:cNvPr id="3" name="Marcador de contenido 2"/>
          <p:cNvSpPr>
            <a:spLocks noGrp="1"/>
          </p:cNvSpPr>
          <p:nvPr>
            <p:ph idx="1"/>
          </p:nvPr>
        </p:nvSpPr>
        <p:spPr/>
        <p:txBody>
          <a:bodyPr>
            <a:normAutofit/>
          </a:bodyPr>
          <a:lstStyle/>
          <a:p>
            <a:r>
              <a:rPr lang="es-EC" sz="2200" dirty="0"/>
              <a:t>Al hablar de presencias y ausencias en la fotografía, </a:t>
            </a:r>
            <a:r>
              <a:rPr lang="es-EC" sz="2200" dirty="0" err="1"/>
              <a:t>Martine</a:t>
            </a:r>
            <a:r>
              <a:rPr lang="es-EC" sz="2200" dirty="0"/>
              <a:t> </a:t>
            </a:r>
            <a:r>
              <a:rPr lang="es-EC" sz="2200" dirty="0" err="1"/>
              <a:t>Joly</a:t>
            </a:r>
            <a:r>
              <a:rPr lang="es-EC" sz="2200" dirty="0"/>
              <a:t> señala que “en un mensaje visual los elementos percibidos, detectables por permutación, encontrarán su significación no solamente por su presencia sino también por la ausencia de ciertos otros que sin embargo les serán asociados” (</a:t>
            </a:r>
            <a:r>
              <a:rPr lang="es-EC" sz="2200" dirty="0" err="1"/>
              <a:t>Joly</a:t>
            </a:r>
            <a:r>
              <a:rPr lang="es-EC" sz="2200" dirty="0"/>
              <a:t> en </a:t>
            </a:r>
            <a:r>
              <a:rPr lang="es-EC" sz="2200" dirty="0" err="1"/>
              <a:t>Altınbüken</a:t>
            </a:r>
            <a:r>
              <a:rPr lang="es-EC" sz="2200" dirty="0"/>
              <a:t>, 2009: 70). </a:t>
            </a:r>
          </a:p>
          <a:p>
            <a:r>
              <a:rPr lang="es-EC" sz="2200" dirty="0"/>
              <a:t>En la corporeidad estos procesos asociativos son mucho más intensos, simbólicamente más densos, en virtud de las enormes capacidades significativas del cuerpo, lugar desde donde, tal como se ha dicho, se semiotiza al mundo. </a:t>
            </a:r>
          </a:p>
        </p:txBody>
      </p:sp>
    </p:spTree>
    <p:extLst>
      <p:ext uri="{BB962C8B-B14F-4D97-AF65-F5344CB8AC3E}">
        <p14:creationId xmlns:p14="http://schemas.microsoft.com/office/powerpoint/2010/main" val="232526345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1013</TotalTime>
  <Words>4945</Words>
  <Application>Microsoft Office PowerPoint</Application>
  <PresentationFormat>Panorámica</PresentationFormat>
  <Paragraphs>147</Paragraphs>
  <Slides>49</Slides>
  <Notes>0</Notes>
  <HiddenSlides>0</HiddenSlides>
  <MMClips>2</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49</vt:i4>
      </vt:variant>
    </vt:vector>
  </HeadingPairs>
  <TitlesOfParts>
    <vt:vector size="53" baseType="lpstr">
      <vt:lpstr>Arial</vt:lpstr>
      <vt:lpstr>Century Gothic</vt:lpstr>
      <vt:lpstr>Wingdings 3</vt:lpstr>
      <vt:lpstr>Ion</vt:lpstr>
      <vt:lpstr>Presentación de PowerPoint</vt:lpstr>
      <vt:lpstr>Presentación de PowerPoint</vt:lpstr>
      <vt:lpstr> Introducción </vt:lpstr>
      <vt:lpstr> Tumbas sin cuerpo…</vt:lpstr>
      <vt:lpstr>Presentación de PowerPoint</vt:lpstr>
      <vt:lpstr> Una imagen que dice lo que no está…</vt:lpstr>
      <vt:lpstr> 1. Presencia y ausencia  </vt:lpstr>
      <vt:lpstr>Presentación de PowerPoint</vt:lpstr>
      <vt:lpstr> Fotografía, ausencias y presencias</vt:lpstr>
      <vt:lpstr> 2. Condiciones que favorecen las ausencias como dispositivos significativos</vt:lpstr>
      <vt:lpstr> Contexto y sus subdominios</vt:lpstr>
      <vt:lpstr>3. Las redes corporales</vt:lpstr>
      <vt:lpstr>3.1. Las redes extero-corporales:   cuerpo   entorno</vt:lpstr>
      <vt:lpstr>Cuerpo   entorno</vt:lpstr>
      <vt:lpstr>3.2. Las redes inter-corporales:  cuerpo   cuerpo;  cuerpo  no-cuerpo</vt:lpstr>
      <vt:lpstr> cuerpo   no-cuerpo</vt:lpstr>
      <vt:lpstr>3.3. Las redes intra-corporales:  cuerpo interno  cuerpo externo</vt:lpstr>
      <vt:lpstr>Presentación de PowerPoint</vt:lpstr>
      <vt:lpstr>4. Categorizaciones antropo-semióticas del cuerpo:     el cuerpo fenoménico</vt:lpstr>
      <vt:lpstr>Una dimensión antropológica y semiótica</vt:lpstr>
      <vt:lpstr>4.1. El cuerpo ausente: cuerpo a-fenoménico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4.2. El cuerpo y sus sombras:  el cuerpo para-fenoménico</vt:lpstr>
      <vt:lpstr>Cuerpo para-fenoménico</vt:lpstr>
      <vt:lpstr>Cuerpo para-fenoménico</vt:lpstr>
      <vt:lpstr>Cuerpo para-fenoménico</vt:lpstr>
      <vt:lpstr>Presentación de PowerPoint</vt:lpstr>
      <vt:lpstr>Presentación de PowerPoint</vt:lpstr>
      <vt:lpstr>4.3. El cuerpo inesperado: el cuerpo ultra-fenoménico</vt:lpstr>
      <vt:lpstr>Presentación de PowerPoint</vt:lpstr>
      <vt:lpstr> “Una sirena, un centauro, una aparición…”</vt:lpstr>
      <vt:lpstr>Presentación de PowerPoint</vt:lpstr>
      <vt:lpstr> Secuencialidad de la presencia  ausencia</vt:lpstr>
      <vt:lpstr>Presentación de PowerPoint</vt:lpstr>
      <vt:lpstr>¿Una rebelión contra el selfie?  De los cuerpos apofáticos a los cuerpos anicónicos</vt:lpstr>
      <vt:lpstr>Presentación de PowerPoint</vt:lpstr>
      <vt:lpstr>La estrategia anicónica</vt:lpstr>
      <vt:lpstr>La estrategia apofática</vt:lpstr>
      <vt:lpstr>Presentación de PowerPoint</vt:lpstr>
      <vt:lpstr>Conclusiones:  “Los secretos del vacío” o “las nuevas epifanías”</vt:lpstr>
      <vt:lpstr> </vt:lpstr>
      <vt:lpstr>Presentación de PowerPoint</vt:lpstr>
      <vt:lpstr>Presentación de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José Finol</dc:creator>
  <cp:lastModifiedBy>Diego Finol Gonzalez</cp:lastModifiedBy>
  <cp:revision>74</cp:revision>
  <dcterms:created xsi:type="dcterms:W3CDTF">2015-05-21T16:51:50Z</dcterms:created>
  <dcterms:modified xsi:type="dcterms:W3CDTF">2020-07-24T19:49:25Z</dcterms:modified>
</cp:coreProperties>
</file>