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88" r:id="rId3"/>
    <p:sldId id="257" r:id="rId4"/>
    <p:sldId id="287" r:id="rId5"/>
    <p:sldId id="281" r:id="rId6"/>
    <p:sldId id="271" r:id="rId7"/>
    <p:sldId id="278" r:id="rId8"/>
    <p:sldId id="273" r:id="rId9"/>
    <p:sldId id="272" r:id="rId10"/>
    <p:sldId id="258" r:id="rId11"/>
    <p:sldId id="259" r:id="rId12"/>
    <p:sldId id="260" r:id="rId13"/>
    <p:sldId id="285" r:id="rId14"/>
    <p:sldId id="276" r:id="rId15"/>
    <p:sldId id="283" r:id="rId16"/>
    <p:sldId id="262" r:id="rId17"/>
    <p:sldId id="279" r:id="rId18"/>
    <p:sldId id="280" r:id="rId19"/>
    <p:sldId id="266" r:id="rId20"/>
    <p:sldId id="263" r:id="rId21"/>
    <p:sldId id="277" r:id="rId22"/>
    <p:sldId id="261" r:id="rId23"/>
    <p:sldId id="264" r:id="rId24"/>
    <p:sldId id="269" r:id="rId25"/>
    <p:sldId id="265" r:id="rId26"/>
    <p:sldId id="284" r:id="rId27"/>
    <p:sldId id="267" r:id="rId28"/>
    <p:sldId id="268" r:id="rId29"/>
    <p:sldId id="274" r:id="rId30"/>
    <p:sldId id="286" r:id="rId31"/>
    <p:sldId id="275" r:id="rId32"/>
    <p:sldId id="282" r:id="rId33"/>
    <p:sldId id="27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0F255-FF3B-40A6-B330-03FE3C757F28}" v="7" dt="2020-07-24T19:35:40.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Finol Gonzalez" userId="9d38afae-3300-401f-aa88-c30fec5d6faf" providerId="ADAL" clId="{2DD0F255-FF3B-40A6-B330-03FE3C757F28}"/>
    <pc:docChg chg="modSld">
      <pc:chgData name="Diego Finol Gonzalez" userId="9d38afae-3300-401f-aa88-c30fec5d6faf" providerId="ADAL" clId="{2DD0F255-FF3B-40A6-B330-03FE3C757F28}" dt="2020-07-24T19:33:34.599" v="1"/>
      <pc:docMkLst>
        <pc:docMk/>
      </pc:docMkLst>
      <pc:sldChg chg="modSp">
        <pc:chgData name="Diego Finol Gonzalez" userId="9d38afae-3300-401f-aa88-c30fec5d6faf" providerId="ADAL" clId="{2DD0F255-FF3B-40A6-B330-03FE3C757F28}" dt="2020-07-24T19:33:34.599" v="1"/>
        <pc:sldMkLst>
          <pc:docMk/>
          <pc:sldMk cId="2968505261" sldId="281"/>
        </pc:sldMkLst>
        <pc:picChg chg="mod">
          <ac:chgData name="Diego Finol Gonzalez" userId="9d38afae-3300-401f-aa88-c30fec5d6faf" providerId="ADAL" clId="{2DD0F255-FF3B-40A6-B330-03FE3C757F28}" dt="2020-07-24T19:33:34.599" v="1"/>
          <ac:picMkLst>
            <pc:docMk/>
            <pc:sldMk cId="2968505261" sldId="281"/>
            <ac:picMk id="5" creationId="{00000000-0000-0000-0000-000000000000}"/>
          </ac:picMkLst>
        </pc:picChg>
      </pc:sldChg>
      <pc:sldChg chg="modSp">
        <pc:chgData name="Diego Finol Gonzalez" userId="9d38afae-3300-401f-aa88-c30fec5d6faf" providerId="ADAL" clId="{2DD0F255-FF3B-40A6-B330-03FE3C757F28}" dt="2020-07-24T19:33:27.038" v="0"/>
        <pc:sldMkLst>
          <pc:docMk/>
          <pc:sldMk cId="474198764" sldId="287"/>
        </pc:sldMkLst>
        <pc:picChg chg="mod">
          <ac:chgData name="Diego Finol Gonzalez" userId="9d38afae-3300-401f-aa88-c30fec5d6faf" providerId="ADAL" clId="{2DD0F255-FF3B-40A6-B330-03FE3C757F28}" dt="2020-07-24T19:33:27.038" v="0"/>
          <ac:picMkLst>
            <pc:docMk/>
            <pc:sldMk cId="474198764" sldId="287"/>
            <ac:picMk id="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D347C-C40E-4045-BE69-2CFC7FC92461}" type="datetimeFigureOut">
              <a:rPr lang="es-EC" smtClean="0"/>
              <a:t>24/7/2020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4A2F4-1E24-4A72-ADA2-9612B0D603FF}" type="slidenum">
              <a:rPr lang="es-EC" smtClean="0"/>
              <a:t>‹Nº›</a:t>
            </a:fld>
            <a:endParaRPr lang="es-EC"/>
          </a:p>
        </p:txBody>
      </p:sp>
    </p:spTree>
    <p:extLst>
      <p:ext uri="{BB962C8B-B14F-4D97-AF65-F5344CB8AC3E}">
        <p14:creationId xmlns:p14="http://schemas.microsoft.com/office/powerpoint/2010/main" val="174476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1. Agradecimientos: </a:t>
            </a:r>
            <a:r>
              <a:rPr lang="es-EC" dirty="0" err="1"/>
              <a:t>Dr.Héctor</a:t>
            </a:r>
            <a:r>
              <a:rPr lang="es-EC" baseline="0" dirty="0"/>
              <a:t> Ponce, a la Universidad de Chile. </a:t>
            </a:r>
            <a:r>
              <a:rPr lang="es-EC" dirty="0"/>
              <a:t>2. Este es un tema en progreso…  3. Al  final me gustaría pensar</a:t>
            </a:r>
            <a:r>
              <a:rPr lang="es-EC" baseline="0" dirty="0"/>
              <a:t> que he suscitado más preguntas que respuestas…</a:t>
            </a:r>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1</a:t>
            </a:fld>
            <a:endParaRPr lang="es-EC"/>
          </a:p>
        </p:txBody>
      </p:sp>
    </p:spTree>
    <p:extLst>
      <p:ext uri="{BB962C8B-B14F-4D97-AF65-F5344CB8AC3E}">
        <p14:creationId xmlns:p14="http://schemas.microsoft.com/office/powerpoint/2010/main" val="3417405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 ”Tempestad” donde primero el espacio produce</a:t>
            </a:r>
            <a:r>
              <a:rPr lang="es-EC" baseline="0" dirty="0"/>
              <a:t> la identidad de la prisionera. </a:t>
            </a:r>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24</a:t>
            </a:fld>
            <a:endParaRPr lang="es-EC"/>
          </a:p>
        </p:txBody>
      </p:sp>
    </p:spTree>
    <p:extLst>
      <p:ext uri="{BB962C8B-B14F-4D97-AF65-F5344CB8AC3E}">
        <p14:creationId xmlns:p14="http://schemas.microsoft.com/office/powerpoint/2010/main" val="338590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SELF: </a:t>
            </a:r>
            <a:r>
              <a:rPr lang="en-US" dirty="0"/>
              <a:t>your basic personality or nature, especially considered in terms of what you are really like as a person. Peirce, self-consciousness presupposes the notion of a self and that, he said, comes only with</a:t>
            </a:r>
            <a:r>
              <a:rPr lang="en-US" baseline="0" dirty="0"/>
              <a:t> </a:t>
            </a:r>
            <a:r>
              <a:rPr lang="en-US" dirty="0"/>
              <a:t>language.</a:t>
            </a:r>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26</a:t>
            </a:fld>
            <a:endParaRPr lang="es-EC"/>
          </a:p>
        </p:txBody>
      </p:sp>
    </p:spTree>
    <p:extLst>
      <p:ext uri="{BB962C8B-B14F-4D97-AF65-F5344CB8AC3E}">
        <p14:creationId xmlns:p14="http://schemas.microsoft.com/office/powerpoint/2010/main" val="44681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a:t>
            </a:r>
            <a:r>
              <a:rPr lang="es-EC" baseline="0" dirty="0"/>
              <a:t> los  deportistas y el espacio:  un atleta tiene un espacio delimitado, específico, regulado que lo define y define </a:t>
            </a:r>
            <a:r>
              <a:rPr lang="es-EC" baseline="0"/>
              <a:t>su acción.  </a:t>
            </a:r>
            <a:r>
              <a:rPr lang="es-EC" baseline="0" dirty="0"/>
              <a:t>Cuando lo sacas de  allí. </a:t>
            </a:r>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27</a:t>
            </a:fld>
            <a:endParaRPr lang="es-EC"/>
          </a:p>
        </p:txBody>
      </p:sp>
    </p:spTree>
    <p:extLst>
      <p:ext uri="{BB962C8B-B14F-4D97-AF65-F5344CB8AC3E}">
        <p14:creationId xmlns:p14="http://schemas.microsoft.com/office/powerpoint/2010/main" val="303855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Estas aplicaciones son importantes para el arquitecto y para el coreógrafo, para el artista como para el gastrónomo, </a:t>
            </a:r>
            <a:r>
              <a:rPr lang="es-EC" dirty="0" err="1"/>
              <a:t>porejemplo</a:t>
            </a:r>
            <a:r>
              <a:rPr lang="es-EC" dirty="0"/>
              <a:t>. </a:t>
            </a:r>
          </a:p>
        </p:txBody>
      </p:sp>
      <p:sp>
        <p:nvSpPr>
          <p:cNvPr id="4" name="Marcador de número de diapositiva 3"/>
          <p:cNvSpPr>
            <a:spLocks noGrp="1"/>
          </p:cNvSpPr>
          <p:nvPr>
            <p:ph type="sldNum" sz="quarter" idx="10"/>
          </p:nvPr>
        </p:nvSpPr>
        <p:spPr/>
        <p:txBody>
          <a:bodyPr/>
          <a:lstStyle/>
          <a:p>
            <a:fld id="{A944A2F4-1E24-4A72-ADA2-9612B0D603FF}" type="slidenum">
              <a:rPr lang="es-EC" smtClean="0"/>
              <a:t>29</a:t>
            </a:fld>
            <a:endParaRPr lang="es-EC"/>
          </a:p>
        </p:txBody>
      </p:sp>
    </p:spTree>
    <p:extLst>
      <p:ext uri="{BB962C8B-B14F-4D97-AF65-F5344CB8AC3E}">
        <p14:creationId xmlns:p14="http://schemas.microsoft.com/office/powerpoint/2010/main" val="277350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Hay continuos desacuerdos entre filósofos acerca de si es una entidad, una relación entre entidades, o parte de un marco conceptual. Según Isaac Newton, el espacio era absoluto, en el sentido de que era permanente y existía independientemente de la materia.2​  Leibniz, pensaban que el espacio era una colección de relaciones entre objetos, dada por su distancia y dirección.  Immanuel Kant, consecuente con la filosofía idealista, describió el espacio y el tiempo como formas a priori, es decir, existentes sólo en la mente humana, no fuera de ella, que nos permiten estructurar experiencias.</a:t>
            </a:r>
          </a:p>
        </p:txBody>
      </p:sp>
      <p:sp>
        <p:nvSpPr>
          <p:cNvPr id="4" name="Marcador de número de diapositiva 3"/>
          <p:cNvSpPr>
            <a:spLocks noGrp="1"/>
          </p:cNvSpPr>
          <p:nvPr>
            <p:ph type="sldNum" sz="quarter" idx="10"/>
          </p:nvPr>
        </p:nvSpPr>
        <p:spPr/>
        <p:txBody>
          <a:bodyPr/>
          <a:lstStyle/>
          <a:p>
            <a:fld id="{A944A2F4-1E24-4A72-ADA2-9612B0D603FF}" type="slidenum">
              <a:rPr lang="es-EC" smtClean="0"/>
              <a:t>3</a:t>
            </a:fld>
            <a:endParaRPr lang="es-EC"/>
          </a:p>
        </p:txBody>
      </p:sp>
    </p:spTree>
    <p:extLst>
      <p:ext uri="{BB962C8B-B14F-4D97-AF65-F5344CB8AC3E}">
        <p14:creationId xmlns:p14="http://schemas.microsoft.com/office/powerpoint/2010/main" val="276429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6</a:t>
            </a:fld>
            <a:endParaRPr lang="es-EC"/>
          </a:p>
        </p:txBody>
      </p:sp>
    </p:spTree>
    <p:extLst>
      <p:ext uri="{BB962C8B-B14F-4D97-AF65-F5344CB8AC3E}">
        <p14:creationId xmlns:p14="http://schemas.microsoft.com/office/powerpoint/2010/main" val="178776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corporeidad se define a partir de la ‘experiencia’, entendida como un constructo operativo que se genera en cuatro direcciones que dinámicamente se constituyen, la primera, en los procesos de ‘sensación’ y ‘percepción’; la segunda, en la constitución de ‘significaciones’ atribuidas a los insumos sensitivos y perceptivos; la tercera, en la constitución de una ‘memoria’; y la cuarta, en la posterior proyección de esa ‘memoria’ en la ‘interpretación’ de los nuevos procesos sensitivos y perceptivos.</a:t>
            </a:r>
          </a:p>
        </p:txBody>
      </p:sp>
      <p:sp>
        <p:nvSpPr>
          <p:cNvPr id="4" name="Marcador de número de diapositiva 3"/>
          <p:cNvSpPr>
            <a:spLocks noGrp="1"/>
          </p:cNvSpPr>
          <p:nvPr>
            <p:ph type="sldNum" sz="quarter" idx="10"/>
          </p:nvPr>
        </p:nvSpPr>
        <p:spPr/>
        <p:txBody>
          <a:bodyPr/>
          <a:lstStyle/>
          <a:p>
            <a:fld id="{A944A2F4-1E24-4A72-ADA2-9612B0D603FF}" type="slidenum">
              <a:rPr lang="es-EC" smtClean="0"/>
              <a:t>8</a:t>
            </a:fld>
            <a:endParaRPr lang="es-EC"/>
          </a:p>
        </p:txBody>
      </p:sp>
    </p:spTree>
    <p:extLst>
      <p:ext uri="{BB962C8B-B14F-4D97-AF65-F5344CB8AC3E}">
        <p14:creationId xmlns:p14="http://schemas.microsoft.com/office/powerpoint/2010/main" val="170833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Pizarrón: Espacio vacío,</a:t>
            </a:r>
            <a:r>
              <a:rPr lang="es-EC" baseline="0" dirty="0"/>
              <a:t> introducir líneas (horizontal, vertical). </a:t>
            </a:r>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9</a:t>
            </a:fld>
            <a:endParaRPr lang="es-EC"/>
          </a:p>
        </p:txBody>
      </p:sp>
    </p:spTree>
    <p:extLst>
      <p:ext uri="{BB962C8B-B14F-4D97-AF65-F5344CB8AC3E}">
        <p14:creationId xmlns:p14="http://schemas.microsoft.com/office/powerpoint/2010/main" val="284336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PÚBLICO: calles, parques.</a:t>
            </a:r>
            <a:r>
              <a:rPr lang="es-EC" baseline="0" dirty="0"/>
              <a:t>  DOMÉSTICO: oficinas, bibliotecas,.   INTERACCIONAL: Cafés, clubes,  CORPORAL:  sillas, baños, etc. </a:t>
            </a:r>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15</a:t>
            </a:fld>
            <a:endParaRPr lang="es-EC"/>
          </a:p>
        </p:txBody>
      </p:sp>
    </p:spTree>
    <p:extLst>
      <p:ext uri="{BB962C8B-B14F-4D97-AF65-F5344CB8AC3E}">
        <p14:creationId xmlns:p14="http://schemas.microsoft.com/office/powerpoint/2010/main" val="24964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A944A2F4-1E24-4A72-ADA2-9612B0D603FF}" type="slidenum">
              <a:rPr lang="es-EC" smtClean="0"/>
              <a:t>16</a:t>
            </a:fld>
            <a:endParaRPr lang="es-EC"/>
          </a:p>
        </p:txBody>
      </p:sp>
    </p:spTree>
    <p:extLst>
      <p:ext uri="{BB962C8B-B14F-4D97-AF65-F5344CB8AC3E}">
        <p14:creationId xmlns:p14="http://schemas.microsoft.com/office/powerpoint/2010/main" val="834691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Woodworth</a:t>
            </a:r>
            <a:r>
              <a:rPr lang="es-EC" dirty="0"/>
              <a:t> señala la pertinencia de “la posición en que se hace el movimiento, la dirección, duración, tiempo y extensión, la fuerza ejecutada y la resistencia opuesta” (1907, p. 163).En cuanto a su producción, </a:t>
            </a:r>
            <a:r>
              <a:rPr lang="es-EC" dirty="0" err="1"/>
              <a:t>Woodworth</a:t>
            </a:r>
            <a:r>
              <a:rPr lang="es-EC" dirty="0"/>
              <a:t> clasifica los movimientos en reflejos, habituales, ideo-motores y voluntarios, pero insiste en que el movimiento es una unidad y en que en todos “hay elementos reflejos, otros que son habituales, y otros que pueden ser voluntarios”</a:t>
            </a:r>
          </a:p>
        </p:txBody>
      </p:sp>
      <p:sp>
        <p:nvSpPr>
          <p:cNvPr id="4" name="Marcador de número de diapositiva 3"/>
          <p:cNvSpPr>
            <a:spLocks noGrp="1"/>
          </p:cNvSpPr>
          <p:nvPr>
            <p:ph type="sldNum" sz="quarter" idx="10"/>
          </p:nvPr>
        </p:nvSpPr>
        <p:spPr/>
        <p:txBody>
          <a:bodyPr/>
          <a:lstStyle/>
          <a:p>
            <a:fld id="{A944A2F4-1E24-4A72-ADA2-9612B0D603FF}" type="slidenum">
              <a:rPr lang="es-EC" smtClean="0"/>
              <a:t>17</a:t>
            </a:fld>
            <a:endParaRPr lang="es-EC"/>
          </a:p>
        </p:txBody>
      </p:sp>
    </p:spTree>
    <p:extLst>
      <p:ext uri="{BB962C8B-B14F-4D97-AF65-F5344CB8AC3E}">
        <p14:creationId xmlns:p14="http://schemas.microsoft.com/office/powerpoint/2010/main" val="696874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Gordon W. </a:t>
            </a:r>
            <a:r>
              <a:rPr lang="es-EC" dirty="0" err="1"/>
              <a:t>Hewes</a:t>
            </a:r>
            <a:r>
              <a:rPr lang="es-EC" dirty="0"/>
              <a:t> (1957) ha desarrollado una tipología de posturas que distingue no menos de mil posiciones estáticas del cuerpo humano (como estar parado, sentado, acostado, arrodillado, etc.) (</a:t>
            </a:r>
            <a:r>
              <a:rPr lang="es-EC" dirty="0" err="1"/>
              <a:t>Nöth</a:t>
            </a:r>
            <a:r>
              <a:rPr lang="es-EC" dirty="0"/>
              <a:t>, 1990).</a:t>
            </a:r>
          </a:p>
        </p:txBody>
      </p:sp>
      <p:sp>
        <p:nvSpPr>
          <p:cNvPr id="4" name="Marcador de número de diapositiva 3"/>
          <p:cNvSpPr>
            <a:spLocks noGrp="1"/>
          </p:cNvSpPr>
          <p:nvPr>
            <p:ph type="sldNum" sz="quarter" idx="10"/>
          </p:nvPr>
        </p:nvSpPr>
        <p:spPr/>
        <p:txBody>
          <a:bodyPr/>
          <a:lstStyle/>
          <a:p>
            <a:fld id="{A944A2F4-1E24-4A72-ADA2-9612B0D603FF}" type="slidenum">
              <a:rPr lang="es-EC" smtClean="0"/>
              <a:t>18</a:t>
            </a:fld>
            <a:endParaRPr lang="es-EC"/>
          </a:p>
        </p:txBody>
      </p:sp>
    </p:spTree>
    <p:extLst>
      <p:ext uri="{BB962C8B-B14F-4D97-AF65-F5344CB8AC3E}">
        <p14:creationId xmlns:p14="http://schemas.microsoft.com/office/powerpoint/2010/main" val="3117876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46C117F-5CCF-4837-BE5F-2B92066CAFAF}"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4EB90BD-B6CE-46B7-997F-7313B992CCDC}"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DB9D11F-B188-461D-B23F-39381795C052}"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2E6D8D9-55A2-4063-B0F3-121F44549695}"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D4B24536-994D-4021-A283-9F449C0DB509}" type="datetimeFigureOut">
              <a:rPr lang="en-US" dirty="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3CBBBB78-C96F-47B7-AB17-D852CA960AC9}" type="datetimeFigureOut">
              <a:rPr lang="en-US" dirty="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7/24/2020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0578ACC-22D6-47C1-A373-4FD133E34F3C}"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331444B-B92B-4E27-8C94-BB93EAF5CB18}"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63EFA5E-FA76-400D-B3DC-F0BA90E6D107}"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7/24/2020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 y="2733709"/>
            <a:ext cx="8824455" cy="1373070"/>
          </a:xfrm>
        </p:spPr>
        <p:txBody>
          <a:bodyPr/>
          <a:lstStyle/>
          <a:p>
            <a:r>
              <a:rPr lang="es-MX" dirty="0"/>
              <a:t>La Corposfera: </a:t>
            </a:r>
            <a:br>
              <a:rPr lang="es-MX" dirty="0"/>
            </a:br>
            <a:r>
              <a:rPr lang="es-MX" dirty="0"/>
              <a:t>Espacio, cuerpo e identidad </a:t>
            </a:r>
          </a:p>
        </p:txBody>
      </p:sp>
      <p:sp>
        <p:nvSpPr>
          <p:cNvPr id="3" name="Subtítulo 2"/>
          <p:cNvSpPr>
            <a:spLocks noGrp="1"/>
          </p:cNvSpPr>
          <p:nvPr>
            <p:ph type="subTitle" idx="1"/>
          </p:nvPr>
        </p:nvSpPr>
        <p:spPr>
          <a:xfrm>
            <a:off x="680322" y="4394038"/>
            <a:ext cx="8144134" cy="1821231"/>
          </a:xfrm>
        </p:spPr>
        <p:txBody>
          <a:bodyPr>
            <a:normAutofit fontScale="70000" lnSpcReduction="20000"/>
          </a:bodyPr>
          <a:lstStyle/>
          <a:p>
            <a:pPr algn="l"/>
            <a:r>
              <a:rPr lang="es-EC" sz="5100" dirty="0"/>
              <a:t>José Enrique Finol</a:t>
            </a:r>
          </a:p>
          <a:p>
            <a:pPr algn="l"/>
            <a:r>
              <a:rPr lang="es-EC" sz="3200" dirty="0"/>
              <a:t>Vicepresidente de la Asociación Internacional de Semiótica</a:t>
            </a:r>
          </a:p>
          <a:p>
            <a:pPr algn="l"/>
            <a:r>
              <a:rPr lang="es-EC" sz="3200" dirty="0"/>
              <a:t>Laboratorio de Investigaciones Semióticas y Antropológicas</a:t>
            </a:r>
          </a:p>
          <a:p>
            <a:pPr algn="l"/>
            <a:r>
              <a:rPr lang="es-EC" sz="3200" dirty="0"/>
              <a:t>Universidad del Zulia – Maracaibo VENEZUELA</a:t>
            </a:r>
          </a:p>
          <a:p>
            <a:endParaRPr lang="es-EC" dirty="0"/>
          </a:p>
        </p:txBody>
      </p:sp>
      <p:pic>
        <p:nvPicPr>
          <p:cNvPr id="4" name="Imagen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86000" y="5674694"/>
            <a:ext cx="2514848" cy="82783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53374" y="5674694"/>
            <a:ext cx="1933990" cy="827834"/>
          </a:xfrm>
          <a:prstGeom prst="rect">
            <a:avLst/>
          </a:prstGeom>
        </p:spPr>
      </p:pic>
      <p:pic>
        <p:nvPicPr>
          <p:cNvPr id="6" name="Imagen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87364" y="2987390"/>
            <a:ext cx="2783858" cy="1011404"/>
          </a:xfrm>
          <a:prstGeom prst="rect">
            <a:avLst/>
          </a:prstGeom>
        </p:spPr>
      </p:pic>
    </p:spTree>
    <p:extLst>
      <p:ext uri="{BB962C8B-B14F-4D97-AF65-F5344CB8AC3E}">
        <p14:creationId xmlns:p14="http://schemas.microsoft.com/office/powerpoint/2010/main" val="127731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normAutofit/>
          </a:bodyPr>
          <a:lstStyle/>
          <a:p>
            <a:r>
              <a:rPr lang="es-EC" dirty="0"/>
              <a:t>De manera que una de las fronteras donde las significaciones del cuerpo y del espacio nacen es, precisamente, en la relación dialéctica entre ambos. </a:t>
            </a:r>
          </a:p>
          <a:p>
            <a:r>
              <a:rPr lang="es-EC" dirty="0"/>
              <a:t>Esa relación no es unidireccional sino recíproca: ella crea terceros conjuntos de significaciones que van más allá de ambas variables. </a:t>
            </a:r>
          </a:p>
          <a:p>
            <a:pPr marL="0" indent="0">
              <a:buNone/>
            </a:pPr>
            <a:r>
              <a:rPr lang="es-EC" dirty="0"/>
              <a:t>   Variable 1: cuerpo  </a:t>
            </a:r>
          </a:p>
          <a:p>
            <a:pPr marL="0" indent="0">
              <a:buNone/>
            </a:pPr>
            <a:r>
              <a:rPr lang="es-EC" dirty="0"/>
              <a:t>                                   conjunto de relaciones: </a:t>
            </a:r>
            <a:r>
              <a:rPr lang="es-EC" b="1" dirty="0">
                <a:latin typeface="Algerian" panose="04020705040A02060702" pitchFamily="82" charset="0"/>
              </a:rPr>
              <a:t>CORPO-ESPACIALES</a:t>
            </a:r>
          </a:p>
          <a:p>
            <a:pPr marL="0" indent="0">
              <a:buNone/>
            </a:pPr>
            <a:r>
              <a:rPr lang="es-EC" dirty="0"/>
              <a:t>   Variable 2: espacio</a:t>
            </a:r>
          </a:p>
        </p:txBody>
      </p:sp>
      <p:sp>
        <p:nvSpPr>
          <p:cNvPr id="4" name="Cerrar llave 3"/>
          <p:cNvSpPr/>
          <p:nvPr/>
        </p:nvSpPr>
        <p:spPr>
          <a:xfrm>
            <a:off x="3428490" y="4306338"/>
            <a:ext cx="540913" cy="12750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8648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contenido 2"/>
          <p:cNvSpPr>
            <a:spLocks noGrp="1"/>
          </p:cNvSpPr>
          <p:nvPr>
            <p:ph idx="1"/>
          </p:nvPr>
        </p:nvSpPr>
        <p:spPr>
          <a:xfrm>
            <a:off x="680321" y="2336872"/>
            <a:ext cx="9613861" cy="4141201"/>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endParaRPr lang="es-MX" sz="2800" dirty="0"/>
          </a:p>
          <a:p>
            <a:pPr marL="0" indent="0" algn="ctr">
              <a:buNone/>
            </a:pPr>
            <a:r>
              <a:rPr lang="es-MX" sz="2800" dirty="0"/>
              <a:t>Conjunto Corpo - Espacial</a:t>
            </a:r>
          </a:p>
        </p:txBody>
      </p:sp>
      <p:sp>
        <p:nvSpPr>
          <p:cNvPr id="4" name="Elipse 3"/>
          <p:cNvSpPr/>
          <p:nvPr/>
        </p:nvSpPr>
        <p:spPr>
          <a:xfrm>
            <a:off x="368490" y="1998164"/>
            <a:ext cx="10740788" cy="3897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7534" y="2172874"/>
            <a:ext cx="1733266" cy="3224340"/>
          </a:xfrm>
          <a:prstGeom prst="rect">
            <a:avLst/>
          </a:prstGeom>
        </p:spPr>
      </p:pic>
      <p:sp>
        <p:nvSpPr>
          <p:cNvPr id="6" name="Flecha derecha 5"/>
          <p:cNvSpPr/>
          <p:nvPr/>
        </p:nvSpPr>
        <p:spPr>
          <a:xfrm>
            <a:off x="368490" y="3639675"/>
            <a:ext cx="2364610" cy="9272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E = Variable 2</a:t>
            </a:r>
          </a:p>
        </p:txBody>
      </p:sp>
      <p:sp>
        <p:nvSpPr>
          <p:cNvPr id="7" name="Flecha izquierda 6"/>
          <p:cNvSpPr/>
          <p:nvPr/>
        </p:nvSpPr>
        <p:spPr>
          <a:xfrm>
            <a:off x="8466774" y="3672890"/>
            <a:ext cx="2355899" cy="92727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E = Variable 2</a:t>
            </a:r>
          </a:p>
        </p:txBody>
      </p:sp>
      <p:sp>
        <p:nvSpPr>
          <p:cNvPr id="8" name="CuadroTexto 7"/>
          <p:cNvSpPr txBox="1"/>
          <p:nvPr/>
        </p:nvSpPr>
        <p:spPr>
          <a:xfrm>
            <a:off x="3044931" y="3872481"/>
            <a:ext cx="1503320" cy="523220"/>
          </a:xfrm>
          <a:prstGeom prst="rect">
            <a:avLst/>
          </a:prstGeom>
          <a:noFill/>
        </p:spPr>
        <p:txBody>
          <a:bodyPr wrap="square" rtlCol="0">
            <a:spAutoFit/>
          </a:bodyPr>
          <a:lstStyle/>
          <a:p>
            <a:r>
              <a:rPr lang="es-EC" sz="2800" dirty="0">
                <a:solidFill>
                  <a:srgbClr val="FF0000"/>
                </a:solidFill>
              </a:rPr>
              <a:t>Tensión</a:t>
            </a:r>
          </a:p>
        </p:txBody>
      </p:sp>
      <p:sp>
        <p:nvSpPr>
          <p:cNvPr id="9" name="CuadroTexto 8"/>
          <p:cNvSpPr txBox="1"/>
          <p:nvPr/>
        </p:nvSpPr>
        <p:spPr>
          <a:xfrm>
            <a:off x="6650061" y="3881554"/>
            <a:ext cx="1530108" cy="523220"/>
          </a:xfrm>
          <a:prstGeom prst="rect">
            <a:avLst/>
          </a:prstGeom>
          <a:noFill/>
        </p:spPr>
        <p:txBody>
          <a:bodyPr wrap="square" rtlCol="0">
            <a:spAutoFit/>
          </a:bodyPr>
          <a:lstStyle/>
          <a:p>
            <a:r>
              <a:rPr lang="es-EC" sz="2800" dirty="0">
                <a:solidFill>
                  <a:srgbClr val="FF0000"/>
                </a:solidFill>
              </a:rPr>
              <a:t>Tensión</a:t>
            </a:r>
          </a:p>
        </p:txBody>
      </p:sp>
    </p:spTree>
    <p:extLst>
      <p:ext uri="{BB962C8B-B14F-4D97-AF65-F5344CB8AC3E}">
        <p14:creationId xmlns:p14="http://schemas.microsoft.com/office/powerpoint/2010/main" val="280276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El corpo - espacio</a:t>
            </a:r>
          </a:p>
        </p:txBody>
      </p:sp>
      <p:sp>
        <p:nvSpPr>
          <p:cNvPr id="3" name="Marcador de contenido 2"/>
          <p:cNvSpPr>
            <a:spLocks noGrp="1"/>
          </p:cNvSpPr>
          <p:nvPr>
            <p:ph idx="1"/>
          </p:nvPr>
        </p:nvSpPr>
        <p:spPr>
          <a:xfrm>
            <a:off x="286604" y="2104861"/>
            <a:ext cx="11068334" cy="4610412"/>
          </a:xfrm>
        </p:spPr>
        <p:txBody>
          <a:bodyPr>
            <a:noAutofit/>
          </a:bodyPr>
          <a:lstStyle/>
          <a:p>
            <a:r>
              <a:rPr lang="es-MX" dirty="0"/>
              <a:t>La co-presencia entre cuerpo y espacio es consubstancial a uno y otro y no hay, como lo hace ver el positivismo, un primero y un segundo o un antes y un después: hay una conjunción inseparable entre ellos. </a:t>
            </a:r>
          </a:p>
        </p:txBody>
      </p:sp>
      <p:sp>
        <p:nvSpPr>
          <p:cNvPr id="4" name="Rectángulo 3"/>
          <p:cNvSpPr/>
          <p:nvPr/>
        </p:nvSpPr>
        <p:spPr>
          <a:xfrm>
            <a:off x="573206" y="3603009"/>
            <a:ext cx="4189863" cy="3016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En cierto modo, la dimensión CORPO-ESPACIAL actúa como un palimpsesto: ella reescribe sobre uno y otro y produce nuevos sentidos que solo es posible ver en sus relaciones. </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4262" y="3245330"/>
            <a:ext cx="6054346" cy="3469943"/>
          </a:xfrm>
          <a:prstGeom prst="rect">
            <a:avLst/>
          </a:prstGeom>
        </p:spPr>
      </p:pic>
    </p:spTree>
    <p:extLst>
      <p:ext uri="{BB962C8B-B14F-4D97-AF65-F5344CB8AC3E}">
        <p14:creationId xmlns:p14="http://schemas.microsoft.com/office/powerpoint/2010/main" val="2454423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r>
              <a:rPr lang="es-EC" dirty="0"/>
              <a:t>Cuando se habla de las variables espaciales del cuerpo:</a:t>
            </a:r>
          </a:p>
          <a:p>
            <a:r>
              <a:rPr lang="es-EC" dirty="0"/>
              <a:t>   - arriba / abajo</a:t>
            </a:r>
          </a:p>
          <a:p>
            <a:r>
              <a:rPr lang="es-EC" dirty="0"/>
              <a:t>   - anterior / posterior</a:t>
            </a:r>
          </a:p>
          <a:p>
            <a:r>
              <a:rPr lang="es-EC" dirty="0"/>
              <a:t>   - izquierda / derecha</a:t>
            </a:r>
          </a:p>
          <a:p>
            <a:pPr marL="0" indent="0">
              <a:buNone/>
            </a:pPr>
            <a:r>
              <a:rPr lang="es-EC" dirty="0"/>
              <a:t> a menudo se olvida que cuerpo y espacio son una totalidad dinámica en la que esas variables no derivan su riqueza de sus límites sino de sus transiciones. </a:t>
            </a:r>
          </a:p>
        </p:txBody>
      </p:sp>
    </p:spTree>
    <p:extLst>
      <p:ext uri="{BB962C8B-B14F-4D97-AF65-F5344CB8AC3E}">
        <p14:creationId xmlns:p14="http://schemas.microsoft.com/office/powerpoint/2010/main" val="1964736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038739" y="2088107"/>
            <a:ext cx="6389131" cy="4653885"/>
          </a:xfrm>
          <a:prstGeom prst="rect">
            <a:avLst/>
          </a:prstGeom>
        </p:spPr>
      </p:pic>
      <p:sp>
        <p:nvSpPr>
          <p:cNvPr id="5" name="Rectángulo 4"/>
          <p:cNvSpPr/>
          <p:nvPr/>
        </p:nvSpPr>
        <p:spPr>
          <a:xfrm>
            <a:off x="95534" y="1965278"/>
            <a:ext cx="4943205" cy="4776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Picasso intentó romper con esa lógica de las rígidas variables en las que usualmente se organiza el espacio y también el cuerpo. </a:t>
            </a:r>
          </a:p>
          <a:p>
            <a:pPr algn="ctr"/>
            <a:r>
              <a:rPr lang="es-EC" sz="2400" dirty="0"/>
              <a:t>En “Figuras al borde del mar” (1931), el pintor desarticula la morfología del cuerpo y también del espacio, para mostrar la interrelación dinámica entre uno y otro, para romper las rigideces de nuestra percepción del cuerpo y del espacio  </a:t>
            </a:r>
          </a:p>
        </p:txBody>
      </p:sp>
    </p:spTree>
    <p:extLst>
      <p:ext uri="{BB962C8B-B14F-4D97-AF65-F5344CB8AC3E}">
        <p14:creationId xmlns:p14="http://schemas.microsoft.com/office/powerpoint/2010/main" val="156256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a:t> </a:t>
            </a:r>
          </a:p>
        </p:txBody>
      </p:sp>
      <p:sp>
        <p:nvSpPr>
          <p:cNvPr id="3" name="Marcador de contenido 2"/>
          <p:cNvSpPr>
            <a:spLocks noGrp="1"/>
          </p:cNvSpPr>
          <p:nvPr>
            <p:ph idx="1"/>
          </p:nvPr>
        </p:nvSpPr>
        <p:spPr/>
        <p:txBody>
          <a:bodyPr>
            <a:normAutofit/>
          </a:bodyPr>
          <a:lstStyle/>
          <a:p>
            <a:r>
              <a:rPr lang="es-EC" dirty="0"/>
              <a:t>Nuestro cuerpo es un demarcador de los diferentes niveles espaciales, pues él transforma el espacio de continuo a discreto.</a:t>
            </a:r>
          </a:p>
          <a:p>
            <a:r>
              <a:rPr lang="es-EC" dirty="0"/>
              <a:t>Así nuestro cuerpo demarca territorios. La territorialidad corporal puede clasificarse de diversas maneras. En su proxémica Hall (1959, 1974) hablaba de micro, meso y macro espacios; y en el caso de las distancias entre un cuerpo y otro hablaba de distancias </a:t>
            </a:r>
            <a:r>
              <a:rPr lang="es-EC" b="1" dirty="0"/>
              <a:t>íntima</a:t>
            </a:r>
            <a:r>
              <a:rPr lang="es-EC" dirty="0"/>
              <a:t>, </a:t>
            </a:r>
            <a:r>
              <a:rPr lang="es-EC" b="1" dirty="0"/>
              <a:t>personal</a:t>
            </a:r>
            <a:r>
              <a:rPr lang="es-EC" dirty="0"/>
              <a:t>, </a:t>
            </a:r>
            <a:r>
              <a:rPr lang="es-EC" b="1" dirty="0"/>
              <a:t>social</a:t>
            </a:r>
            <a:r>
              <a:rPr lang="es-EC" dirty="0"/>
              <a:t> y </a:t>
            </a:r>
            <a:r>
              <a:rPr lang="es-EC" b="1" dirty="0"/>
              <a:t>pública</a:t>
            </a:r>
            <a:r>
              <a:rPr lang="es-EC" dirty="0"/>
              <a:t>. </a:t>
            </a:r>
          </a:p>
          <a:p>
            <a:r>
              <a:rPr lang="es-EC" dirty="0" err="1"/>
              <a:t>Lyman</a:t>
            </a:r>
            <a:r>
              <a:rPr lang="es-EC" dirty="0"/>
              <a:t> y Scott (1967) señalan cuatro tipos de “territorios humanos”: público, doméstico, interaccional y corporal. </a:t>
            </a:r>
          </a:p>
        </p:txBody>
      </p:sp>
    </p:spTree>
    <p:extLst>
      <p:ext uri="{BB962C8B-B14F-4D97-AF65-F5344CB8AC3E}">
        <p14:creationId xmlns:p14="http://schemas.microsoft.com/office/powerpoint/2010/main" val="398704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Las tramas del cuerpo…</a:t>
            </a:r>
          </a:p>
        </p:txBody>
      </p:sp>
      <p:pic>
        <p:nvPicPr>
          <p:cNvPr id="5" name="Marcador de contenido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599163" y="2169375"/>
            <a:ext cx="2886788" cy="4115514"/>
          </a:xfrm>
          <a:prstGeom prst="rect">
            <a:avLst/>
          </a:prstGeom>
        </p:spPr>
      </p:pic>
      <p:sp>
        <p:nvSpPr>
          <p:cNvPr id="4" name="Rectángulo 3"/>
          <p:cNvSpPr/>
          <p:nvPr/>
        </p:nvSpPr>
        <p:spPr>
          <a:xfrm>
            <a:off x="772732" y="2169374"/>
            <a:ext cx="6697014" cy="4115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p>
          <a:p>
            <a:pPr algn="ctr"/>
            <a:r>
              <a:rPr lang="es-EC" sz="2400" dirty="0"/>
              <a:t>   Sin embargo, el cuerpo, como sabemos, no está estático en el espacio ni este existe, idealmente, en el vacío. El espacio es parte de las materialidades del entorno y también de nuestro cuerpo.</a:t>
            </a:r>
          </a:p>
          <a:p>
            <a:pPr algn="ctr"/>
            <a:r>
              <a:rPr lang="es-EC" sz="2400" dirty="0"/>
              <a:t>  El cuerpo teje </a:t>
            </a:r>
            <a:r>
              <a:rPr lang="es-EC" sz="2400" b="1" dirty="0"/>
              <a:t>tramas en el espacio </a:t>
            </a:r>
            <a:r>
              <a:rPr lang="es-EC" sz="2400" dirty="0"/>
              <a:t>gracias al movimiento, un poderoso dispositivo semiótico que solo percibimos bien cuando pensamos en la diferencia entre la fotografía fija y el cine o el video. </a:t>
            </a:r>
          </a:p>
        </p:txBody>
      </p:sp>
    </p:spTree>
    <p:extLst>
      <p:ext uri="{BB962C8B-B14F-4D97-AF65-F5344CB8AC3E}">
        <p14:creationId xmlns:p14="http://schemas.microsoft.com/office/powerpoint/2010/main" val="81783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680321" y="2336873"/>
            <a:ext cx="9978580" cy="3599316"/>
          </a:xfrm>
        </p:spPr>
        <p:txBody>
          <a:bodyPr>
            <a:normAutofit/>
          </a:bodyPr>
          <a:lstStyle/>
          <a:p>
            <a:r>
              <a:rPr lang="es-EC" sz="2600" dirty="0"/>
              <a:t>“El movimiento produce estructuras significativas mediante las cuales el cuerpo se relaciona con el mundo, lo construye y lo define, al mismo tiempo que en la relación con los otros el propio cuerpo se autodefine” (Finol, 2015: 20). </a:t>
            </a:r>
          </a:p>
          <a:p>
            <a:r>
              <a:rPr lang="es-EC" sz="2600" dirty="0"/>
              <a:t>La dialéctica entre </a:t>
            </a:r>
            <a:r>
              <a:rPr lang="es-EC" sz="2600" b="1" dirty="0"/>
              <a:t>reposo</a:t>
            </a:r>
            <a:r>
              <a:rPr lang="es-EC" sz="2600" dirty="0"/>
              <a:t> y </a:t>
            </a:r>
            <a:r>
              <a:rPr lang="es-EC" sz="2600" b="1" dirty="0"/>
              <a:t>movimiento</a:t>
            </a:r>
            <a:r>
              <a:rPr lang="es-EC" sz="2600" dirty="0"/>
              <a:t> es una de las más complejas estructuras de las significaciones del cuerpo. En esa dialéctica, el cuerpo crea complicados sintagmas que abarcan desde las acciones propias de la vida cotidiana hasta las más refinadas formas artísticas.</a:t>
            </a:r>
          </a:p>
          <a:p>
            <a:endParaRPr lang="es-EC" dirty="0"/>
          </a:p>
        </p:txBody>
      </p:sp>
    </p:spTree>
    <p:extLst>
      <p:ext uri="{BB962C8B-B14F-4D97-AF65-F5344CB8AC3E}">
        <p14:creationId xmlns:p14="http://schemas.microsoft.com/office/powerpoint/2010/main" val="2780317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El modelo movimiento – reposo</a:t>
            </a:r>
          </a:p>
        </p:txBody>
      </p:sp>
      <p:sp>
        <p:nvSpPr>
          <p:cNvPr id="3" name="Marcador de contenido 2"/>
          <p:cNvSpPr>
            <a:spLocks noGrp="1"/>
          </p:cNvSpPr>
          <p:nvPr>
            <p:ph idx="1"/>
          </p:nvPr>
        </p:nvSpPr>
        <p:spPr>
          <a:xfrm>
            <a:off x="680321" y="2336873"/>
            <a:ext cx="9896694" cy="3599316"/>
          </a:xfrm>
        </p:spPr>
        <p:txBody>
          <a:bodyPr>
            <a:normAutofit/>
          </a:bodyPr>
          <a:lstStyle/>
          <a:p>
            <a:pPr marL="0" indent="0">
              <a:buNone/>
            </a:pPr>
            <a:r>
              <a:rPr lang="es-EC" dirty="0"/>
              <a:t>- “¿Nuestro cuerpo no es acaso un objeto y por lo tanto necesita, él mismo, ser analizado bajo la relación entre reposo y movimiento?” (Merleau-Ponty, 1945).</a:t>
            </a:r>
          </a:p>
          <a:p>
            <a:pPr marL="0" indent="0">
              <a:buNone/>
            </a:pPr>
            <a:r>
              <a:rPr lang="es-EC" dirty="0"/>
              <a:t>- Sin embargo, ese modelo –movimiento/reposo- debe correlacionarse con dimensiones temporales, espaciales y actoriales.</a:t>
            </a:r>
          </a:p>
          <a:p>
            <a:pPr marL="0" indent="0">
              <a:buNone/>
            </a:pPr>
            <a:r>
              <a:rPr lang="es-EC" dirty="0"/>
              <a:t>- También debe expandirse hacia las variables socioculturales, hacia los contextos donde el cuerpo actúa, de modo que la sistematización de datos, el análisis y las interpretaciones sean el producto de un diálogo con la realidad y no la expresión de modelos ‘universales’.</a:t>
            </a:r>
          </a:p>
        </p:txBody>
      </p:sp>
    </p:spTree>
    <p:extLst>
      <p:ext uri="{BB962C8B-B14F-4D97-AF65-F5344CB8AC3E}">
        <p14:creationId xmlns:p14="http://schemas.microsoft.com/office/powerpoint/2010/main" val="1019193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La transformación kinemática del espacio</a:t>
            </a:r>
          </a:p>
        </p:txBody>
      </p:sp>
      <p:pic>
        <p:nvPicPr>
          <p:cNvPr id="5" name="Marcador de contenid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91489" y="2459865"/>
            <a:ext cx="5341029" cy="4077413"/>
          </a:xfrm>
          <a:prstGeom prst="rect">
            <a:avLst/>
          </a:prstGeom>
        </p:spPr>
      </p:pic>
      <p:sp>
        <p:nvSpPr>
          <p:cNvPr id="4" name="Rectángulo 3"/>
          <p:cNvSpPr/>
          <p:nvPr/>
        </p:nvSpPr>
        <p:spPr>
          <a:xfrm>
            <a:off x="680321" y="2459865"/>
            <a:ext cx="4921989" cy="4077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Gracias al movimiento el cuerpo transforma el espacio que, a su vez, transforma al cuerpo generando significaciones múltiples. </a:t>
            </a:r>
          </a:p>
          <a:p>
            <a:pPr algn="ctr"/>
            <a:r>
              <a:rPr lang="es-EC" sz="2400" dirty="0"/>
              <a:t>Una excelente ilustración de esa trama kinemática que el movimiento crea entre cuerpo y espacio es el video “Kung Fu </a:t>
            </a:r>
            <a:r>
              <a:rPr lang="es-EC" sz="2400" dirty="0" err="1"/>
              <a:t>Motion</a:t>
            </a:r>
            <a:r>
              <a:rPr lang="es-EC" sz="2400" dirty="0"/>
              <a:t>” (2016), de Tobías </a:t>
            </a:r>
            <a:r>
              <a:rPr lang="es-EC" sz="2400" dirty="0" err="1"/>
              <a:t>Gremmler</a:t>
            </a:r>
            <a:r>
              <a:rPr lang="es-EC" sz="2400" dirty="0"/>
              <a:t>. </a:t>
            </a:r>
          </a:p>
        </p:txBody>
      </p:sp>
    </p:spTree>
    <p:extLst>
      <p:ext uri="{BB962C8B-B14F-4D97-AF65-F5344CB8AC3E}">
        <p14:creationId xmlns:p14="http://schemas.microsoft.com/office/powerpoint/2010/main" val="63119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4" name="Rectángulo redondeado 3"/>
          <p:cNvSpPr/>
          <p:nvPr/>
        </p:nvSpPr>
        <p:spPr>
          <a:xfrm>
            <a:off x="4152690" y="2282281"/>
            <a:ext cx="6227149" cy="3982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sz="3200" b="1" dirty="0">
                <a:latin typeface="Baskerville Old Face" panose="02020602080505020303" pitchFamily="18" charset="0"/>
              </a:rPr>
              <a:t>El espacio no es exterior a nosotros mismos sino que nos prolonga en el comercio que mantenemos con nuestros objetos.</a:t>
            </a:r>
          </a:p>
          <a:p>
            <a:pPr algn="r"/>
            <a:r>
              <a:rPr lang="es-EC" sz="3200" b="1" dirty="0">
                <a:latin typeface="Baskerville Old Face" panose="02020602080505020303" pitchFamily="18" charset="0"/>
              </a:rPr>
              <a:t>P. </a:t>
            </a:r>
            <a:r>
              <a:rPr lang="es-EC" sz="3200" b="1" dirty="0" err="1">
                <a:latin typeface="Baskerville Old Face" panose="02020602080505020303" pitchFamily="18" charset="0"/>
              </a:rPr>
              <a:t>Pellegrino</a:t>
            </a:r>
            <a:r>
              <a:rPr lang="es-EC" sz="3200" b="1" dirty="0">
                <a:latin typeface="Baskerville Old Face" panose="02020602080505020303" pitchFamily="18" charset="0"/>
              </a:rPr>
              <a:t>, </a:t>
            </a:r>
          </a:p>
          <a:p>
            <a:pPr algn="r"/>
            <a:r>
              <a:rPr lang="es-EC" sz="3200" b="1" i="1" dirty="0">
                <a:latin typeface="Baskerville Old Face" panose="02020602080505020303" pitchFamily="18" charset="0"/>
              </a:rPr>
              <a:t>Le </a:t>
            </a:r>
            <a:r>
              <a:rPr lang="es-EC" sz="3200" b="1" i="1" dirty="0" err="1">
                <a:latin typeface="Baskerville Old Face" panose="02020602080505020303" pitchFamily="18" charset="0"/>
              </a:rPr>
              <a:t>Sens</a:t>
            </a:r>
            <a:r>
              <a:rPr lang="es-EC" sz="3200" b="1" i="1" dirty="0">
                <a:latin typeface="Baskerville Old Face" panose="02020602080505020303" pitchFamily="18" charset="0"/>
              </a:rPr>
              <a:t> de </a:t>
            </a:r>
            <a:r>
              <a:rPr lang="es-EC" sz="3200" b="1" i="1" dirty="0" err="1">
                <a:latin typeface="Baskerville Old Face" panose="02020602080505020303" pitchFamily="18" charset="0"/>
              </a:rPr>
              <a:t>l’Espace</a:t>
            </a:r>
            <a:r>
              <a:rPr lang="es-EC" sz="3200" b="1" i="1" dirty="0">
                <a:latin typeface="Baskerville Old Face" panose="02020602080505020303" pitchFamily="18" charset="0"/>
              </a:rPr>
              <a:t> </a:t>
            </a:r>
            <a:r>
              <a:rPr lang="es-EC" sz="3200" b="1" dirty="0">
                <a:latin typeface="Baskerville Old Face" panose="02020602080505020303" pitchFamily="18" charset="0"/>
              </a:rPr>
              <a:t> (2002)</a:t>
            </a:r>
            <a:endParaRPr lang="es-EC" sz="3200" b="1" i="1" dirty="0">
              <a:latin typeface="Baskerville Old Face" panose="02020602080505020303" pitchFamily="18" charset="0"/>
            </a:endParaRPr>
          </a:p>
        </p:txBody>
      </p:sp>
    </p:spTree>
    <p:extLst>
      <p:ext uri="{BB962C8B-B14F-4D97-AF65-F5344CB8AC3E}">
        <p14:creationId xmlns:p14="http://schemas.microsoft.com/office/powerpoint/2010/main" val="71045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 </a:t>
            </a:r>
          </a:p>
        </p:txBody>
      </p:sp>
      <p:sp>
        <p:nvSpPr>
          <p:cNvPr id="3" name="Marcador de contenido 2"/>
          <p:cNvSpPr>
            <a:spLocks noGrp="1"/>
          </p:cNvSpPr>
          <p:nvPr>
            <p:ph idx="1"/>
          </p:nvPr>
        </p:nvSpPr>
        <p:spPr/>
        <p:txBody>
          <a:bodyPr/>
          <a:lstStyle/>
          <a:p>
            <a:r>
              <a:rPr lang="es-MX" dirty="0"/>
              <a:t>En este video podemos observar la visualización de varios fenómenos que hasta ahora solo podíamos imaginar:</a:t>
            </a:r>
          </a:p>
          <a:p>
            <a:r>
              <a:rPr lang="es-MX" dirty="0"/>
              <a:t>- Tejido hilado por el tiempo </a:t>
            </a:r>
          </a:p>
          <a:p>
            <a:r>
              <a:rPr lang="es-MX" dirty="0"/>
              <a:t>- Velocidad que se transforma en materia</a:t>
            </a:r>
          </a:p>
          <a:p>
            <a:r>
              <a:rPr lang="es-MX" dirty="0"/>
              <a:t>- Expansión en el vacío</a:t>
            </a:r>
          </a:p>
          <a:p>
            <a:r>
              <a:rPr lang="es-MX" dirty="0"/>
              <a:t>- Reconstruyendo formas desde el movimiento</a:t>
            </a:r>
          </a:p>
          <a:p>
            <a:r>
              <a:rPr lang="es-MX" dirty="0"/>
              <a:t>- Formas que siguen al tiempo</a:t>
            </a:r>
          </a:p>
          <a:p>
            <a:endParaRPr lang="es-MX" dirty="0"/>
          </a:p>
        </p:txBody>
      </p:sp>
    </p:spTree>
    <p:extLst>
      <p:ext uri="{BB962C8B-B14F-4D97-AF65-F5344CB8AC3E}">
        <p14:creationId xmlns:p14="http://schemas.microsoft.com/office/powerpoint/2010/main" val="1925659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07917" y="2235554"/>
            <a:ext cx="4691252" cy="4069712"/>
          </a:xfrm>
          <a:prstGeom prst="rect">
            <a:avLst/>
          </a:prstGeom>
        </p:spPr>
      </p:pic>
      <p:sp>
        <p:nvSpPr>
          <p:cNvPr id="4" name="Rectángulo 3"/>
          <p:cNvSpPr/>
          <p:nvPr/>
        </p:nvSpPr>
        <p:spPr>
          <a:xfrm>
            <a:off x="680321" y="2235554"/>
            <a:ext cx="4574066" cy="4069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“Visualizing the invisible is always fascinating, and motion visualizations have been created even in pre-digital times with light, photography, costumes or paintings”. </a:t>
            </a:r>
          </a:p>
          <a:p>
            <a:pPr algn="ctr"/>
            <a:r>
              <a:rPr lang="es-EC" sz="2400" dirty="0" err="1"/>
              <a:t>Tobias</a:t>
            </a:r>
            <a:r>
              <a:rPr lang="es-EC" sz="2400" dirty="0"/>
              <a:t> </a:t>
            </a:r>
            <a:r>
              <a:rPr lang="es-EC" sz="2400" dirty="0" err="1"/>
              <a:t>Gremmler</a:t>
            </a:r>
            <a:r>
              <a:rPr lang="es-EC" sz="2400" dirty="0"/>
              <a:t>, “Kung Fu </a:t>
            </a:r>
            <a:r>
              <a:rPr lang="es-EC" sz="2400" dirty="0" err="1"/>
              <a:t>Motion</a:t>
            </a:r>
            <a:r>
              <a:rPr lang="es-EC" sz="2400" dirty="0"/>
              <a:t> </a:t>
            </a:r>
            <a:r>
              <a:rPr lang="es-EC" sz="2400" dirty="0" err="1"/>
              <a:t>Visualization</a:t>
            </a:r>
            <a:r>
              <a:rPr lang="es-EC" sz="2400" dirty="0"/>
              <a:t>” (2016). </a:t>
            </a:r>
          </a:p>
        </p:txBody>
      </p:sp>
    </p:spTree>
    <p:extLst>
      <p:ext uri="{BB962C8B-B14F-4D97-AF65-F5344CB8AC3E}">
        <p14:creationId xmlns:p14="http://schemas.microsoft.com/office/powerpoint/2010/main" val="1963803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Kung Fu Motion Visualization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6096" y="2125675"/>
            <a:ext cx="7206017" cy="3974873"/>
          </a:xfrm>
        </p:spPr>
      </p:pic>
    </p:spTree>
    <p:extLst>
      <p:ext uri="{BB962C8B-B14F-4D97-AF65-F5344CB8AC3E}">
        <p14:creationId xmlns:p14="http://schemas.microsoft.com/office/powerpoint/2010/main" val="817030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a:xfrm>
            <a:off x="680321" y="2336873"/>
            <a:ext cx="9613861" cy="3886506"/>
          </a:xfrm>
        </p:spPr>
        <p:txBody>
          <a:bodyPr>
            <a:normAutofit lnSpcReduction="10000"/>
          </a:bodyPr>
          <a:lstStyle/>
          <a:p>
            <a:r>
              <a:rPr lang="es-MX" dirty="0"/>
              <a:t>Se trata de una representación  visual y poética de los desplazamientos de un cuerpo que teje formas, vacíos y colmados, tiempos y materias que son las bases en las cuales se semiotiza al cuerpo, al espacio, al movimiento, a la velocidad, a la luz, a las formas, a la materia, al tiempo, etc.</a:t>
            </a:r>
          </a:p>
          <a:p>
            <a:r>
              <a:rPr lang="es-MX" dirty="0"/>
              <a:t>Para la Semiótica las múltiples articulaciones que se derivan de esos elementos son capitales para comprender cómo se producen las significaciones del cuerpo. </a:t>
            </a:r>
          </a:p>
          <a:p>
            <a:r>
              <a:rPr lang="es-MX" dirty="0"/>
              <a:t>Como se ve, el cuerpo “produce” el espacio, incluso más allá de sus “cualidades sensibles” (Greimas, 1979: 133). Lo “produce” en cuanto que gracias a él y al movimiento el espacio vacío se hace lugar. </a:t>
            </a:r>
          </a:p>
        </p:txBody>
      </p:sp>
    </p:spTree>
    <p:extLst>
      <p:ext uri="{BB962C8B-B14F-4D97-AF65-F5344CB8AC3E}">
        <p14:creationId xmlns:p14="http://schemas.microsoft.com/office/powerpoint/2010/main" val="388726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Cuerpo e identidad</a:t>
            </a:r>
          </a:p>
        </p:txBody>
      </p:sp>
      <p:sp>
        <p:nvSpPr>
          <p:cNvPr id="3" name="Marcador de contenido 2"/>
          <p:cNvSpPr>
            <a:spLocks noGrp="1"/>
          </p:cNvSpPr>
          <p:nvPr>
            <p:ph idx="1"/>
          </p:nvPr>
        </p:nvSpPr>
        <p:spPr/>
        <p:txBody>
          <a:bodyPr/>
          <a:lstStyle/>
          <a:p>
            <a:r>
              <a:rPr lang="es-EC" dirty="0"/>
              <a:t>En general, se ha ignorado la pertinencia del cuerpo en la configuración de la(s) identidad(es) personal(es) y social(es). Hannah </a:t>
            </a:r>
            <a:r>
              <a:rPr lang="es-EC" dirty="0" err="1"/>
              <a:t>Arendt</a:t>
            </a:r>
            <a:r>
              <a:rPr lang="es-EC" dirty="0"/>
              <a:t> “sitúa al cuerpo en un lugar problemático de sus reflexiones (…)</a:t>
            </a:r>
            <a:r>
              <a:rPr lang="es-EC" b="1" dirty="0"/>
              <a:t> desvinculado de la constitución de la identidad personal</a:t>
            </a:r>
            <a:r>
              <a:rPr lang="es-EC" dirty="0"/>
              <a:t>” (Varela, 2016: 788). </a:t>
            </a:r>
          </a:p>
          <a:p>
            <a:r>
              <a:rPr lang="es-EC" dirty="0"/>
              <a:t>Por el contrario, el cuerpo es “el vehículo a través del cual el individuo se revela y formula su identidad” (</a:t>
            </a:r>
            <a:r>
              <a:rPr lang="es-EC" dirty="0" err="1"/>
              <a:t>Betz</a:t>
            </a:r>
            <a:r>
              <a:rPr lang="es-EC" dirty="0"/>
              <a:t> Hull en Varela, 2016: 792), es el “lugar expresivo de identidad, que debemos salvaguardar para poder comenzar a actuar” (Varela, 2016:793). </a:t>
            </a:r>
          </a:p>
        </p:txBody>
      </p:sp>
    </p:spTree>
    <p:extLst>
      <p:ext uri="{BB962C8B-B14F-4D97-AF65-F5344CB8AC3E}">
        <p14:creationId xmlns:p14="http://schemas.microsoft.com/office/powerpoint/2010/main" val="1466498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Cuerpo e identidad</a:t>
            </a:r>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760580" y="2471408"/>
            <a:ext cx="3709943" cy="3724665"/>
          </a:xfrm>
          <a:prstGeom prst="rect">
            <a:avLst/>
          </a:prstGeom>
        </p:spPr>
      </p:pic>
      <p:sp>
        <p:nvSpPr>
          <p:cNvPr id="4" name="Rectángulo 3"/>
          <p:cNvSpPr/>
          <p:nvPr/>
        </p:nvSpPr>
        <p:spPr>
          <a:xfrm>
            <a:off x="395785" y="2485623"/>
            <a:ext cx="6059605" cy="3696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Si la identidad corporal se define como un constructo semiótico en el que se articulan variables morfológicas, históricas, culturales; que se expresan en dispositivos que incluyen el movimiento y el reposo, la vestimenta y las tecnologías que lo modifican, también allí entran las dinámicas variables propias del espacio y de los sentidos que este adquiere cuando se transforma en lugar. </a:t>
            </a:r>
          </a:p>
        </p:txBody>
      </p:sp>
    </p:spTree>
    <p:extLst>
      <p:ext uri="{BB962C8B-B14F-4D97-AF65-F5344CB8AC3E}">
        <p14:creationId xmlns:p14="http://schemas.microsoft.com/office/powerpoint/2010/main" val="3020677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¿Tenemos un cuerpo o somos un cuerpo?</a:t>
            </a:r>
          </a:p>
        </p:txBody>
      </p:sp>
      <p:sp>
        <p:nvSpPr>
          <p:cNvPr id="3" name="Marcador de contenido 2"/>
          <p:cNvSpPr>
            <a:spLocks noGrp="1"/>
          </p:cNvSpPr>
          <p:nvPr>
            <p:ph idx="1"/>
          </p:nvPr>
        </p:nvSpPr>
        <p:spPr/>
        <p:txBody>
          <a:bodyPr/>
          <a:lstStyle/>
          <a:p>
            <a:r>
              <a:rPr lang="es-EC" dirty="0"/>
              <a:t>Para la producción dinámica (y no estática) de nuestra(s) identidad(es), estamos obligados a reconciliar la visión de nuestro cuerpo: ¿Tenemos un cuerpo o somos un cuerpo?  ¿Cuál es/cómo es la conciencia de nuestro propio cuerpo/del de los demás?</a:t>
            </a:r>
          </a:p>
          <a:p>
            <a:r>
              <a:rPr lang="es-EC" dirty="0" err="1"/>
              <a:t>Anil</a:t>
            </a:r>
            <a:r>
              <a:rPr lang="es-EC" dirty="0"/>
              <a:t> </a:t>
            </a:r>
            <a:r>
              <a:rPr lang="es-EC" dirty="0" err="1"/>
              <a:t>Seth</a:t>
            </a:r>
            <a:r>
              <a:rPr lang="es-EC" dirty="0"/>
              <a:t> (2017) identifica los siguientes componentes de nuestra conciencia:</a:t>
            </a:r>
          </a:p>
          <a:p>
            <a:r>
              <a:rPr lang="es-EC" dirty="0" err="1"/>
              <a:t>Self</a:t>
            </a:r>
            <a:r>
              <a:rPr lang="es-EC" dirty="0"/>
              <a:t> corporal, </a:t>
            </a:r>
            <a:r>
              <a:rPr lang="es-EC" dirty="0" err="1"/>
              <a:t>self</a:t>
            </a:r>
            <a:r>
              <a:rPr lang="es-EC" dirty="0"/>
              <a:t> perspectivo, </a:t>
            </a:r>
            <a:r>
              <a:rPr lang="es-EC" dirty="0" err="1"/>
              <a:t>self</a:t>
            </a:r>
            <a:r>
              <a:rPr lang="es-EC" dirty="0"/>
              <a:t> volitivo, </a:t>
            </a:r>
            <a:r>
              <a:rPr lang="es-EC" dirty="0" err="1"/>
              <a:t>self</a:t>
            </a:r>
            <a:r>
              <a:rPr lang="es-EC" dirty="0"/>
              <a:t> narrativo y </a:t>
            </a:r>
            <a:r>
              <a:rPr lang="es-EC" dirty="0" err="1"/>
              <a:t>self</a:t>
            </a:r>
            <a:r>
              <a:rPr lang="es-EC" dirty="0"/>
              <a:t> social. </a:t>
            </a:r>
          </a:p>
          <a:p>
            <a:endParaRPr lang="es-EC" dirty="0"/>
          </a:p>
        </p:txBody>
      </p:sp>
    </p:spTree>
    <p:extLst>
      <p:ext uri="{BB962C8B-B14F-4D97-AF65-F5344CB8AC3E}">
        <p14:creationId xmlns:p14="http://schemas.microsoft.com/office/powerpoint/2010/main" val="1246878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Espacio e identidad</a:t>
            </a:r>
          </a:p>
        </p:txBody>
      </p:sp>
      <p:sp>
        <p:nvSpPr>
          <p:cNvPr id="3" name="Marcador de contenido 2"/>
          <p:cNvSpPr>
            <a:spLocks noGrp="1"/>
          </p:cNvSpPr>
          <p:nvPr>
            <p:ph idx="1"/>
          </p:nvPr>
        </p:nvSpPr>
        <p:spPr/>
        <p:txBody>
          <a:bodyPr>
            <a:normAutofit/>
          </a:bodyPr>
          <a:lstStyle/>
          <a:p>
            <a:r>
              <a:rPr lang="es-EC" dirty="0"/>
              <a:t>Nuestra </a:t>
            </a:r>
            <a:r>
              <a:rPr lang="es-EC" b="1" dirty="0"/>
              <a:t>auto identificación </a:t>
            </a:r>
            <a:r>
              <a:rPr lang="es-EC" dirty="0"/>
              <a:t>y la </a:t>
            </a:r>
            <a:r>
              <a:rPr lang="es-EC" b="1" dirty="0" err="1"/>
              <a:t>hetero</a:t>
            </a:r>
            <a:r>
              <a:rPr lang="es-EC" b="1" dirty="0"/>
              <a:t> identificación </a:t>
            </a:r>
            <a:r>
              <a:rPr lang="es-EC" dirty="0"/>
              <a:t>no están separadas de las variables que se derivan del espacio o que, mejor dicho, son el espacio. </a:t>
            </a:r>
          </a:p>
          <a:p>
            <a:pPr marL="0" indent="0">
              <a:buNone/>
            </a:pPr>
            <a:endParaRPr lang="es-EC" dirty="0"/>
          </a:p>
          <a:p>
            <a:r>
              <a:rPr lang="es-EC" dirty="0"/>
              <a:t>Si bien, como dice Hannah </a:t>
            </a:r>
            <a:r>
              <a:rPr lang="es-EC" dirty="0" err="1"/>
              <a:t>Arendt</a:t>
            </a:r>
            <a:r>
              <a:rPr lang="es-EC" dirty="0"/>
              <a:t>, nuestra identidad se define en el encuentro con los otros, no es menos cierto que ese encuentro está marcado, sobre determinado por un espacio y un cuerpo, así como por variables temporales. </a:t>
            </a:r>
          </a:p>
          <a:p>
            <a:endParaRPr lang="es-EC" dirty="0"/>
          </a:p>
          <a:p>
            <a:endParaRPr lang="es-EC" dirty="0"/>
          </a:p>
        </p:txBody>
      </p:sp>
    </p:spTree>
    <p:extLst>
      <p:ext uri="{BB962C8B-B14F-4D97-AF65-F5344CB8AC3E}">
        <p14:creationId xmlns:p14="http://schemas.microsoft.com/office/powerpoint/2010/main" val="123397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Cuerpo y espacio: una definición recíproca</a:t>
            </a:r>
          </a:p>
        </p:txBody>
      </p:sp>
      <p:sp>
        <p:nvSpPr>
          <p:cNvPr id="3" name="Marcador de contenido 2"/>
          <p:cNvSpPr>
            <a:spLocks noGrp="1"/>
          </p:cNvSpPr>
          <p:nvPr>
            <p:ph idx="1"/>
          </p:nvPr>
        </p:nvSpPr>
        <p:spPr/>
        <p:txBody>
          <a:bodyPr>
            <a:normAutofit/>
          </a:bodyPr>
          <a:lstStyle/>
          <a:p>
            <a:r>
              <a:rPr lang="es-EC" dirty="0"/>
              <a:t>Es, finalmente, en la dimensión interaccional, la denominada </a:t>
            </a:r>
            <a:r>
              <a:rPr lang="es-EC" b="1" dirty="0"/>
              <a:t>interidad, </a:t>
            </a:r>
            <a:r>
              <a:rPr lang="es-EC" dirty="0"/>
              <a:t>donde, dinámicamente, </a:t>
            </a:r>
            <a:r>
              <a:rPr lang="es-EC" b="1" dirty="0"/>
              <a:t>cuerpo</a:t>
            </a:r>
            <a:r>
              <a:rPr lang="es-EC" dirty="0"/>
              <a:t> y </a:t>
            </a:r>
            <a:r>
              <a:rPr lang="es-EC" b="1" dirty="0"/>
              <a:t>espacio</a:t>
            </a:r>
            <a:r>
              <a:rPr lang="es-EC" dirty="0"/>
              <a:t> se definen recíprocamente, se interdeterminan y construyen sus límites y fronteras.</a:t>
            </a:r>
          </a:p>
          <a:p>
            <a:pPr marL="0" indent="0">
              <a:buNone/>
            </a:pPr>
            <a:endParaRPr lang="es-EC" dirty="0"/>
          </a:p>
          <a:p>
            <a:r>
              <a:rPr lang="es-EC" dirty="0"/>
              <a:t>En esos límites y fronteras intervienen también los otros cuerpos y los objetos que pueblan el espacio, lo que conduce al desarrollo de relaciones hápticas.</a:t>
            </a:r>
          </a:p>
          <a:p>
            <a:endParaRPr lang="es-EC" b="1" dirty="0"/>
          </a:p>
          <a:p>
            <a:endParaRPr lang="es-EC" b="1" dirty="0"/>
          </a:p>
        </p:txBody>
      </p:sp>
    </p:spTree>
    <p:extLst>
      <p:ext uri="{BB962C8B-B14F-4D97-AF65-F5344CB8AC3E}">
        <p14:creationId xmlns:p14="http://schemas.microsoft.com/office/powerpoint/2010/main" val="1097913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r>
              <a:rPr lang="es-EC" b="1" dirty="0"/>
              <a:t>Conclusiones</a:t>
            </a:r>
          </a:p>
          <a:p>
            <a:pPr marL="0" indent="0">
              <a:buNone/>
            </a:pPr>
            <a:r>
              <a:rPr lang="es-EC" dirty="0"/>
              <a:t>    - Las dinámicas interrelaciones entre espacio, movimiento y cuerpo son un campo de estudio muy importante para la Semiótica. Sus aplicaciones al teatro, la danza, la arquitectura, entre otras, son de carácter prioritario. </a:t>
            </a:r>
          </a:p>
          <a:p>
            <a:pPr marL="0" indent="0">
              <a:buNone/>
            </a:pPr>
            <a:r>
              <a:rPr lang="es-EC" dirty="0"/>
              <a:t>- También lo son las aplicaciones a la organización y funcionamiento de la vida cotidiana, de los códigos gastronómicos, de los juegos y desplazamientos íntimos y sociales, domésticos y urbanos. </a:t>
            </a:r>
          </a:p>
        </p:txBody>
      </p:sp>
    </p:spTree>
    <p:extLst>
      <p:ext uri="{BB962C8B-B14F-4D97-AF65-F5344CB8AC3E}">
        <p14:creationId xmlns:p14="http://schemas.microsoft.com/office/powerpoint/2010/main" val="160646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br>
              <a:rPr lang="en-US" dirty="0"/>
            </a:br>
            <a:r>
              <a:rPr lang="es-EC" dirty="0"/>
              <a:t>Introducción</a:t>
            </a:r>
            <a:br>
              <a:rPr lang="en-US" dirty="0"/>
            </a:br>
            <a:endParaRPr lang="en-US" dirty="0"/>
          </a:p>
        </p:txBody>
      </p:sp>
      <p:sp>
        <p:nvSpPr>
          <p:cNvPr id="3" name="Marcador de contenido 2"/>
          <p:cNvSpPr>
            <a:spLocks noGrp="1"/>
          </p:cNvSpPr>
          <p:nvPr>
            <p:ph idx="1"/>
          </p:nvPr>
        </p:nvSpPr>
        <p:spPr>
          <a:xfrm>
            <a:off x="680320" y="2336873"/>
            <a:ext cx="10074115" cy="3599316"/>
          </a:xfrm>
        </p:spPr>
        <p:txBody>
          <a:bodyPr>
            <a:noAutofit/>
          </a:bodyPr>
          <a:lstStyle/>
          <a:p>
            <a:r>
              <a:rPr lang="es-MX" dirty="0"/>
              <a:t>¿Por qué espacio, cuerpo e identidad interesan a la Semiótica?</a:t>
            </a:r>
          </a:p>
          <a:p>
            <a:pPr marL="0" indent="0">
              <a:buNone/>
            </a:pPr>
            <a:r>
              <a:rPr lang="es-MX" dirty="0"/>
              <a:t>   a) Porque son estructuras semióticas en sí.</a:t>
            </a:r>
          </a:p>
          <a:p>
            <a:pPr marL="0" indent="0">
              <a:buNone/>
            </a:pPr>
            <a:r>
              <a:rPr lang="es-MX" dirty="0"/>
              <a:t>   b) Porque son marcos de otros dispositivos de producción de sentido. </a:t>
            </a:r>
          </a:p>
          <a:p>
            <a:pPr marL="0" indent="0">
              <a:lnSpc>
                <a:spcPct val="120000"/>
              </a:lnSpc>
              <a:buNone/>
            </a:pPr>
            <a:r>
              <a:rPr lang="en-US" dirty="0"/>
              <a:t> </a:t>
            </a:r>
            <a:r>
              <a:rPr lang="es-EC" dirty="0"/>
              <a:t> ¿Cómo se relacionan espacio y cuerpo? ¿Cuáles son las formas semióticas en las que espacio y cuerpo interactúan y cómo ellas afectan la identidad? ¿Qué papel juega nuestro cuerpo en la construcción de nuestra identidad? </a:t>
            </a: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77465" y="753228"/>
            <a:ext cx="1614535" cy="1144191"/>
          </a:xfrm>
          <a:prstGeom prst="rect">
            <a:avLst/>
          </a:prstGeom>
        </p:spPr>
      </p:pic>
    </p:spTree>
    <p:extLst>
      <p:ext uri="{BB962C8B-B14F-4D97-AF65-F5344CB8AC3E}">
        <p14:creationId xmlns:p14="http://schemas.microsoft.com/office/powerpoint/2010/main" val="3074926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dirty="0"/>
              <a:t>Cuatro sistemas semióticos </a:t>
            </a:r>
          </a:p>
        </p:txBody>
      </p:sp>
      <p:sp>
        <p:nvSpPr>
          <p:cNvPr id="3" name="Marcador de contenido 2"/>
          <p:cNvSpPr>
            <a:spLocks noGrp="1"/>
          </p:cNvSpPr>
          <p:nvPr>
            <p:ph idx="1"/>
          </p:nvPr>
        </p:nvSpPr>
        <p:spPr>
          <a:xfrm>
            <a:off x="680321" y="2019870"/>
            <a:ext cx="9613861" cy="4394578"/>
          </a:xfrm>
        </p:spPr>
        <p:txBody>
          <a:bodyPr/>
          <a:lstStyle/>
          <a:p>
            <a:endParaRPr lang="es-EC" dirty="0"/>
          </a:p>
        </p:txBody>
      </p:sp>
      <p:sp>
        <p:nvSpPr>
          <p:cNvPr id="4" name="Elipse 3"/>
          <p:cNvSpPr/>
          <p:nvPr/>
        </p:nvSpPr>
        <p:spPr>
          <a:xfrm>
            <a:off x="878396" y="2019870"/>
            <a:ext cx="8789158" cy="4394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2400" dirty="0"/>
              <a:t>Espacio</a:t>
            </a:r>
          </a:p>
          <a:p>
            <a:pPr algn="ctr"/>
            <a:endParaRPr lang="es-EC" sz="2400" dirty="0"/>
          </a:p>
          <a:p>
            <a:pPr algn="ctr"/>
            <a:r>
              <a:rPr lang="es-EC" sz="2400" dirty="0"/>
              <a:t>  </a:t>
            </a:r>
          </a:p>
          <a:p>
            <a:pPr algn="ctr"/>
            <a:r>
              <a:rPr lang="es-EC" sz="2400" dirty="0"/>
              <a:t>Cuerpo</a:t>
            </a:r>
          </a:p>
          <a:p>
            <a:pPr algn="ctr"/>
            <a:r>
              <a:rPr lang="es-EC" sz="2400" dirty="0"/>
              <a:t> </a:t>
            </a:r>
          </a:p>
          <a:p>
            <a:pPr algn="ctr"/>
            <a:r>
              <a:rPr lang="es-EC" sz="2400" dirty="0"/>
              <a:t> </a:t>
            </a:r>
          </a:p>
          <a:p>
            <a:pPr algn="ctr"/>
            <a:r>
              <a:rPr lang="es-EC" sz="2400" dirty="0"/>
              <a:t>Movimiento</a:t>
            </a:r>
          </a:p>
          <a:p>
            <a:pPr algn="ctr"/>
            <a:r>
              <a:rPr lang="es-EC" sz="2400" dirty="0"/>
              <a:t> </a:t>
            </a:r>
          </a:p>
          <a:p>
            <a:pPr algn="ctr"/>
            <a:endParaRPr lang="es-EC" sz="2400" dirty="0"/>
          </a:p>
          <a:p>
            <a:pPr algn="ctr"/>
            <a:r>
              <a:rPr lang="es-EC" sz="2400" dirty="0"/>
              <a:t> Identidad </a:t>
            </a:r>
          </a:p>
        </p:txBody>
      </p:sp>
      <p:sp>
        <p:nvSpPr>
          <p:cNvPr id="5" name="Flecha curvada hacia la derecha 4"/>
          <p:cNvSpPr/>
          <p:nvPr/>
        </p:nvSpPr>
        <p:spPr>
          <a:xfrm>
            <a:off x="3548418" y="2524836"/>
            <a:ext cx="1091821" cy="3411353"/>
          </a:xfrm>
          <a:prstGeom prst="curvedRightArrow">
            <a:avLst>
              <a:gd name="adj1" fmla="val 45323"/>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7" name="Flecha curvada hacia la izquierda 6"/>
          <p:cNvSpPr/>
          <p:nvPr/>
        </p:nvSpPr>
        <p:spPr>
          <a:xfrm>
            <a:off x="5991367" y="2524837"/>
            <a:ext cx="409433" cy="11191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8" name="Flecha curvada hacia la izquierda 7"/>
          <p:cNvSpPr/>
          <p:nvPr/>
        </p:nvSpPr>
        <p:spPr>
          <a:xfrm>
            <a:off x="6168788" y="3729240"/>
            <a:ext cx="477671" cy="10372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9" name="Flecha curvada hacia la izquierda 8"/>
          <p:cNvSpPr/>
          <p:nvPr/>
        </p:nvSpPr>
        <p:spPr>
          <a:xfrm>
            <a:off x="6237027" y="4831307"/>
            <a:ext cx="409432" cy="110488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Flecha arriba y abajo 9"/>
          <p:cNvSpPr/>
          <p:nvPr/>
        </p:nvSpPr>
        <p:spPr>
          <a:xfrm>
            <a:off x="5117911" y="2852382"/>
            <a:ext cx="310128" cy="51861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Flecha arriba y abajo 11"/>
          <p:cNvSpPr/>
          <p:nvPr/>
        </p:nvSpPr>
        <p:spPr>
          <a:xfrm>
            <a:off x="5117911" y="3821226"/>
            <a:ext cx="286602" cy="58685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arriba y abajo 12"/>
          <p:cNvSpPr/>
          <p:nvPr/>
        </p:nvSpPr>
        <p:spPr>
          <a:xfrm>
            <a:off x="5136661" y="5076746"/>
            <a:ext cx="236788" cy="46402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32005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lnSpcReduction="10000"/>
          </a:bodyPr>
          <a:lstStyle/>
          <a:p>
            <a:pPr>
              <a:buFontTx/>
              <a:buChar char="-"/>
            </a:pPr>
            <a:r>
              <a:rPr lang="es-EC" dirty="0"/>
              <a:t>Creo que un enfoque fenomenológico y una crítica semiótica contribuirían enormemente a elucidar los procesos de construcción de sentido en los cuales </a:t>
            </a:r>
            <a:r>
              <a:rPr lang="es-EC" b="1" dirty="0"/>
              <a:t>cuerpo</a:t>
            </a:r>
            <a:r>
              <a:rPr lang="es-EC" dirty="0"/>
              <a:t> y </a:t>
            </a:r>
            <a:r>
              <a:rPr lang="es-EC" b="1" dirty="0"/>
              <a:t>espacio</a:t>
            </a:r>
            <a:r>
              <a:rPr lang="es-EC" dirty="0"/>
              <a:t> dialogan y se integran y cómo estos producen las identidades.</a:t>
            </a:r>
          </a:p>
          <a:p>
            <a:pPr>
              <a:buFontTx/>
              <a:buChar char="-"/>
            </a:pPr>
            <a:r>
              <a:rPr lang="es-EC" dirty="0"/>
              <a:t>En las territorialidades globales la(s) identidad(es) son hoy más dinámicas y complejas que nunca. Los  medios, los viajes y las migraciones han acercado espacios y otredades.</a:t>
            </a:r>
          </a:p>
          <a:p>
            <a:pPr>
              <a:buFontTx/>
              <a:buChar char="-"/>
            </a:pPr>
            <a:r>
              <a:rPr lang="es-EC" dirty="0"/>
              <a:t>Finalmente, creo que el arte, en sus múltiples manifestaciones, es una fuente inagotable de aproximaciones a la numerosas variables espacio-corporales y a sus “significaciones vividas” (Merleau-Ponty). </a:t>
            </a:r>
          </a:p>
        </p:txBody>
      </p:sp>
    </p:spTree>
    <p:extLst>
      <p:ext uri="{BB962C8B-B14F-4D97-AF65-F5344CB8AC3E}">
        <p14:creationId xmlns:p14="http://schemas.microsoft.com/office/powerpoint/2010/main" val="2889051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pPr algn="ctr"/>
            <a:endParaRPr lang="es-EC" dirty="0"/>
          </a:p>
          <a:p>
            <a:pPr algn="ctr"/>
            <a:endParaRPr lang="es-EC" dirty="0"/>
          </a:p>
          <a:p>
            <a:pPr algn="ctr"/>
            <a:endParaRPr lang="es-EC" dirty="0"/>
          </a:p>
          <a:p>
            <a:pPr marL="0" indent="0" algn="ctr">
              <a:buNone/>
            </a:pPr>
            <a:r>
              <a:rPr lang="es-EC" sz="4000" dirty="0"/>
              <a:t>¡Gracias!</a:t>
            </a:r>
          </a:p>
        </p:txBody>
      </p:sp>
    </p:spTree>
    <p:extLst>
      <p:ext uri="{BB962C8B-B14F-4D97-AF65-F5344CB8AC3E}">
        <p14:creationId xmlns:p14="http://schemas.microsoft.com/office/powerpoint/2010/main" val="2248148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fontScale="92500" lnSpcReduction="10000"/>
          </a:bodyPr>
          <a:lstStyle/>
          <a:p>
            <a:pPr marL="0" indent="0" algn="ctr">
              <a:buNone/>
            </a:pPr>
            <a:r>
              <a:rPr lang="es-EC" b="1" dirty="0"/>
              <a:t>Referencias</a:t>
            </a:r>
          </a:p>
          <a:p>
            <a:pPr marL="0" indent="0" algn="just">
              <a:buNone/>
            </a:pPr>
            <a:r>
              <a:rPr lang="es-EC" b="1" dirty="0"/>
              <a:t>Contreras, María José. 2012. </a:t>
            </a:r>
            <a:r>
              <a:rPr lang="es-EC" dirty="0"/>
              <a:t>Introducción a la semiótica del cuerpo: Presencia, enunciación encarnada y memoria. </a:t>
            </a:r>
            <a:r>
              <a:rPr lang="pt-BR" i="1" dirty="0"/>
              <a:t>Cátedra de Artes </a:t>
            </a:r>
            <a:r>
              <a:rPr lang="pt-BR" b="1" dirty="0"/>
              <a:t>N° 12 (2012): 13-29 • ISSN 0718-2759.</a:t>
            </a:r>
            <a:endParaRPr lang="es-EC" b="1" dirty="0"/>
          </a:p>
          <a:p>
            <a:pPr marL="0" indent="0" algn="just">
              <a:buNone/>
            </a:pPr>
            <a:r>
              <a:rPr lang="es-EC" b="1" dirty="0"/>
              <a:t>Finol, José Enrique. 2016.Tu cuerpo es el mensaje’. La Corposfera: cuerpo, ausencia y significación. </a:t>
            </a:r>
            <a:r>
              <a:rPr lang="es-EC" i="1" dirty="0" err="1"/>
              <a:t>SituArte</a:t>
            </a:r>
            <a:r>
              <a:rPr lang="es-EC" i="1" dirty="0"/>
              <a:t>, </a:t>
            </a:r>
            <a:r>
              <a:rPr lang="es-EC" dirty="0"/>
              <a:t>AÑO 11 N° 20. ENERO - JULIO 2016 ~ pp.10-14. </a:t>
            </a:r>
            <a:endParaRPr lang="es-EC" b="1" dirty="0"/>
          </a:p>
          <a:p>
            <a:pPr marL="0" indent="0" algn="just">
              <a:buNone/>
            </a:pPr>
            <a:r>
              <a:rPr lang="es-EC" dirty="0"/>
              <a:t>Merleau-Ponty, Maurice. 1945. </a:t>
            </a:r>
            <a:r>
              <a:rPr lang="es-EC" dirty="0" err="1"/>
              <a:t>Phénomenologie</a:t>
            </a:r>
            <a:r>
              <a:rPr lang="es-EC" dirty="0"/>
              <a:t> de la </a:t>
            </a:r>
            <a:r>
              <a:rPr lang="es-EC" dirty="0" err="1"/>
              <a:t>perception</a:t>
            </a:r>
            <a:r>
              <a:rPr lang="es-EC" dirty="0"/>
              <a:t>. </a:t>
            </a:r>
          </a:p>
          <a:p>
            <a:pPr marL="0" indent="0" algn="just">
              <a:buNone/>
            </a:pPr>
            <a:r>
              <a:rPr lang="es-EC" dirty="0"/>
              <a:t>Varela M. Agustina (2016). ¿Espacio de aparición sin dimensión corporal? Identidad y violencia en H. </a:t>
            </a:r>
            <a:r>
              <a:rPr lang="es-EC" dirty="0" err="1"/>
              <a:t>Arendt</a:t>
            </a:r>
            <a:r>
              <a:rPr lang="es-EC" dirty="0"/>
              <a:t>. </a:t>
            </a:r>
            <a:r>
              <a:rPr lang="es-EC" i="1" dirty="0" err="1"/>
              <a:t>Daimon</a:t>
            </a:r>
            <a:r>
              <a:rPr lang="es-EC" dirty="0"/>
              <a:t>. </a:t>
            </a:r>
            <a:r>
              <a:rPr lang="es-EC" i="1" dirty="0"/>
              <a:t>Revista Internacional de Filosofía</a:t>
            </a:r>
            <a:r>
              <a:rPr lang="es-EC" dirty="0"/>
              <a:t>, Suplemento 5 (2016), 785-794. </a:t>
            </a:r>
          </a:p>
          <a:p>
            <a:pPr algn="just"/>
            <a:endParaRPr lang="es-EC" dirty="0"/>
          </a:p>
        </p:txBody>
      </p:sp>
    </p:spTree>
    <p:extLst>
      <p:ext uri="{BB962C8B-B14F-4D97-AF65-F5344CB8AC3E}">
        <p14:creationId xmlns:p14="http://schemas.microsoft.com/office/powerpoint/2010/main" val="260814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La semiotización del mundo…</a:t>
            </a:r>
          </a:p>
        </p:txBody>
      </p:sp>
      <p:pic>
        <p:nvPicPr>
          <p:cNvPr id="7" name="Marcador de contenido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33313" y="2050197"/>
            <a:ext cx="3057525" cy="4352925"/>
          </a:xfrm>
          <a:prstGeom prst="rect">
            <a:avLst/>
          </a:prstGeom>
        </p:spPr>
      </p:pic>
      <p:sp>
        <p:nvSpPr>
          <p:cNvPr id="6" name="Rectángulo 5"/>
          <p:cNvSpPr/>
          <p:nvPr/>
        </p:nvSpPr>
        <p:spPr>
          <a:xfrm>
            <a:off x="680320" y="2050198"/>
            <a:ext cx="6157207" cy="4349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Partamos de una premisa básica: nuestro cuerpo es el prerrequisito de nuestra semiotización del mundo.</a:t>
            </a:r>
          </a:p>
          <a:p>
            <a:pPr algn="ctr"/>
            <a:endParaRPr lang="es-EC" sz="2400" dirty="0"/>
          </a:p>
          <a:p>
            <a:pPr algn="ctr"/>
            <a:r>
              <a:rPr lang="es-EC" sz="2400" dirty="0"/>
              <a:t>   - “El cuerpo está en el origen de nuestra capacidad para semiotizar el mundo” (Martin-</a:t>
            </a:r>
            <a:r>
              <a:rPr lang="es-EC" sz="2400" dirty="0" err="1"/>
              <a:t>Juchat</a:t>
            </a:r>
            <a:r>
              <a:rPr lang="es-EC" sz="2400" dirty="0"/>
              <a:t>, , 2001:59).</a:t>
            </a:r>
          </a:p>
          <a:p>
            <a:pPr marL="342900" indent="-342900" algn="ctr">
              <a:buFontTx/>
              <a:buChar char="-"/>
            </a:pPr>
            <a:endParaRPr lang="es-EC" sz="2400" dirty="0"/>
          </a:p>
          <a:p>
            <a:pPr algn="ctr"/>
            <a:r>
              <a:rPr lang="es-EC" sz="2400" dirty="0"/>
              <a:t>- “La semiosis ocurre a condición del cuerpo” (Contreras, 2012: 15). </a:t>
            </a:r>
          </a:p>
        </p:txBody>
      </p:sp>
    </p:spTree>
    <p:extLst>
      <p:ext uri="{BB962C8B-B14F-4D97-AF65-F5344CB8AC3E}">
        <p14:creationId xmlns:p14="http://schemas.microsoft.com/office/powerpoint/2010/main" val="474198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28298" y="2336871"/>
            <a:ext cx="2676899" cy="3591426"/>
          </a:xfrm>
          <a:prstGeom prst="rect">
            <a:avLst/>
          </a:prstGeom>
        </p:spPr>
      </p:pic>
      <p:sp>
        <p:nvSpPr>
          <p:cNvPr id="4" name="Rectángulo 3"/>
          <p:cNvSpPr/>
          <p:nvPr/>
        </p:nvSpPr>
        <p:spPr>
          <a:xfrm>
            <a:off x="5487251" y="2336871"/>
            <a:ext cx="4655954" cy="3477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 </a:t>
            </a:r>
            <a:r>
              <a:rPr lang="es-EC" sz="2400" dirty="0"/>
              <a:t>Las siguientes reflexiones comenzaron a partir de la película “Tempestad” (2016), de Tatiana </a:t>
            </a:r>
            <a:r>
              <a:rPr lang="es-EC" sz="2400" dirty="0" err="1"/>
              <a:t>Huezo</a:t>
            </a:r>
            <a:r>
              <a:rPr lang="es-EC" sz="2400" dirty="0"/>
              <a:t>, e intentan discutir algunos aspectos teóricos esbozados en mi libro “La Corposfera. Antropo-Semióticas del cuerpo” (2015). </a:t>
            </a:r>
          </a:p>
        </p:txBody>
      </p:sp>
    </p:spTree>
    <p:extLst>
      <p:ext uri="{BB962C8B-B14F-4D97-AF65-F5344CB8AC3E}">
        <p14:creationId xmlns:p14="http://schemas.microsoft.com/office/powerpoint/2010/main" val="296850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Marcador de contenido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537278" y="2118434"/>
            <a:ext cx="4071141" cy="4393125"/>
          </a:xfrm>
          <a:prstGeom prst="rect">
            <a:avLst/>
          </a:prstGeom>
        </p:spPr>
      </p:pic>
      <p:sp>
        <p:nvSpPr>
          <p:cNvPr id="4" name="Rectángulo redondeado 3"/>
          <p:cNvSpPr/>
          <p:nvPr/>
        </p:nvSpPr>
        <p:spPr>
          <a:xfrm>
            <a:off x="680321" y="2118434"/>
            <a:ext cx="5663821" cy="4393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En “Tempestad” el ojo de la cámara le muestra al ojo humano un espacio vacío, sucio, descolorido, rígido, atemorizante, en el cual comienzan a aparecer algunas “huellas de lo humano”, huellas de un cuerpo que alguna vez estuvo allí. </a:t>
            </a:r>
          </a:p>
        </p:txBody>
      </p:sp>
    </p:spTree>
    <p:extLst>
      <p:ext uri="{BB962C8B-B14F-4D97-AF65-F5344CB8AC3E}">
        <p14:creationId xmlns:p14="http://schemas.microsoft.com/office/powerpoint/2010/main" val="506555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739487" y="2153514"/>
            <a:ext cx="8052179" cy="4338622"/>
          </a:xfrm>
          <a:prstGeom prst="rect">
            <a:avLst/>
          </a:prstGeom>
        </p:spPr>
      </p:pic>
      <p:sp>
        <p:nvSpPr>
          <p:cNvPr id="3" name="Rectángulo 2"/>
          <p:cNvSpPr/>
          <p:nvPr/>
        </p:nvSpPr>
        <p:spPr>
          <a:xfrm>
            <a:off x="177421" y="1937982"/>
            <a:ext cx="3439236" cy="4554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t>T E M P E S T A D</a:t>
            </a:r>
          </a:p>
          <a:p>
            <a:pPr algn="ctr"/>
            <a:r>
              <a:rPr lang="es-EC" sz="2000" dirty="0"/>
              <a:t>2016 / México / 105 min</a:t>
            </a:r>
          </a:p>
          <a:p>
            <a:pPr algn="ctr"/>
            <a:r>
              <a:rPr lang="es-EC" sz="2000" dirty="0"/>
              <a:t>Reparto: Miriam Carbajal y Adela Alvarado</a:t>
            </a:r>
          </a:p>
          <a:p>
            <a:pPr algn="ctr"/>
            <a:r>
              <a:rPr lang="es-EC" sz="2000" dirty="0"/>
              <a:t>Dirección: Tatiana </a:t>
            </a:r>
            <a:r>
              <a:rPr lang="es-EC" sz="2000" dirty="0" err="1"/>
              <a:t>Huezo</a:t>
            </a:r>
            <a:endParaRPr lang="es-EC" sz="2000" dirty="0"/>
          </a:p>
          <a:p>
            <a:pPr algn="ctr"/>
            <a:r>
              <a:rPr lang="es-EC" sz="2000" dirty="0"/>
              <a:t>Producción: Nicolás Celis y Sebastián Celis</a:t>
            </a:r>
          </a:p>
          <a:p>
            <a:pPr algn="ctr"/>
            <a:r>
              <a:rPr lang="es-EC" sz="2000" dirty="0" err="1"/>
              <a:t>Prod</a:t>
            </a:r>
            <a:r>
              <a:rPr lang="es-EC" sz="2000" dirty="0"/>
              <a:t>.  Ejecutiva: </a:t>
            </a:r>
            <a:r>
              <a:rPr lang="es-EC" sz="2000" dirty="0" err="1"/>
              <a:t>Jim</a:t>
            </a:r>
            <a:r>
              <a:rPr lang="es-EC" sz="2000" dirty="0"/>
              <a:t> </a:t>
            </a:r>
            <a:r>
              <a:rPr lang="es-EC" sz="2000" dirty="0" err="1"/>
              <a:t>Stark</a:t>
            </a:r>
            <a:endParaRPr lang="es-EC" sz="2000" dirty="0"/>
          </a:p>
          <a:p>
            <a:pPr algn="ctr"/>
            <a:r>
              <a:rPr lang="es-EC" sz="2000" dirty="0" err="1"/>
              <a:t>Guión</a:t>
            </a:r>
            <a:r>
              <a:rPr lang="es-EC" sz="2000" dirty="0"/>
              <a:t>: Tatiana </a:t>
            </a:r>
            <a:r>
              <a:rPr lang="es-EC" sz="2000" dirty="0" err="1"/>
              <a:t>Huezo</a:t>
            </a:r>
            <a:endParaRPr lang="es-EC" sz="2000" dirty="0"/>
          </a:p>
          <a:p>
            <a:pPr algn="ctr"/>
            <a:r>
              <a:rPr lang="es-EC" sz="2000" dirty="0"/>
              <a:t>Fotografía: Ernesto Pardo</a:t>
            </a:r>
          </a:p>
          <a:p>
            <a:pPr algn="ctr"/>
            <a:r>
              <a:rPr lang="es-EC" sz="2000" dirty="0"/>
              <a:t>Edición: Lucrecia Gutiérrez </a:t>
            </a:r>
            <a:r>
              <a:rPr lang="es-EC" sz="2000" dirty="0" err="1"/>
              <a:t>Maupomé</a:t>
            </a:r>
            <a:r>
              <a:rPr lang="es-EC" sz="2000" dirty="0"/>
              <a:t> y Tatiana </a:t>
            </a:r>
            <a:r>
              <a:rPr lang="es-EC" sz="2000" dirty="0" err="1"/>
              <a:t>Huezo</a:t>
            </a:r>
            <a:endParaRPr lang="es-EC" sz="2000" dirty="0"/>
          </a:p>
          <a:p>
            <a:pPr algn="ctr"/>
            <a:r>
              <a:rPr lang="es-EC" sz="2000" dirty="0"/>
              <a:t>Sonido: Federico González</a:t>
            </a:r>
          </a:p>
        </p:txBody>
      </p:sp>
    </p:spTree>
    <p:extLst>
      <p:ext uri="{BB962C8B-B14F-4D97-AF65-F5344CB8AC3E}">
        <p14:creationId xmlns:p14="http://schemas.microsoft.com/office/powerpoint/2010/main" val="156966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6" name="Marcador de contenido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10233" y="2063918"/>
            <a:ext cx="3622318" cy="4323940"/>
          </a:xfrm>
          <a:prstGeom prst="rect">
            <a:avLst/>
          </a:prstGeom>
        </p:spPr>
      </p:pic>
      <p:sp>
        <p:nvSpPr>
          <p:cNvPr id="5" name="Rectángulo 4"/>
          <p:cNvSpPr/>
          <p:nvPr/>
        </p:nvSpPr>
        <p:spPr>
          <a:xfrm>
            <a:off x="680320" y="2336872"/>
            <a:ext cx="5734127" cy="4050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“Tempestad” es, en primer lugar,  una búsqueda estilística que construye semióticamente un </a:t>
            </a:r>
            <a:r>
              <a:rPr lang="es-EC" sz="2400" b="1" i="1" dirty="0"/>
              <a:t>lugar</a:t>
            </a:r>
            <a:r>
              <a:rPr lang="es-EC" sz="2400" dirty="0"/>
              <a:t> “para” lo humano, pero al mismo tiempo, revela que ese </a:t>
            </a:r>
            <a:r>
              <a:rPr lang="es-EC" sz="2400" b="1" i="1" dirty="0"/>
              <a:t>espacio</a:t>
            </a:r>
            <a:r>
              <a:rPr lang="es-EC" sz="2400" dirty="0"/>
              <a:t>, más allá de sus significaciones básicas, es un ”espacio corporeizado”. </a:t>
            </a:r>
          </a:p>
          <a:p>
            <a:pPr algn="ctr"/>
            <a:r>
              <a:rPr lang="es-EC" sz="2400" dirty="0"/>
              <a:t>Es una muestra de la dialéctica PRESENCIA ≡  AUSENCIA como la que se  observa en la fotografía. </a:t>
            </a:r>
          </a:p>
        </p:txBody>
      </p:sp>
    </p:spTree>
    <p:extLst>
      <p:ext uri="{BB962C8B-B14F-4D97-AF65-F5344CB8AC3E}">
        <p14:creationId xmlns:p14="http://schemas.microsoft.com/office/powerpoint/2010/main" val="3594269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normAutofit lnSpcReduction="10000"/>
          </a:bodyPr>
          <a:lstStyle/>
          <a:p>
            <a:r>
              <a:rPr lang="es-EC" dirty="0"/>
              <a:t>En 1945 Merleau-Ponty decía que “Más allá de que mi cuerpo no sea para mí sino un fragmento del espacio, no habría espacio para mí si yo no tuviese un cuerpo”. </a:t>
            </a:r>
          </a:p>
          <a:p>
            <a:r>
              <a:rPr lang="es-EC" dirty="0"/>
              <a:t>Si el espacio es un conjunto de relaciones entre objetos, como lo concebía Leibniz, es en esas relaciones donde se producen los sentidos de esos objetos y también del espacio mismo.</a:t>
            </a:r>
          </a:p>
          <a:p>
            <a:r>
              <a:rPr lang="es-EC" dirty="0"/>
              <a:t>Espacio y cuerpo son dos variables dialécticas en las que cada una supone la existencia del otro; una relación </a:t>
            </a:r>
            <a:r>
              <a:rPr lang="es-EC" b="1" dirty="0"/>
              <a:t>tensional</a:t>
            </a:r>
            <a:r>
              <a:rPr lang="es-EC" dirty="0"/>
              <a:t> que engendra lugares, articulaciones y semiotizaciones de un orden que va más allá de ellos mismas, que rompen lo </a:t>
            </a:r>
            <a:r>
              <a:rPr lang="es-EC" b="1" dirty="0"/>
              <a:t>continuo</a:t>
            </a:r>
            <a:r>
              <a:rPr lang="es-EC" dirty="0"/>
              <a:t> para producir lo </a:t>
            </a:r>
            <a:r>
              <a:rPr lang="es-EC" b="1" dirty="0"/>
              <a:t>discreto</a:t>
            </a:r>
            <a:r>
              <a:rPr lang="es-EC" dirty="0"/>
              <a:t>. </a:t>
            </a:r>
          </a:p>
          <a:p>
            <a:endParaRPr lang="es-EC" dirty="0"/>
          </a:p>
          <a:p>
            <a:endParaRPr lang="es-EC" dirty="0"/>
          </a:p>
        </p:txBody>
      </p:sp>
    </p:spTree>
    <p:extLst>
      <p:ext uri="{BB962C8B-B14F-4D97-AF65-F5344CB8AC3E}">
        <p14:creationId xmlns:p14="http://schemas.microsoft.com/office/powerpoint/2010/main" val="3939085717"/>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TM04033917[[fn=Berlín]]</Template>
  <TotalTime>1780</TotalTime>
  <Words>2754</Words>
  <Application>Microsoft Office PowerPoint</Application>
  <PresentationFormat>Panorámica</PresentationFormat>
  <Paragraphs>162</Paragraphs>
  <Slides>33</Slides>
  <Notes>13</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Algerian</vt:lpstr>
      <vt:lpstr>Arial</vt:lpstr>
      <vt:lpstr>Baskerville Old Face</vt:lpstr>
      <vt:lpstr>Calibri</vt:lpstr>
      <vt:lpstr>Trebuchet MS</vt:lpstr>
      <vt:lpstr>Berlín</vt:lpstr>
      <vt:lpstr>La Corposfera:  Espacio, cuerpo e identidad </vt:lpstr>
      <vt:lpstr>Presentación de PowerPoint</vt:lpstr>
      <vt:lpstr> Introducción </vt:lpstr>
      <vt:lpstr>La semiotización del mundo…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corpo - espacio</vt:lpstr>
      <vt:lpstr>Presentación de PowerPoint</vt:lpstr>
      <vt:lpstr>Presentación de PowerPoint</vt:lpstr>
      <vt:lpstr> </vt:lpstr>
      <vt:lpstr>Las tramas del cuerpo…</vt:lpstr>
      <vt:lpstr>Presentación de PowerPoint</vt:lpstr>
      <vt:lpstr>El modelo movimiento – reposo</vt:lpstr>
      <vt:lpstr>La transformación kinemática del espacio</vt:lpstr>
      <vt:lpstr> </vt:lpstr>
      <vt:lpstr>Presentación de PowerPoint</vt:lpstr>
      <vt:lpstr>Presentación de PowerPoint</vt:lpstr>
      <vt:lpstr>Presentación de PowerPoint</vt:lpstr>
      <vt:lpstr>Cuerpo e identidad</vt:lpstr>
      <vt:lpstr>Cuerpo e identidad</vt:lpstr>
      <vt:lpstr>¿Tenemos un cuerpo o somos un cuerpo?</vt:lpstr>
      <vt:lpstr>Espacio e identidad</vt:lpstr>
      <vt:lpstr>Cuerpo y espacio: una definición recíproca</vt:lpstr>
      <vt:lpstr>Presentación de PowerPoint</vt:lpstr>
      <vt:lpstr>Cuatro sistemas semióticos </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Espacio, cuerpo e identidad</dc:title>
  <dc:creator>José Finol</dc:creator>
  <cp:lastModifiedBy>Diego Finol</cp:lastModifiedBy>
  <cp:revision>103</cp:revision>
  <dcterms:created xsi:type="dcterms:W3CDTF">2017-05-14T02:03:13Z</dcterms:created>
  <dcterms:modified xsi:type="dcterms:W3CDTF">2020-07-24T19:35:47Z</dcterms:modified>
</cp:coreProperties>
</file>