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60" r:id="rId3"/>
    <p:sldId id="261" r:id="rId4"/>
    <p:sldId id="268" r:id="rId5"/>
    <p:sldId id="269" r:id="rId6"/>
    <p:sldId id="270" r:id="rId7"/>
    <p:sldId id="271" r:id="rId8"/>
    <p:sldId id="272" r:id="rId9"/>
    <p:sldId id="292" r:id="rId10"/>
    <p:sldId id="287" r:id="rId11"/>
    <p:sldId id="291" r:id="rId12"/>
    <p:sldId id="285" r:id="rId13"/>
    <p:sldId id="258" r:id="rId14"/>
    <p:sldId id="288" r:id="rId15"/>
    <p:sldId id="274" r:id="rId16"/>
    <p:sldId id="275" r:id="rId17"/>
    <p:sldId id="276" r:id="rId18"/>
    <p:sldId id="277" r:id="rId19"/>
    <p:sldId id="278" r:id="rId20"/>
    <p:sldId id="301" r:id="rId21"/>
    <p:sldId id="279" r:id="rId22"/>
    <p:sldId id="296" r:id="rId23"/>
    <p:sldId id="280" r:id="rId24"/>
    <p:sldId id="289" r:id="rId25"/>
    <p:sldId id="281" r:id="rId26"/>
    <p:sldId id="294" r:id="rId27"/>
    <p:sldId id="295" r:id="rId28"/>
    <p:sldId id="293" r:id="rId29"/>
    <p:sldId id="263" r:id="rId30"/>
    <p:sldId id="265" r:id="rId31"/>
    <p:sldId id="266" r:id="rId32"/>
    <p:sldId id="267" r:id="rId33"/>
    <p:sldId id="282" r:id="rId34"/>
    <p:sldId id="297" r:id="rId35"/>
    <p:sldId id="298" r:id="rId36"/>
    <p:sldId id="299" r:id="rId37"/>
    <p:sldId id="300" r:id="rId38"/>
    <p:sldId id="273" r:id="rId39"/>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0930D0-286C-4AA5-8372-3F80B65B731C}" type="datetimeFigureOut">
              <a:rPr lang="es-VE" smtClean="0"/>
              <a:pPr/>
              <a:t>04/05/2014</a:t>
            </a:fld>
            <a:endParaRPr lang="es-V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V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122E49-C582-4606-B4E7-F68E503E86A3}" type="slidenum">
              <a:rPr lang="es-VE" smtClean="0"/>
              <a:pPr/>
              <a:t>‹Nº›</a:t>
            </a:fld>
            <a:endParaRPr lang="es-V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9B122E49-C582-4606-B4E7-F68E503E86A3}" type="slidenum">
              <a:rPr lang="es-VE" smtClean="0"/>
              <a:pPr/>
              <a:t>6</a:t>
            </a:fld>
            <a:endParaRPr lang="es-V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9B122E49-C582-4606-B4E7-F68E503E86A3}" type="slidenum">
              <a:rPr lang="es-VE" smtClean="0"/>
              <a:pPr/>
              <a:t>27</a:t>
            </a:fld>
            <a:endParaRPr lang="es-V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9B122E49-C582-4606-B4E7-F68E503E86A3}" type="slidenum">
              <a:rPr lang="es-VE" smtClean="0"/>
              <a:pPr/>
              <a:t>28</a:t>
            </a:fld>
            <a:endParaRPr lang="es-V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9B122E49-C582-4606-B4E7-F68E503E86A3}" type="slidenum">
              <a:rPr lang="es-VE" smtClean="0"/>
              <a:pPr/>
              <a:t>32</a:t>
            </a:fld>
            <a:endParaRPr lang="es-V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9B122E49-C582-4606-B4E7-F68E503E86A3}" type="slidenum">
              <a:rPr lang="es-VE" smtClean="0"/>
              <a:pPr/>
              <a:t>33</a:t>
            </a:fld>
            <a:endParaRPr lang="es-V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9B122E49-C582-4606-B4E7-F68E503E86A3}" type="slidenum">
              <a:rPr lang="es-VE" smtClean="0"/>
              <a:pPr/>
              <a:t>35</a:t>
            </a:fld>
            <a:endParaRPr lang="es-V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9B122E49-C582-4606-B4E7-F68E503E86A3}" type="slidenum">
              <a:rPr lang="es-VE" smtClean="0"/>
              <a:pPr/>
              <a:t>37</a:t>
            </a:fld>
            <a:endParaRPr lang="es-V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9B122E49-C582-4606-B4E7-F68E503E86A3}" type="slidenum">
              <a:rPr lang="es-VE" smtClean="0"/>
              <a:pPr/>
              <a:t>8</a:t>
            </a:fld>
            <a:endParaRPr lang="es-V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9B122E49-C582-4606-B4E7-F68E503E86A3}" type="slidenum">
              <a:rPr lang="es-VE" smtClean="0"/>
              <a:pPr/>
              <a:t>9</a:t>
            </a:fld>
            <a:endParaRPr lang="es-V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9B122E49-C582-4606-B4E7-F68E503E86A3}" type="slidenum">
              <a:rPr lang="es-VE" smtClean="0"/>
              <a:pPr/>
              <a:t>10</a:t>
            </a:fld>
            <a:endParaRPr lang="es-V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9B122E49-C582-4606-B4E7-F68E503E86A3}" type="slidenum">
              <a:rPr lang="es-VE" smtClean="0"/>
              <a:pPr/>
              <a:t>11</a:t>
            </a:fld>
            <a:endParaRPr lang="es-V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9B122E49-C582-4606-B4E7-F68E503E86A3}" type="slidenum">
              <a:rPr lang="es-VE" smtClean="0"/>
              <a:pPr/>
              <a:t>14</a:t>
            </a:fld>
            <a:endParaRPr lang="es-V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9B122E49-C582-4606-B4E7-F68E503E86A3}" type="slidenum">
              <a:rPr lang="es-VE" smtClean="0"/>
              <a:pPr/>
              <a:t>20</a:t>
            </a:fld>
            <a:endParaRPr lang="es-V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9B122E49-C582-4606-B4E7-F68E503E86A3}" type="slidenum">
              <a:rPr lang="es-VE" smtClean="0"/>
              <a:pPr/>
              <a:t>22</a:t>
            </a:fld>
            <a:endParaRPr lang="es-V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9B122E49-C582-4606-B4E7-F68E503E86A3}" type="slidenum">
              <a:rPr lang="es-VE" smtClean="0"/>
              <a:pPr/>
              <a:t>24</a:t>
            </a:fld>
            <a:endParaRPr lang="es-V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AB83CF79-3EAB-4F5E-B0E4-7476D86DA070}" type="datetimeFigureOut">
              <a:rPr lang="es-VE" smtClean="0"/>
              <a:pPr/>
              <a:t>04/05/2014</a:t>
            </a:fld>
            <a:endParaRPr lang="es-VE"/>
          </a:p>
        </p:txBody>
      </p:sp>
      <p:sp>
        <p:nvSpPr>
          <p:cNvPr id="19" name="18 Marcador de pie de página"/>
          <p:cNvSpPr>
            <a:spLocks noGrp="1"/>
          </p:cNvSpPr>
          <p:nvPr>
            <p:ph type="ftr" sz="quarter" idx="11"/>
          </p:nvPr>
        </p:nvSpPr>
        <p:spPr/>
        <p:txBody>
          <a:bodyPr/>
          <a:lstStyle/>
          <a:p>
            <a:endParaRPr lang="es-VE"/>
          </a:p>
        </p:txBody>
      </p:sp>
      <p:sp>
        <p:nvSpPr>
          <p:cNvPr id="27" name="26 Marcador de número de diapositiva"/>
          <p:cNvSpPr>
            <a:spLocks noGrp="1"/>
          </p:cNvSpPr>
          <p:nvPr>
            <p:ph type="sldNum" sz="quarter" idx="12"/>
          </p:nvPr>
        </p:nvSpPr>
        <p:spPr/>
        <p:txBody>
          <a:bodyPr/>
          <a:lstStyle/>
          <a:p>
            <a:fld id="{D77289C3-B2DA-4994-997A-E8424ACF07AE}" type="slidenum">
              <a:rPr lang="es-VE" smtClean="0"/>
              <a:pPr/>
              <a:t>‹Nº›</a:t>
            </a:fld>
            <a:endParaRPr lang="es-V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B83CF79-3EAB-4F5E-B0E4-7476D86DA070}" type="datetimeFigureOut">
              <a:rPr lang="es-VE" smtClean="0"/>
              <a:pPr/>
              <a:t>04/05/2014</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D77289C3-B2DA-4994-997A-E8424ACF07AE}" type="slidenum">
              <a:rPr lang="es-VE" smtClean="0"/>
              <a:pPr/>
              <a:t>‹Nº›</a:t>
            </a:fld>
            <a:endParaRPr lang="es-V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B83CF79-3EAB-4F5E-B0E4-7476D86DA070}" type="datetimeFigureOut">
              <a:rPr lang="es-VE" smtClean="0"/>
              <a:pPr/>
              <a:t>04/05/2014</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D77289C3-B2DA-4994-997A-E8424ACF07AE}" type="slidenum">
              <a:rPr lang="es-VE" smtClean="0"/>
              <a:pPr/>
              <a:t>‹Nº›</a:t>
            </a:fld>
            <a:endParaRPr lang="es-V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B83CF79-3EAB-4F5E-B0E4-7476D86DA070}" type="datetimeFigureOut">
              <a:rPr lang="es-VE" smtClean="0"/>
              <a:pPr/>
              <a:t>04/05/2014</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D77289C3-B2DA-4994-997A-E8424ACF07AE}" type="slidenum">
              <a:rPr lang="es-VE" smtClean="0"/>
              <a:pPr/>
              <a:t>‹Nº›</a:t>
            </a:fld>
            <a:endParaRPr lang="es-V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AB83CF79-3EAB-4F5E-B0E4-7476D86DA070}" type="datetimeFigureOut">
              <a:rPr lang="es-VE" smtClean="0"/>
              <a:pPr/>
              <a:t>04/05/2014</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D77289C3-B2DA-4994-997A-E8424ACF07AE}" type="slidenum">
              <a:rPr lang="es-VE" smtClean="0"/>
              <a:pPr/>
              <a:t>‹Nº›</a:t>
            </a:fld>
            <a:endParaRPr lang="es-V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B83CF79-3EAB-4F5E-B0E4-7476D86DA070}" type="datetimeFigureOut">
              <a:rPr lang="es-VE" smtClean="0"/>
              <a:pPr/>
              <a:t>04/05/2014</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D77289C3-B2DA-4994-997A-E8424ACF07AE}" type="slidenum">
              <a:rPr lang="es-VE" smtClean="0"/>
              <a:pPr/>
              <a:t>‹Nº›</a:t>
            </a:fld>
            <a:endParaRPr lang="es-V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AB83CF79-3EAB-4F5E-B0E4-7476D86DA070}" type="datetimeFigureOut">
              <a:rPr lang="es-VE" smtClean="0"/>
              <a:pPr/>
              <a:t>04/05/2014</a:t>
            </a:fld>
            <a:endParaRPr lang="es-VE"/>
          </a:p>
        </p:txBody>
      </p:sp>
      <p:sp>
        <p:nvSpPr>
          <p:cNvPr id="8" name="7 Marcador de pie de página"/>
          <p:cNvSpPr>
            <a:spLocks noGrp="1"/>
          </p:cNvSpPr>
          <p:nvPr>
            <p:ph type="ftr" sz="quarter" idx="11"/>
          </p:nvPr>
        </p:nvSpPr>
        <p:spPr/>
        <p:txBody>
          <a:bodyPr/>
          <a:lstStyle/>
          <a:p>
            <a:endParaRPr lang="es-VE"/>
          </a:p>
        </p:txBody>
      </p:sp>
      <p:sp>
        <p:nvSpPr>
          <p:cNvPr id="9" name="8 Marcador de número de diapositiva"/>
          <p:cNvSpPr>
            <a:spLocks noGrp="1"/>
          </p:cNvSpPr>
          <p:nvPr>
            <p:ph type="sldNum" sz="quarter" idx="12"/>
          </p:nvPr>
        </p:nvSpPr>
        <p:spPr/>
        <p:txBody>
          <a:bodyPr/>
          <a:lstStyle/>
          <a:p>
            <a:fld id="{D77289C3-B2DA-4994-997A-E8424ACF07AE}" type="slidenum">
              <a:rPr lang="es-VE" smtClean="0"/>
              <a:pPr/>
              <a:t>‹Nº›</a:t>
            </a:fld>
            <a:endParaRPr lang="es-V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AB83CF79-3EAB-4F5E-B0E4-7476D86DA070}" type="datetimeFigureOut">
              <a:rPr lang="es-VE" smtClean="0"/>
              <a:pPr/>
              <a:t>04/05/2014</a:t>
            </a:fld>
            <a:endParaRPr lang="es-VE"/>
          </a:p>
        </p:txBody>
      </p:sp>
      <p:sp>
        <p:nvSpPr>
          <p:cNvPr id="4" name="3 Marcador de pie de página"/>
          <p:cNvSpPr>
            <a:spLocks noGrp="1"/>
          </p:cNvSpPr>
          <p:nvPr>
            <p:ph type="ftr" sz="quarter" idx="11"/>
          </p:nvPr>
        </p:nvSpPr>
        <p:spPr/>
        <p:txBody>
          <a:bodyPr/>
          <a:lstStyle/>
          <a:p>
            <a:endParaRPr lang="es-VE"/>
          </a:p>
        </p:txBody>
      </p:sp>
      <p:sp>
        <p:nvSpPr>
          <p:cNvPr id="5" name="4 Marcador de número de diapositiva"/>
          <p:cNvSpPr>
            <a:spLocks noGrp="1"/>
          </p:cNvSpPr>
          <p:nvPr>
            <p:ph type="sldNum" sz="quarter" idx="12"/>
          </p:nvPr>
        </p:nvSpPr>
        <p:spPr/>
        <p:txBody>
          <a:bodyPr/>
          <a:lstStyle/>
          <a:p>
            <a:fld id="{D77289C3-B2DA-4994-997A-E8424ACF07AE}" type="slidenum">
              <a:rPr lang="es-VE" smtClean="0"/>
              <a:pPr/>
              <a:t>‹Nº›</a:t>
            </a:fld>
            <a:endParaRPr lang="es-V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B83CF79-3EAB-4F5E-B0E4-7476D86DA070}" type="datetimeFigureOut">
              <a:rPr lang="es-VE" smtClean="0"/>
              <a:pPr/>
              <a:t>04/05/2014</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p:txBody>
          <a:bodyPr/>
          <a:lstStyle/>
          <a:p>
            <a:fld id="{D77289C3-B2DA-4994-997A-E8424ACF07AE}" type="slidenum">
              <a:rPr lang="es-VE" smtClean="0"/>
              <a:pPr/>
              <a:t>‹Nº›</a:t>
            </a:fld>
            <a:endParaRPr lang="es-V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B83CF79-3EAB-4F5E-B0E4-7476D86DA070}" type="datetimeFigureOut">
              <a:rPr lang="es-VE" smtClean="0"/>
              <a:pPr/>
              <a:t>04/05/2014</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D77289C3-B2DA-4994-997A-E8424ACF07AE}" type="slidenum">
              <a:rPr lang="es-VE" smtClean="0"/>
              <a:pPr/>
              <a:t>‹Nº›</a:t>
            </a:fld>
            <a:endParaRPr lang="es-V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AB83CF79-3EAB-4F5E-B0E4-7476D86DA070}" type="datetimeFigureOut">
              <a:rPr lang="es-VE" smtClean="0"/>
              <a:pPr/>
              <a:t>04/05/2014</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a:xfrm>
            <a:off x="8077200" y="6356350"/>
            <a:ext cx="609600" cy="365125"/>
          </a:xfrm>
        </p:spPr>
        <p:txBody>
          <a:bodyPr/>
          <a:lstStyle/>
          <a:p>
            <a:fld id="{D77289C3-B2DA-4994-997A-E8424ACF07AE}" type="slidenum">
              <a:rPr lang="es-VE" smtClean="0"/>
              <a:pPr/>
              <a:t>‹Nº›</a:t>
            </a:fld>
            <a:endParaRPr lang="es-VE"/>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B83CF79-3EAB-4F5E-B0E4-7476D86DA070}" type="datetimeFigureOut">
              <a:rPr lang="es-VE" smtClean="0"/>
              <a:pPr/>
              <a:t>04/05/2014</a:t>
            </a:fld>
            <a:endParaRPr lang="es-VE"/>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VE"/>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77289C3-B2DA-4994-997A-E8424ACF07AE}" type="slidenum">
              <a:rPr lang="es-VE" smtClean="0"/>
              <a:pPr/>
              <a:t>‹Nº›</a:t>
            </a:fld>
            <a:endParaRPr lang="es-VE"/>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joseenriquefinol.com/" TargetMode="External"/><Relationship Id="rId2" Type="http://schemas.openxmlformats.org/officeDocument/2006/relationships/hyperlink" Target="mailto:joseenriquefinol@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VE" sz="4000" dirty="0" smtClean="0"/>
              <a:t>Nuevos límites de la Corposfera:</a:t>
            </a:r>
            <a:br>
              <a:rPr lang="es-VE" sz="4000" dirty="0" smtClean="0"/>
            </a:br>
            <a:r>
              <a:rPr lang="es-VE" sz="4000" dirty="0" smtClean="0"/>
              <a:t>Fotografía, </a:t>
            </a:r>
            <a:r>
              <a:rPr lang="es-VE" sz="4000" i="1" dirty="0" smtClean="0"/>
              <a:t>selfies </a:t>
            </a:r>
            <a:r>
              <a:rPr lang="es-VE" sz="4000" dirty="0" smtClean="0"/>
              <a:t>y neo-narcisismo</a:t>
            </a:r>
            <a:r>
              <a:rPr lang="es-VE" dirty="0" smtClean="0"/>
              <a:t/>
            </a:r>
            <a:br>
              <a:rPr lang="es-VE" dirty="0" smtClean="0"/>
            </a:br>
            <a:endParaRPr lang="es-VE" dirty="0"/>
          </a:p>
        </p:txBody>
      </p:sp>
      <p:sp>
        <p:nvSpPr>
          <p:cNvPr id="3" name="2 Subtítulo"/>
          <p:cNvSpPr>
            <a:spLocks noGrp="1"/>
          </p:cNvSpPr>
          <p:nvPr>
            <p:ph type="subTitle" idx="1"/>
          </p:nvPr>
        </p:nvSpPr>
        <p:spPr>
          <a:xfrm>
            <a:off x="533400" y="3228536"/>
            <a:ext cx="7854696" cy="2486480"/>
          </a:xfrm>
        </p:spPr>
        <p:txBody>
          <a:bodyPr>
            <a:normAutofit fontScale="85000" lnSpcReduction="10000"/>
          </a:bodyPr>
          <a:lstStyle/>
          <a:p>
            <a:r>
              <a:rPr lang="es-ES" sz="3400" dirty="0" smtClean="0"/>
              <a:t>José Enrique Finol</a:t>
            </a:r>
            <a:endParaRPr lang="es-VE" sz="3400" dirty="0" smtClean="0"/>
          </a:p>
          <a:p>
            <a:r>
              <a:rPr lang="es-ES" dirty="0" smtClean="0"/>
              <a:t>Laboratorio de Investigaciones Semióticas y Antropológicas</a:t>
            </a:r>
          </a:p>
          <a:p>
            <a:r>
              <a:rPr lang="es-ES" dirty="0" smtClean="0"/>
              <a:t>   Universidad del Zulia</a:t>
            </a:r>
            <a:endParaRPr lang="es-VE" dirty="0" smtClean="0"/>
          </a:p>
          <a:p>
            <a:r>
              <a:rPr lang="es-ES" dirty="0" smtClean="0"/>
              <a:t>Maracaibo  VENEZUELA  </a:t>
            </a:r>
          </a:p>
          <a:p>
            <a:r>
              <a:rPr lang="es-ES" dirty="0" smtClean="0"/>
              <a:t>Correo E: </a:t>
            </a:r>
            <a:r>
              <a:rPr lang="es-ES" u="sng" dirty="0" smtClean="0">
                <a:hlinkClick r:id="rId2"/>
              </a:rPr>
              <a:t>joseenriquefinol@gmail.com</a:t>
            </a:r>
            <a:r>
              <a:rPr lang="es-VE" dirty="0" smtClean="0"/>
              <a:t> </a:t>
            </a:r>
          </a:p>
          <a:p>
            <a:r>
              <a:rPr lang="es-ES" dirty="0" smtClean="0"/>
              <a:t>Web: </a:t>
            </a:r>
            <a:r>
              <a:rPr lang="es-ES" u="sng" dirty="0" smtClean="0">
                <a:hlinkClick r:id="rId3"/>
              </a:rPr>
              <a:t>www.joseenriquefinol.com</a:t>
            </a:r>
            <a:endParaRPr lang="es-VE" dirty="0" smtClean="0"/>
          </a:p>
          <a:p>
            <a:endParaRPr lang="es-V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smtClean="0"/>
              <a:t>El </a:t>
            </a:r>
            <a:r>
              <a:rPr lang="es-ES" sz="2800" i="1" dirty="0" smtClean="0"/>
              <a:t>selfie</a:t>
            </a:r>
            <a:r>
              <a:rPr lang="es-ES" sz="2800" dirty="0" smtClean="0"/>
              <a:t>…</a:t>
            </a:r>
            <a:endParaRPr lang="es-VE" sz="2800" dirty="0"/>
          </a:p>
        </p:txBody>
      </p:sp>
      <p:sp>
        <p:nvSpPr>
          <p:cNvPr id="3" name="2 Marcador de contenido"/>
          <p:cNvSpPr>
            <a:spLocks noGrp="1"/>
          </p:cNvSpPr>
          <p:nvPr>
            <p:ph idx="1"/>
          </p:nvPr>
        </p:nvSpPr>
        <p:spPr/>
        <p:txBody>
          <a:bodyPr/>
          <a:lstStyle/>
          <a:p>
            <a:endParaRPr lang="es-VE" dirty="0"/>
          </a:p>
        </p:txBody>
      </p:sp>
      <p:sp>
        <p:nvSpPr>
          <p:cNvPr id="4" name="3 CuadroTexto"/>
          <p:cNvSpPr txBox="1"/>
          <p:nvPr/>
        </p:nvSpPr>
        <p:spPr>
          <a:xfrm>
            <a:off x="428596" y="1928802"/>
            <a:ext cx="5000660" cy="4524315"/>
          </a:xfrm>
          <a:prstGeom prst="rect">
            <a:avLst/>
          </a:prstGeom>
          <a:noFill/>
        </p:spPr>
        <p:txBody>
          <a:bodyPr wrap="square" rtlCol="0">
            <a:spAutoFit/>
          </a:bodyPr>
          <a:lstStyle/>
          <a:p>
            <a:r>
              <a:rPr lang="es-ES" sz="2400" dirty="0" smtClean="0"/>
              <a:t>Un ejemplo contemporáneo es el de la foto llamada </a:t>
            </a:r>
            <a:r>
              <a:rPr lang="es-ES" sz="2400" i="1" dirty="0" smtClean="0"/>
              <a:t>selfie</a:t>
            </a:r>
            <a:r>
              <a:rPr lang="es-ES" sz="2400" dirty="0" smtClean="0"/>
              <a:t> que ha saltado al estrellato, consagrada por los más altos líderes de la política y realizada, incluso, fuera del orbe terráqueo.</a:t>
            </a:r>
          </a:p>
          <a:p>
            <a:r>
              <a:rPr lang="es-ES" sz="2400" dirty="0" smtClean="0"/>
              <a:t>Pero mientras en la fotografía tradicional hay una triple relación: ojo del fotógrafo </a:t>
            </a:r>
            <a:r>
              <a:rPr lang="es-ES" sz="2400" dirty="0" smtClean="0">
                <a:sym typeface="Wingdings" pitchFamily="2" charset="2"/>
              </a:rPr>
              <a:t> ojo de la cámara  objeto fotografiado, en el </a:t>
            </a:r>
            <a:r>
              <a:rPr lang="es-ES" sz="2400" i="1" dirty="0" smtClean="0">
                <a:sym typeface="Wingdings" pitchFamily="2" charset="2"/>
              </a:rPr>
              <a:t>selfie </a:t>
            </a:r>
            <a:r>
              <a:rPr lang="es-ES" sz="2400" dirty="0" smtClean="0">
                <a:sym typeface="Wingdings" pitchFamily="2" charset="2"/>
              </a:rPr>
              <a:t>la relación es más directa: fotógrafo y objeto fotografiado son los mismos. </a:t>
            </a:r>
            <a:endParaRPr lang="es-VE" sz="2400" dirty="0"/>
          </a:p>
        </p:txBody>
      </p:sp>
      <p:sp>
        <p:nvSpPr>
          <p:cNvPr id="1026" name="AutoShape 2" descr="data:image/jpeg;base64,/9j/4AAQSkZJRgABAQAAAQABAAD/2wCEAAkGBxQSEhUUEhQUFRUVFRcWFBQVFBQUFBUUFBUWFxUUFRQYHCggGBolHBQUITEhJSkrLi4uFx8zODMsNygtLiwBCgoKDg0OGhAQGiwkHCYsLCwsLCwsLCwsLCwsLCwsLCwsLCwsLCwsLCwsLCwsLCwsLCwsLCwsLCwsLDcsLCwsLP/AABEIAOAA4QMBIgACEQEDEQH/xAAbAAACAgMBAAAAAAAAAAAAAAAFBgAEAgMHAf/EAEkQAAECAgUGCQoEBgEDBQAAAAEAAgMRBAUSIXEGMUFRYbEHIjKBkaGzwfATIyQzUnJ0stHhJUJigggUNXOS8RWiwtIWQ1Nkk//EABkBAAMBAQEAAAAAAAAAAAAAAAECBAMABf/EACYRAAICAgIDAAICAwEAAAAAAAABAhEDMSFBEiIyBHETUUJhgRT/2gAMAwEAAhEDEQA/AOJxozrR4xznSdaf+A8W6fEDuN6M/lX/APuwda57G5RxO9dD4Cv6hE+Gf2kFLLTGjtHb6RRGSbxGctv5W6XAatqXsqaK1sRsmtE2+yNZTPSjxcCD0OB7kDyxZfDOwjoIUxSbBR2EA2G5vZC8/l2ey3/ELOjGbGn9I3LIogKdMorSx/FbyXflHslKcFgkLh0BOrxMJKo+YJkJMz8m3UOgL0Qm6h0Ber0IiBHJ6rGxYwaWiWAW/KSqWwYlmyNeYK5kS2dIb09SL5fweQ7YQjXZwkwYDfZHQEiZYVmXRXQ2cVrBeBcSdZkuiQnBkJ8Q/lEhiVySlRS98d5JJPe4JYv2NPH1G3IuJCMMBzm2tIlaPWE+UerWOEw1p1OaACkfIqghzW6s14kZ/XFdFodCfCIc28aRodsI0FTZX7MpguOTbBq9vsMno4o42u6Vx2aVY/4+G5srDZ/lNkTwzInAa17bTc2nWCO8LF0OR346fr0rHyaG4YtxqI1pkWt/xC0ugN9lv+IRis4WnxJC3KmMvJWYyjTKkeC2R4rcx0DUkvJdgMMTAOKd6RyXYHckrJX1YWi0ZvY5UGC2xyW5zoCaKhozPJ3sZnP5W/RLVCPE5ymuoPVjE71mxgZTKOy0eI3/ABH0SdwmwmiroxAAM4d4AB9azSnWmG8pL4T/AOmx8YfasRh9IEtM4Z5Z3tHpKnlne0ekrBRWkpdtnWekr1YqLjitG5RxO9dD4Ch6fF+Ff20Fc8jco4neui8BA9PjfCPPRGgJZaY0do7nSROG73TuQnLBs4bHbT1ifcjUpgjYUHyh41FYdVj5ZKYpNVWunCbhLoK2uVKpnThDEq2SmAePSY0SLhqc4dDiE5OSfSBKLEH63dZJ70ULMhWTVhNetKYzGbIt8qQ3bd0o/l4ybGbJ9yWMlYkqRD94Jty5Hmm4lN0DsQq1iNh0QF2lxkPacTZaJaUKyeycY2b4gtPeZmeYaQJLflfMfybdFuZxsOPeiFCjXBQTk7dHqYIKlZcFEa0zaBtGgjUQr1GrIsvvdD/MDe9m39betUIlNYwEvcGgZyTJUaJW4iOtQoZsjO+I5sJrhpkHXnoWKTZvNR7H2gubMOaQWRBozT0HuW+kMl46PolSpqyayL5EmTIvGh3ghr/0kHMd4Kb4htMnplI4j7otEclUgbSmzGwjel+IJGSZJWm9PX/tAKa2TsQCtcL5oGVcWUaUeK73TuSXkr6tqcaaeI/3Xbik7Jb1TVStE/Y6UPkDEprqH1YxO9KdEPEHPvTVUZ80OfeVmx0UKYb0m8Jx/DY+MPtWJwpZvSbwmn8OjYw+1YjDaFlpnDFFFFaSlxRRRccVo3KOJ3rpHAE2dPjD/wCnF7SCubxuUcTvXTP4eh+JRfhInawUJaCtnb4ZQ2tGzojh7P8A2xCEQhqnShOBGbqt/wDl3qYqA1QO82Rqd3K68oXk++54w70SemAeWkpVj6+J7wPS1p701TSrW10d20NPVLuRQstGslRpWJKgKJmHMnItmPDJzWhvT1lkB5DnuXNaupwhva46CCnausoqPSYNljjamDIghN0DsRctiWiiuuudIzMhfDdnKBtyhfOR8nYzTYHbymHhHo9qhkj8r2HodLclg5HRC1o8obOeeiyRms6DtUUVBr2Z6Kc1Xig9S6OYsHysrQaC7XmSoyPHiBvm5h5sg8ojbZ0BdQqCitZAazOBdfpxV5tHYDcB0BZY8qhfFlGXE51yLFU1AYVFvcXRYZL2E3SBMy0bM/SU+1RSxEYHe03/AKhn7kFpUWyQdGY4FY5MxbIiMOeG6YGwEjcClcnLli5cSUVQwtbKeO9A62g6dRIO8JhI0odWEGbH7Wz52fZdB1InlyhTrA+bf7jvlKUcmPVNwTZWplCif23/AClKmTPqm4K/ol7G+jHiDn3prqb1QwO8pSo54o8aSmuqT5luB71mx0DqSb0ncJh/Do2MPtWJtpJvShwlH8OjYw+1YjDaBLTOIKKKKwlLiiii44rRuUcTvXTf4eP6lE+EidrBXMo3KOJ3rpv8PP8AUonwkTtYKEtBWztj7nOxO8qvKYijX3sA7lYpd0R+O8AqvDPHdta3e4fRTlIq1A7juGzcR9UXiFBKrNmO4e8PHQjEQpgGslLdeeuG1g6nOTCXJer8ecYf0kdB+65Cy0VZrEleTWJKYzPCVuoruO33hvCrErdQz5xnvN3hBhQz5UUbylDjgZwCRzXoHUlb+VgNOmUiNThcQm03l7TmPeuXUuG6hUl0p+TLrxsOZyhStUepCVD1Rq4Y1oZJxfqzAk7VegFxm50hsBn1pQo9YPfEAhwy5ul8gQNWlFYz40gfKhg0hwaXHY0A96H/AJn4+Vlqtxsv1pG4q2VDGnHY7/5Ibmu95hA3DrQClUk2TM869yQrQOe0AzAiPE+YT6wkgtmGaapHUKCZsGwEdFy8isn40OEisasPF/cd5W+IM3OEpF/kc9rsShRRqY/5SlbJv1bcE1ZSnzcf3Im4pVyd9W3BejH5J3saoB4oTVVp8yPdSlBPFGCaaCfMj3O5IxkDaQ69KPCSfw+NjD7Viao5vSlwjn8PjYw+1YjDaBLTOLKKKKslLiiii44rRuUcTvXTP4ev6lE+EidrBXM43KOJ3rpf8Ph/EonwkTtYKEtBWzt1ZXRTtAPVLuVG3KINrD1Ob9SrldmT2nW3cfuhUSJxmnEdIn3KcpF4GzSj7x65/VFojkGrAypU9oO5E4jkwpi5yCV/nYdrh0gHuRUuQmvuS06n72lcgMHkrGaxJWRIknSMzUXLbRncZuIWgq3VsO1EaNo3oPQVsdKa+y8fqb1j/aB1pUraYZueIYFznStG/MANJN6LZYebgtiD8pHRITVHJ+lCI2Ji071DD6PQ6KlCyRZBbL+Ziy0cRjZDG0iVAyegOm4RIkSQmXFzJADOScwWutIwt8drnMaG3NE5ueTnAz5kcqOKG+rhubNtziBZ0zbLmWzXTKNYtu+l0BKxyYo8WIaK+PFhxCy2Ww3Qi4QyZBxm03T1XpOyeqp9Dpr6MTPyD3tLgJAzAc1w1TBB511mkUsuJcQ20W2bQaLUpzs2s8kpUuhH/kaVEIuc6HL/APJk9yDqMaRH7Slch4q65jecqzGzHEHpWmjNk1o/T3LZHNxwCiYeznWUr/Nx/dibilmoD5tuAR+v3eaj+4/cUvVEfNtwXpR+SZ7GeEeKME00U+ZHuDclKEeKME0wT5oe4NwSMZAuM69KnCKfQI2MPtWJmjG9KvCE70CLjD7RiMdo6WmcdUUUVZKXFFFFxxWjco4neuk/w/n8RifCxO1grm0blHE710jgCP4jE+Ff2sFCWho7R22vzyDiEDpD8x1OHXd3o3X/AKsHU4d6W6Q7i9B6CFOUAiu3SjNOwbyiURyFV6eMw7O/7q7buGATCkc5DK7PEwc3vHerrnKhXJ8079vU4IgYMD1JrUCvbSYzMpotkzDtRhsBceYXdaCWkz5GUcze/RINHOZnqCzyOosfGrkg9luPRJbQOpKOQ0WRjAnM1pwkTPej/CXWIg0QOOl0hiVz/IRzyaS8kydBLWSmJycLxO/Sp8cey2+VEZMoqzd5HzLTEdGitsWZzsw7g6egTnnW2qa7iwn0ZkSG9rHFxe/O0ONwtSzZ9KNVTCAhhmoAXYTlgrVAo8gbubHWtWbyyqPFaCUcSOzOFKfRpxgfask/4j6KPMwBpFyJRIU3NP6Qf+kBYZnwjHssQxo2LGlHina4dA/0tjNPjYtFOMmcx+nepWKvo5plCw+SjXG9j9xS/UZ823BdPj0JrheAUr07J3yczCuHs6OZVYsyrxkNm/HbflE1QncUYJoa7zX7RuCU2GQGCZy/zX7R3LdkqBcVyV+EA+gxcYfaNTHGcljL4+gxcWdo1GO0CWmckUUUVRMXFFFFxxWjco4neujcAp/EInwr+1grnMblHE710TgIP4hE+Ff2sFCWho7R3Cur4Ttkj1pWjHinApprG+E/3T1JTcVOUgyvDcw7T3LdCfxG4BVq3M4TTtG5e0V/ECZCM2Fyp1sfNP8Adn0X9y3ucq1PM4bx+l24ogBDHXKErXAdcFm4pjM9gsLnADSZLodXtDIbWszDrOYlIVU3xWgZyZDEp8Fxa0aApvyHpFOBdilws0onyLQ22GuDiy+TjmAuv1rTkhBtM8pZDbUM8UTk0FwIaJrHLtzn2nQ32Cx7ePaLbIAI5QzZ+tFcmYNiA21xeJmOfNckT9V+yhR9v+FZ1aPgRSACZtBvzAfbUjlTVo55JN4DcwunfnA1y0KsKIHxWvMjZFw75I0wNawta2zPPKQ61q8kKoaWOT5LEJxIJvvMxsGgI8x1zfcbuCW4cci7OJac80Zh0kEC8Zh1NHepssk1wc4PsuQol9nZM85MtxVWuY8gRqbPrXlGii3E2FrRzN+6Xsp6zAZFdqLWjp+yxSsCXtYSo1ImtsZgIQGraZMBGoMSYQaKxZrmjWTMc6JRH+b5h3LZW0K0CqkR/m+YKnDK1RF+RCn5LsHRnJZy7PoUXFnaNTDGKWsuHehxcWdo1Ux2iWWmcsUUUVJMXFFFFxxWjco4neuhcBZ9PifCv7WCuexuUcTvXQeA4+nxPhn9rBQloaH0judIva4a2nck+abnFJzzInEqcpB9ZepwPfJaaC/iBbqb6t/PvmqNXP4nOmQjLLnLXHvacDuK8c5YuciACUY8ULJyowYl3jQthipjMPZKQpx5+wCefMN6ZaTTLAiP9m4Yn/aXMkH3vPujevMp47vJNA0vc44DNvUmVOU6LMNKPJhEpkIMJjkWHEB07xebutYwMqWRSWwhaMzIZjZbplqkkyu6S58IDQ1wmNMyDLvVCp61fRogiQw0mRaWkTm05wJXgrSGG4jT/I8Z10dFh0+K0zl1qx/6heLyLlvg0MPhNc6bCW2i2c7N05TkhDKKLhMyGaZn0rFqJvGUuxiqus4j7000a8XjOlSqqYyHnI6RdzJsg0gEXEEbCFO1ybW6NjoZHJOdJeVdDiijvABeTEa7ignigAGY6U7NK9dDBC5NxdiuKZz2qKYQBO7YmuhUiYVqPVkN+doO3T0qs+gWOROWorrTNEWKReEFjOsgt2zCLQ3zuQ+soN1yMJeLsXJDzjQHjFLeWx9DiYs7RqYHxJG8T1hAcuGj+TiEGYJZ87bldDaPKmqtM5coooqiYuKKKLjitG5RxO9P/AifT4nwz+1gpAjco4nen3gUPp0T4Z/aQkstDQ+kdwLko0y57h+o700FyV60uivx7lgUsoUk8WINh3ITVr7iikQ8oax3IHVr+UE6EZfc5eWlrc5eWkQC6DIuGpzvmK9LljF5b/fO+a8JTGYxZMRJB3vN3FY5RxOSNUx1qjVtJsQ3ayd2ZZ1vGtNn+qfSAVi4+9mqfpQIpkIRGua4yBvnqIMwVtqio4VgeUkXtdMPaSJicwCFqBVs0FwFqEbpE2CZXnNJ2qehHI2tMfAk7tWNLqeJbJITyiZPIaNEhPpSxTqxisa2bSHX2gQZCRuIdmM0ToL7AlFk4ucL2uJEjmDbhrWP8Tqyl5o3QwUTyLfWEkbUdh06A0CybthSxGDBdIy1TvBVqH5FrRmKwaNk+Bro1asPIcelX21odKR2xmjkmSuQ6yAF/Sl8Q+Q7UakgryPHCToeUQabzd1q/Rq3hxczpHalcRlIJRXas6rxI8xJyqOj7ZrwR0B7B9Yw5GYS5lmfQny1t+dibY7A4JQy1hFtEiaRNvNx2qnBOmkSflY7Tkjmaiii9E8ouKKKLjitG5RxO9PfAwfTonwz+0hJEjco4nenjgcPpsT4d/aQkstMaH0jtRcluuT507QNyPFyAV76we6N5WCKWDXHjc31QCguk9wRp7uMMEBgmUVwxToRl9zl5aWtzl5aXCgWl+tfj3BYTXtOPnXc3yhayU4jMxEuWcakTAGr6SVeaxJXUdZsBRigReIOhAwUQq99xxWWVXE3/GdTCbgDnXnkmEzLW8UXXaVk0TCyZBmQJ6VKmeg4pou1RVrLLi4TLuMSSTn8dSEva0xYgFzGmQvv1Z8Zo86O1rTL/crh3pWpUYMF50zJ1kprsyUezfFdIXG8kADFZwHzMQH8r5DCy096V6XXkngsvDSDjJHqsj22ueDc95cNgkBI7bltGDStk2XInKom2nvkxx0hpIxAVWgUy0A4Xa1srB3m3+6dyF1UeKEXBNAhkcWN9CrHWVfFKnpSrMtVqDS1JLHRdGdoYxSEAy2izokXFnaNW5tLQvKuPOixB7nztXY4+6/YMr9H+mc+UUUXqHjlxRRRccVo3KOJ3p24Hz6bE+Hf2kJJMblHE706cEZ9Mf8ADu7SEllpjR+kdiLkEr43tOw70VL0Ir03NO0rBFIHiOvHOgTzKOcSi8Z+bHuS/TqS1sUunMT0J0Iwk5y8mgtJrsDktJQ2PW8Q6ZYBN4sXyQTrF0oh90d6pRKawEAnPchpjE3kzWUGh+VInpn1SnvTaXIlW+AtNeFZiiHWV46jHWepJ/IjX+CZi1St6YYPkw2WY2gcxnJawXMMwc2sIfT45e8Wr7ih9P8A0Mk4Rf8AYVgZTgDjNM9kisnZWDQw85AQmj0VjheDzFb/APjmDRPEnx40pXDH/Q6yZmtmylZURXCTQGjpKGRGRYhm+Zxu6kchUdgzAT1S7hes3Mn4+l/jnRUox0jnCUvpgIUKWdXKmp3kn2Hchx6Ha1siMmZATOofTxuQykm8gtIOYgiR6E6flsymlHQ1053m3e6dyGVYeKFTodNsw3Q3TEwbJxGZWatPFC6qQl8h0XgArymUYwzs0HxpWsPuCOxpObI3hYSRvCfiAmxVRygizo7x7vzBE49A9k8x+qC19CcILpi66/RyghGPsjWeROD/AEKqiiisPOLiiii44rRuUcTvTlwTn0x/9h3aQkmxuUcTvTfwWGVLf/Yd2kNLLQ0PpHWi5DK7PEGx3cVbL0HyopghwHO0zEsVgilibWla2iQDJrTLFAqRTb7p4qlSIxO/nXrqRN0wALhMDNMZz3qhRoncrLlGoUWLPycN75NtGy03NlO0dlxVN08xR2NlrSjCMGGWQWObYd5Jga5zLwGF5mbMjK6SXEQM3MhkmQvOxGapgWohJPJAAlmOGtB6HHMKI17eU0zE7xMawj9WUzyji6y1kmMZJt07Iz7J3JMnyaYFc0FCzxtx6L8Fre3xs19w+yztz+2nYNTc/WsSfGs/QeM6kPRKFJh+PGpBKa2TwmCkDxu6SgdbiUjtljrK2xvknzLizKhOVwP8eO5DKMVfhjVMk5gASTsAF/jnTSXIkHwb2ul47hhp686lGnFf5OHKcibzxRKU8wvOa6R2rSW2oVsPAdbsiDLjHbnno1c6tR6P5V9tzWsuA8mzNMe1LTsulK8oUlsPk5cRNccw3w2OaLEVhDXEEkEsnOI0ZjO7nxVWJCc5xc7lHOTsH01bEUsC4AS1Slo1dGcGQ0KtEHjZrlnljOZS+YyxJbBkeH48YhShR7BkeScx1KzFZ48YzOKpxWaPHjMnizOcBhtXBHS/ipTq6kWmSOdt30TLa4qSaoVEc5Ccpj6O/wDb87USJQrKQ+jv/b8wQjtHS0xJUUUVRMXFFFFxxWjco4nemvgzdKlP/su+eGlSNyjid6ZuDoypL/7LvnYllpjR+kdRMRJPCLTTKFDGm0481w3lNdtIOXz5x2jVDHW4/RZQXJtN8AFrWOaJGRGeeue7NfomqqjgsJqgwNhK8tLKHAc68AnBemjP9k9BQOMLSL1FFkHYjwShBhkZwVZoMWzNLNWjTE6kmM4jjxdP6DxrXvlevr2NGgeNCCtpPj661tbSvGnm1KdwLlkQSixJ+NOYDmCE1nCDhqlmOoC5bv5jxoH1K0RYgIvzatgzBGKaYmRqSorUSE+dkCZvIAIvAEyRsuVirYkW2IjDIj8xAstB1A3KpAbx5TInOzKek5sJTR6BINAEgBm0Ac+jrK0nKjDHDy3oyo0AM2k53HOSdB1e7n2qw465XXHZsJF7fdvWpp0bMDLTn5I2G9eF+bqluZ9XLB8ssSSR685+uchtvlxTsaq0Xn59Bw0nUBmW0Onm6rjpuDTc4/qWpwu2bLwDqAzz2rkBlZ/i/qn1marRB4795uVyJ9s93uhw65qtEHjXzdS0RlI10OJZfsdcm5ruKkx5lfqM02MfcEZmS2bC5DMoj5h/7fmCvzQzKA+Yd+35gljtAlpigoooqSYuKKKLjitG5RxO9MnB8fSXf2nfOxLcblHE70xZBH0h39p3zsSy0xo7R0O0kHLWKDSMGNG896eC5c1ryNbjOdrPVmWePZrk0UCVivSvJLcxDFSXNdqn3Iq0ofVokwdKugrOWzRaNdN5POFSfCac4VymHinm3qpNcgS2Vn0U6D0/VaiHDR0K7NRE62iiI3j7KGKrjmg5wFpfRm7QupB82aaOZvGzSjjXfb7HuAQmiQ5HwO5F4Zls28kc5N5/0sshRhXBHn6i7G8NG85l5anOd885zzv06H4Bev8AF0pnDOTt0rGfie3ToZzJDczHjVzn8g2LFxzdWgy/SdWK8DvH0H58VrLujTpb+7bsCFAswe7douuw9nbpVeIfH20LdE8T+vctEQ+Dn6dKdGcivFzJnhu4owG5LD7+mW1MgNyaRjfJstIfXx8w79vzBXJqhXh8y79vzBLHaBLTFVRRRUE5cUUUXH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1028" name="AutoShape 4" descr="data:image/jpeg;base64,/9j/4AAQSkZJRgABAQAAAQABAAD/2wCEAAkGBxQSEhUUEhQUFRUVFRcWFBQVFBQUFBUUFBUWFxUUFRQYHCggGBolHBQUITEhJSkrLi4uFx8zODMsNygtLiwBCgoKDg0OGhAQGiwkHCYsLCwsLCwsLCwsLCwsLCwsLCwsLCwsLCwsLCwsLCwsLCwsLCwsLCwsLCwsLDcsLCwsLP/AABEIAOAA4QMBIgACEQEDEQH/xAAbAAACAgMBAAAAAAAAAAAAAAAFBgAEAgMHAf/EAEkQAAECAgUGCQoEBgEDBQAAAAEAAgMRBAUSIXEGMUFRYbEHIjKBkaGzwfATIyQzUnJ0stHhJUJigggUNXOS8RWiwtIWQ1Nkk//EABkBAAMBAQEAAAAAAAAAAAAAAAECBAMABf/EACYRAAICAgIDAAICAwEAAAAAAAABAhEDMSFBEiIyBHETUUJhgRT/2gAMAwEAAhEDEQA/AOJxozrR4xznSdaf+A8W6fEDuN6M/lX/APuwda57G5RxO9dD4Cv6hE+Gf2kFLLTGjtHb6RRGSbxGctv5W6XAatqXsqaK1sRsmtE2+yNZTPSjxcCD0OB7kDyxZfDOwjoIUxSbBR2EA2G5vZC8/l2ey3/ELOjGbGn9I3LIogKdMorSx/FbyXflHslKcFgkLh0BOrxMJKo+YJkJMz8m3UOgL0Qm6h0Ber0IiBHJ6rGxYwaWiWAW/KSqWwYlmyNeYK5kS2dIb09SL5fweQ7YQjXZwkwYDfZHQEiZYVmXRXQ2cVrBeBcSdZkuiQnBkJ8Q/lEhiVySlRS98d5JJPe4JYv2NPH1G3IuJCMMBzm2tIlaPWE+UerWOEw1p1OaACkfIqghzW6s14kZ/XFdFodCfCIc28aRodsI0FTZX7MpguOTbBq9vsMno4o42u6Vx2aVY/4+G5srDZ/lNkTwzInAa17bTc2nWCO8LF0OR346fr0rHyaG4YtxqI1pkWt/xC0ugN9lv+IRis4WnxJC3KmMvJWYyjTKkeC2R4rcx0DUkvJdgMMTAOKd6RyXYHckrJX1YWi0ZvY5UGC2xyW5zoCaKhozPJ3sZnP5W/RLVCPE5ymuoPVjE71mxgZTKOy0eI3/ABH0SdwmwmiroxAAM4d4AB9azSnWmG8pL4T/AOmx8YfasRh9IEtM4Z5Z3tHpKnlne0ekrBRWkpdtnWekr1YqLjitG5RxO9dD4Ch6fF+Ff20Fc8jco4neui8BA9PjfCPPRGgJZaY0do7nSROG73TuQnLBs4bHbT1ifcjUpgjYUHyh41FYdVj5ZKYpNVWunCbhLoK2uVKpnThDEq2SmAePSY0SLhqc4dDiE5OSfSBKLEH63dZJ70ULMhWTVhNetKYzGbIt8qQ3bd0o/l4ybGbJ9yWMlYkqRD94Jty5Hmm4lN0DsQq1iNh0QF2lxkPacTZaJaUKyeycY2b4gtPeZmeYaQJLflfMfybdFuZxsOPeiFCjXBQTk7dHqYIKlZcFEa0zaBtGgjUQr1GrIsvvdD/MDe9m39betUIlNYwEvcGgZyTJUaJW4iOtQoZsjO+I5sJrhpkHXnoWKTZvNR7H2gubMOaQWRBozT0HuW+kMl46PolSpqyayL5EmTIvGh3ghr/0kHMd4Kb4htMnplI4j7otEclUgbSmzGwjel+IJGSZJWm9PX/tAKa2TsQCtcL5oGVcWUaUeK73TuSXkr6tqcaaeI/3Xbik7Jb1TVStE/Y6UPkDEprqH1YxO9KdEPEHPvTVUZ80OfeVmx0UKYb0m8Jx/DY+MPtWJwpZvSbwmn8OjYw+1YjDaFlpnDFFFFaSlxRRRccVo3KOJ3rpHAE2dPjD/wCnF7SCubxuUcTvXTP4eh+JRfhInawUJaCtnb4ZQ2tGzojh7P8A2xCEQhqnShOBGbqt/wDl3qYqA1QO82Rqd3K68oXk++54w70SemAeWkpVj6+J7wPS1p701TSrW10d20NPVLuRQstGslRpWJKgKJmHMnItmPDJzWhvT1lkB5DnuXNaupwhva46CCnausoqPSYNljjamDIghN0DsRctiWiiuuudIzMhfDdnKBtyhfOR8nYzTYHbymHhHo9qhkj8r2HodLclg5HRC1o8obOeeiyRms6DtUUVBr2Z6Kc1Xig9S6OYsHysrQaC7XmSoyPHiBvm5h5sg8ojbZ0BdQqCitZAazOBdfpxV5tHYDcB0BZY8qhfFlGXE51yLFU1AYVFvcXRYZL2E3SBMy0bM/SU+1RSxEYHe03/AKhn7kFpUWyQdGY4FY5MxbIiMOeG6YGwEjcClcnLli5cSUVQwtbKeO9A62g6dRIO8JhI0odWEGbH7Wz52fZdB1InlyhTrA+bf7jvlKUcmPVNwTZWplCif23/AClKmTPqm4K/ol7G+jHiDn3prqb1QwO8pSo54o8aSmuqT5luB71mx0DqSb0ncJh/Do2MPtWJtpJvShwlH8OjYw+1YjDaBLTOIKKKKwlLiiii44rRuUcTvXTf4eP6lE+EidrBXMo3KOJ3rpv8PP8AUonwkTtYKEtBWztj7nOxO8qvKYijX3sA7lYpd0R+O8AqvDPHdta3e4fRTlIq1A7juGzcR9UXiFBKrNmO4e8PHQjEQpgGslLdeeuG1g6nOTCXJer8ecYf0kdB+65Cy0VZrEleTWJKYzPCVuoruO33hvCrErdQz5xnvN3hBhQz5UUbylDjgZwCRzXoHUlb+VgNOmUiNThcQm03l7TmPeuXUuG6hUl0p+TLrxsOZyhStUepCVD1Rq4Y1oZJxfqzAk7VegFxm50hsBn1pQo9YPfEAhwy5ul8gQNWlFYz40gfKhg0hwaXHY0A96H/AJn4+Vlqtxsv1pG4q2VDGnHY7/5Ibmu95hA3DrQClUk2TM869yQrQOe0AzAiPE+YT6wkgtmGaapHUKCZsGwEdFy8isn40OEisasPF/cd5W+IM3OEpF/kc9rsShRRqY/5SlbJv1bcE1ZSnzcf3Im4pVyd9W3BejH5J3saoB4oTVVp8yPdSlBPFGCaaCfMj3O5IxkDaQ69KPCSfw+NjD7Viao5vSlwjn8PjYw+1YjDaBLTOLKKKKslLiiii44rRuUcTvXTP4ev6lE+EidrBXM43KOJ3rpf8Ph/EonwkTtYKEtBWzt1ZXRTtAPVLuVG3KINrD1Ob9SrldmT2nW3cfuhUSJxmnEdIn3KcpF4GzSj7x65/VFojkGrAypU9oO5E4jkwpi5yCV/nYdrh0gHuRUuQmvuS06n72lcgMHkrGaxJWRIknSMzUXLbRncZuIWgq3VsO1EaNo3oPQVsdKa+y8fqb1j/aB1pUraYZueIYFznStG/MANJN6LZYebgtiD8pHRITVHJ+lCI2Ji071DD6PQ6KlCyRZBbL+Ziy0cRjZDG0iVAyegOm4RIkSQmXFzJADOScwWutIwt8drnMaG3NE5ueTnAz5kcqOKG+rhubNtziBZ0zbLmWzXTKNYtu+l0BKxyYo8WIaK+PFhxCy2Ww3Qi4QyZBxm03T1XpOyeqp9Dpr6MTPyD3tLgJAzAc1w1TBB511mkUsuJcQ20W2bQaLUpzs2s8kpUuhH/kaVEIuc6HL/APJk9yDqMaRH7Slch4q65jecqzGzHEHpWmjNk1o/T3LZHNxwCiYeznWUr/Nx/dibilmoD5tuAR+v3eaj+4/cUvVEfNtwXpR+SZ7GeEeKME00U+ZHuDclKEeKME0wT5oe4NwSMZAuM69KnCKfQI2MPtWJmjG9KvCE70CLjD7RiMdo6WmcdUUUVZKXFFFFxxWjco4neuk/w/n8RifCxO1grm0blHE710jgCP4jE+Ff2sFCWho7R22vzyDiEDpD8x1OHXd3o3X/AKsHU4d6W6Q7i9B6CFOUAiu3SjNOwbyiURyFV6eMw7O/7q7buGATCkc5DK7PEwc3vHerrnKhXJ8079vU4IgYMD1JrUCvbSYzMpotkzDtRhsBceYXdaCWkz5GUcze/RINHOZnqCzyOosfGrkg9luPRJbQOpKOQ0WRjAnM1pwkTPej/CXWIg0QOOl0hiVz/IRzyaS8kydBLWSmJycLxO/Sp8cey2+VEZMoqzd5HzLTEdGitsWZzsw7g6egTnnW2qa7iwn0ZkSG9rHFxe/O0ONwtSzZ9KNVTCAhhmoAXYTlgrVAo8gbubHWtWbyyqPFaCUcSOzOFKfRpxgfask/4j6KPMwBpFyJRIU3NP6Qf+kBYZnwjHssQxo2LGlHina4dA/0tjNPjYtFOMmcx+nepWKvo5plCw+SjXG9j9xS/UZ823BdPj0JrheAUr07J3yczCuHs6OZVYsyrxkNm/HbflE1QncUYJoa7zX7RuCU2GQGCZy/zX7R3LdkqBcVyV+EA+gxcYfaNTHGcljL4+gxcWdo1GO0CWmckUUUVRMXFFFFxxWjco4neujcAp/EInwr+1grnMblHE710TgIP4hE+Ff2sFCWho7R3Cur4Ttkj1pWjHinApprG+E/3T1JTcVOUgyvDcw7T3LdCfxG4BVq3M4TTtG5e0V/ECZCM2Fyp1sfNP8Adn0X9y3ucq1PM4bx+l24ogBDHXKErXAdcFm4pjM9gsLnADSZLodXtDIbWszDrOYlIVU3xWgZyZDEp8Fxa0aApvyHpFOBdilws0onyLQ22GuDiy+TjmAuv1rTkhBtM8pZDbUM8UTk0FwIaJrHLtzn2nQ32Cx7ePaLbIAI5QzZ+tFcmYNiA21xeJmOfNckT9V+yhR9v+FZ1aPgRSACZtBvzAfbUjlTVo55JN4DcwunfnA1y0KsKIHxWvMjZFw75I0wNawta2zPPKQ61q8kKoaWOT5LEJxIJvvMxsGgI8x1zfcbuCW4cci7OJac80Zh0kEC8Zh1NHepssk1wc4PsuQol9nZM85MtxVWuY8gRqbPrXlGii3E2FrRzN+6Xsp6zAZFdqLWjp+yxSsCXtYSo1ImtsZgIQGraZMBGoMSYQaKxZrmjWTMc6JRH+b5h3LZW0K0CqkR/m+YKnDK1RF+RCn5LsHRnJZy7PoUXFnaNTDGKWsuHehxcWdo1Ux2iWWmcsUUUVJMXFFFFxxWjco4neuhcBZ9PifCv7WCuexuUcTvXQeA4+nxPhn9rBQloaH0judIva4a2nck+abnFJzzInEqcpB9ZepwPfJaaC/iBbqb6t/PvmqNXP4nOmQjLLnLXHvacDuK8c5YuciACUY8ULJyowYl3jQthipjMPZKQpx5+wCefMN6ZaTTLAiP9m4Yn/aXMkH3vPujevMp47vJNA0vc44DNvUmVOU6LMNKPJhEpkIMJjkWHEB07xebutYwMqWRSWwhaMzIZjZbplqkkyu6S58IDQ1wmNMyDLvVCp61fRogiQw0mRaWkTm05wJXgrSGG4jT/I8Z10dFh0+K0zl1qx/6heLyLlvg0MPhNc6bCW2i2c7N05TkhDKKLhMyGaZn0rFqJvGUuxiqus4j7000a8XjOlSqqYyHnI6RdzJsg0gEXEEbCFO1ybW6NjoZHJOdJeVdDiijvABeTEa7ignigAGY6U7NK9dDBC5NxdiuKZz2qKYQBO7YmuhUiYVqPVkN+doO3T0qs+gWOROWorrTNEWKReEFjOsgt2zCLQ3zuQ+soN1yMJeLsXJDzjQHjFLeWx9DiYs7RqYHxJG8T1hAcuGj+TiEGYJZ87bldDaPKmqtM5coooqiYuKKKLjitG5RxO9P/AifT4nwz+1gpAjco4nen3gUPp0T4Z/aQkstDQ+kdwLko0y57h+o700FyV60uivx7lgUsoUk8WINh3ITVr7iikQ8oax3IHVr+UE6EZfc5eWlrc5eWkQC6DIuGpzvmK9LljF5b/fO+a8JTGYxZMRJB3vN3FY5RxOSNUx1qjVtJsQ3ayd2ZZ1vGtNn+qfSAVi4+9mqfpQIpkIRGua4yBvnqIMwVtqio4VgeUkXtdMPaSJicwCFqBVs0FwFqEbpE2CZXnNJ2qehHI2tMfAk7tWNLqeJbJITyiZPIaNEhPpSxTqxisa2bSHX2gQZCRuIdmM0ToL7AlFk4ucL2uJEjmDbhrWP8Tqyl5o3QwUTyLfWEkbUdh06A0CybthSxGDBdIy1TvBVqH5FrRmKwaNk+Bro1asPIcelX21odKR2xmjkmSuQ6yAF/Sl8Q+Q7UakgryPHCToeUQabzd1q/Rq3hxczpHalcRlIJRXas6rxI8xJyqOj7ZrwR0B7B9Yw5GYS5lmfQny1t+dibY7A4JQy1hFtEiaRNvNx2qnBOmkSflY7Tkjmaiii9E8ouKKKLjitG5RxO9PfAwfTonwz+0hJEjco4nenjgcPpsT4d/aQkstMaH0jtRcluuT507QNyPFyAV76we6N5WCKWDXHjc31QCguk9wRp7uMMEBgmUVwxToRl9zl5aWtzl5aXCgWl+tfj3BYTXtOPnXc3yhayU4jMxEuWcakTAGr6SVeaxJXUdZsBRigReIOhAwUQq99xxWWVXE3/GdTCbgDnXnkmEzLW8UXXaVk0TCyZBmQJ6VKmeg4pou1RVrLLi4TLuMSSTn8dSEva0xYgFzGmQvv1Z8Zo86O1rTL/crh3pWpUYMF50zJ1kprsyUezfFdIXG8kADFZwHzMQH8r5DCy096V6XXkngsvDSDjJHqsj22ueDc95cNgkBI7bltGDStk2XInKom2nvkxx0hpIxAVWgUy0A4Xa1srB3m3+6dyF1UeKEXBNAhkcWN9CrHWVfFKnpSrMtVqDS1JLHRdGdoYxSEAy2izokXFnaNW5tLQvKuPOixB7nztXY4+6/YMr9H+mc+UUUXqHjlxRRRccVo3KOJ3p24Hz6bE+Hf2kJJMblHE706cEZ9Mf8ADu7SEllpjR+kdiLkEr43tOw70VL0Ir03NO0rBFIHiOvHOgTzKOcSi8Z+bHuS/TqS1sUunMT0J0Iwk5y8mgtJrsDktJQ2PW8Q6ZYBN4sXyQTrF0oh90d6pRKawEAnPchpjE3kzWUGh+VInpn1SnvTaXIlW+AtNeFZiiHWV46jHWepJ/IjX+CZi1St6YYPkw2WY2gcxnJawXMMwc2sIfT45e8Wr7ih9P8A0Mk4Rf8AYVgZTgDjNM9kisnZWDQw85AQmj0VjheDzFb/APjmDRPEnx40pXDH/Q6yZmtmylZURXCTQGjpKGRGRYhm+Zxu6kchUdgzAT1S7hes3Mn4+l/jnRUox0jnCUvpgIUKWdXKmp3kn2Hchx6Ha1siMmZATOofTxuQykm8gtIOYgiR6E6flsymlHQ1053m3e6dyGVYeKFTodNsw3Q3TEwbJxGZWatPFC6qQl8h0XgArymUYwzs0HxpWsPuCOxpObI3hYSRvCfiAmxVRygizo7x7vzBE49A9k8x+qC19CcILpi66/RyghGPsjWeROD/AEKqiiisPOLiiii44rRuUcTvTlwTn0x/9h3aQkmxuUcTvTfwWGVLf/Yd2kNLLQ0PpHWi5DK7PEGx3cVbL0HyopghwHO0zEsVgilibWla2iQDJrTLFAqRTb7p4qlSIxO/nXrqRN0wALhMDNMZz3qhRoncrLlGoUWLPycN75NtGy03NlO0dlxVN08xR2NlrSjCMGGWQWObYd5Jga5zLwGF5mbMjK6SXEQM3MhkmQvOxGapgWohJPJAAlmOGtB6HHMKI17eU0zE7xMawj9WUzyji6y1kmMZJt07Iz7J3JMnyaYFc0FCzxtx6L8Fre3xs19w+yztz+2nYNTc/WsSfGs/QeM6kPRKFJh+PGpBKa2TwmCkDxu6SgdbiUjtljrK2xvknzLizKhOVwP8eO5DKMVfhjVMk5gASTsAF/jnTSXIkHwb2ul47hhp686lGnFf5OHKcibzxRKU8wvOa6R2rSW2oVsPAdbsiDLjHbnno1c6tR6P5V9tzWsuA8mzNMe1LTsulK8oUlsPk5cRNccw3w2OaLEVhDXEEkEsnOI0ZjO7nxVWJCc5xc7lHOTsH01bEUsC4AS1Slo1dGcGQ0KtEHjZrlnljOZS+YyxJbBkeH48YhShR7BkeScx1KzFZ48YzOKpxWaPHjMnizOcBhtXBHS/ipTq6kWmSOdt30TLa4qSaoVEc5Ccpj6O/wDb87USJQrKQ+jv/b8wQjtHS0xJUUUVRMXFFFFxxWjco4nemvgzdKlP/su+eGlSNyjid6ZuDoypL/7LvnYllpjR+kdRMRJPCLTTKFDGm0481w3lNdtIOXz5x2jVDHW4/RZQXJtN8AFrWOaJGRGeeue7NfomqqjgsJqgwNhK8tLKHAc68AnBemjP9k9BQOMLSL1FFkHYjwShBhkZwVZoMWzNLNWjTE6kmM4jjxdP6DxrXvlevr2NGgeNCCtpPj661tbSvGnm1KdwLlkQSixJ+NOYDmCE1nCDhqlmOoC5bv5jxoH1K0RYgIvzatgzBGKaYmRqSorUSE+dkCZvIAIvAEyRsuVirYkW2IjDIj8xAstB1A3KpAbx5TInOzKek5sJTR6BINAEgBm0Ac+jrK0nKjDHDy3oyo0AM2k53HOSdB1e7n2qw465XXHZsJF7fdvWpp0bMDLTn5I2G9eF+bqluZ9XLB8ssSSR685+uchtvlxTsaq0Xn59Bw0nUBmW0Onm6rjpuDTc4/qWpwu2bLwDqAzz2rkBlZ/i/qn1marRB4795uVyJ9s93uhw65qtEHjXzdS0RlI10OJZfsdcm5ruKkx5lfqM02MfcEZmS2bC5DMoj5h/7fmCvzQzKA+Yd+35gljtAlpigoooqSYuKKKLjitG5RxO9MnB8fSXf2nfOxLcblHE70xZBH0h39p3zsSy0xo7R0O0kHLWKDSMGNG896eC5c1ryNbjOdrPVmWePZrk0UCVivSvJLcxDFSXNdqn3Iq0ofVokwdKugrOWzRaNdN5POFSfCac4VymHinm3qpNcgS2Vn0U6D0/VaiHDR0K7NRE62iiI3j7KGKrjmg5wFpfRm7QupB82aaOZvGzSjjXfb7HuAQmiQ5HwO5F4Zls28kc5N5/0sshRhXBHn6i7G8NG85l5anOd885zzv06H4Bev8AF0pnDOTt0rGfie3ToZzJDczHjVzn8g2LFxzdWgy/SdWK8DvH0H58VrLujTpb+7bsCFAswe7douuw9nbpVeIfH20LdE8T+vctEQ+Dn6dKdGcivFzJnhu4owG5LD7+mW1MgNyaRjfJstIfXx8w79vzBXJqhXh8y79vzBLHaBLTFVRRRUE5cUUUXH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1030" name="AutoShape 6" descr="data:image/jpeg;base64,/9j/4AAQSkZJRgABAQAAAQABAAD/2wCEAAkGBxQSEhUUEhQUFRUVFRcWFBQVFBQUFBUUFBUWFxUUFRQYHCggGBolHBQUITEhJSkrLi4uFx8zODMsNygtLiwBCgoKDg0OGhAQGiwkHCYsLCwsLCwsLCwsLCwsLCwsLCwsLCwsLCwsLCwsLCwsLCwsLCwsLCwsLCwsLDcsLCwsLP/AABEIAOAA4QMBIgACEQEDEQH/xAAbAAACAgMBAAAAAAAAAAAAAAAFBgAEAgMHAf/EAEkQAAECAgUGCQoEBgEDBQAAAAEAAgMRBAUSIXEGMUFRYbEHIjKBkaGzwfATIyQzUnJ0stHhJUJigggUNXOS8RWiwtIWQ1Nkk//EABkBAAMBAQEAAAAAAAAAAAAAAAECBAMABf/EACYRAAICAgIDAAICAwEAAAAAAAABAhEDMSFBEiIyBHETUUJhgRT/2gAMAwEAAhEDEQA/AOJxozrR4xznSdaf+A8W6fEDuN6M/lX/APuwda57G5RxO9dD4Cv6hE+Gf2kFLLTGjtHb6RRGSbxGctv5W6XAatqXsqaK1sRsmtE2+yNZTPSjxcCD0OB7kDyxZfDOwjoIUxSbBR2EA2G5vZC8/l2ey3/ELOjGbGn9I3LIogKdMorSx/FbyXflHslKcFgkLh0BOrxMJKo+YJkJMz8m3UOgL0Qm6h0Ber0IiBHJ6rGxYwaWiWAW/KSqWwYlmyNeYK5kS2dIb09SL5fweQ7YQjXZwkwYDfZHQEiZYVmXRXQ2cVrBeBcSdZkuiQnBkJ8Q/lEhiVySlRS98d5JJPe4JYv2NPH1G3IuJCMMBzm2tIlaPWE+UerWOEw1p1OaACkfIqghzW6s14kZ/XFdFodCfCIc28aRodsI0FTZX7MpguOTbBq9vsMno4o42u6Vx2aVY/4+G5srDZ/lNkTwzInAa17bTc2nWCO8LF0OR346fr0rHyaG4YtxqI1pkWt/xC0ugN9lv+IRis4WnxJC3KmMvJWYyjTKkeC2R4rcx0DUkvJdgMMTAOKd6RyXYHckrJX1YWi0ZvY5UGC2xyW5zoCaKhozPJ3sZnP5W/RLVCPE5ymuoPVjE71mxgZTKOy0eI3/ABH0SdwmwmiroxAAM4d4AB9azSnWmG8pL4T/AOmx8YfasRh9IEtM4Z5Z3tHpKnlne0ekrBRWkpdtnWekr1YqLjitG5RxO9dD4Ch6fF+Ff20Fc8jco4neui8BA9PjfCPPRGgJZaY0do7nSROG73TuQnLBs4bHbT1ifcjUpgjYUHyh41FYdVj5ZKYpNVWunCbhLoK2uVKpnThDEq2SmAePSY0SLhqc4dDiE5OSfSBKLEH63dZJ70ULMhWTVhNetKYzGbIt8qQ3bd0o/l4ybGbJ9yWMlYkqRD94Jty5Hmm4lN0DsQq1iNh0QF2lxkPacTZaJaUKyeycY2b4gtPeZmeYaQJLflfMfybdFuZxsOPeiFCjXBQTk7dHqYIKlZcFEa0zaBtGgjUQr1GrIsvvdD/MDe9m39betUIlNYwEvcGgZyTJUaJW4iOtQoZsjO+I5sJrhpkHXnoWKTZvNR7H2gubMOaQWRBozT0HuW+kMl46PolSpqyayL5EmTIvGh3ghr/0kHMd4Kb4htMnplI4j7otEclUgbSmzGwjel+IJGSZJWm9PX/tAKa2TsQCtcL5oGVcWUaUeK73TuSXkr6tqcaaeI/3Xbik7Jb1TVStE/Y6UPkDEprqH1YxO9KdEPEHPvTVUZ80OfeVmx0UKYb0m8Jx/DY+MPtWJwpZvSbwmn8OjYw+1YjDaFlpnDFFFFaSlxRRRccVo3KOJ3rpHAE2dPjD/wCnF7SCubxuUcTvXTP4eh+JRfhInawUJaCtnb4ZQ2tGzojh7P8A2xCEQhqnShOBGbqt/wDl3qYqA1QO82Rqd3K68oXk++54w70SemAeWkpVj6+J7wPS1p701TSrW10d20NPVLuRQstGslRpWJKgKJmHMnItmPDJzWhvT1lkB5DnuXNaupwhva46CCnausoqPSYNljjamDIghN0DsRctiWiiuuudIzMhfDdnKBtyhfOR8nYzTYHbymHhHo9qhkj8r2HodLclg5HRC1o8obOeeiyRms6DtUUVBr2Z6Kc1Xig9S6OYsHysrQaC7XmSoyPHiBvm5h5sg8ojbZ0BdQqCitZAazOBdfpxV5tHYDcB0BZY8qhfFlGXE51yLFU1AYVFvcXRYZL2E3SBMy0bM/SU+1RSxEYHe03/AKhn7kFpUWyQdGY4FY5MxbIiMOeG6YGwEjcClcnLli5cSUVQwtbKeO9A62g6dRIO8JhI0odWEGbH7Wz52fZdB1InlyhTrA+bf7jvlKUcmPVNwTZWplCif23/AClKmTPqm4K/ol7G+jHiDn3prqb1QwO8pSo54o8aSmuqT5luB71mx0DqSb0ncJh/Do2MPtWJtpJvShwlH8OjYw+1YjDaBLTOIKKKKwlLiiii44rRuUcTvXTf4eP6lE+EidrBXMo3KOJ3rpv8PP8AUonwkTtYKEtBWztj7nOxO8qvKYijX3sA7lYpd0R+O8AqvDPHdta3e4fRTlIq1A7juGzcR9UXiFBKrNmO4e8PHQjEQpgGslLdeeuG1g6nOTCXJer8ecYf0kdB+65Cy0VZrEleTWJKYzPCVuoruO33hvCrErdQz5xnvN3hBhQz5UUbylDjgZwCRzXoHUlb+VgNOmUiNThcQm03l7TmPeuXUuG6hUl0p+TLrxsOZyhStUepCVD1Rq4Y1oZJxfqzAk7VegFxm50hsBn1pQo9YPfEAhwy5ul8gQNWlFYz40gfKhg0hwaXHY0A96H/AJn4+Vlqtxsv1pG4q2VDGnHY7/5Ibmu95hA3DrQClUk2TM869yQrQOe0AzAiPE+YT6wkgtmGaapHUKCZsGwEdFy8isn40OEisasPF/cd5W+IM3OEpF/kc9rsShRRqY/5SlbJv1bcE1ZSnzcf3Im4pVyd9W3BejH5J3saoB4oTVVp8yPdSlBPFGCaaCfMj3O5IxkDaQ69KPCSfw+NjD7Viao5vSlwjn8PjYw+1YjDaBLTOLKKKKslLiiii44rRuUcTvXTP4ev6lE+EidrBXM43KOJ3rpf8Ph/EonwkTtYKEtBWzt1ZXRTtAPVLuVG3KINrD1Ob9SrldmT2nW3cfuhUSJxmnEdIn3KcpF4GzSj7x65/VFojkGrAypU9oO5E4jkwpi5yCV/nYdrh0gHuRUuQmvuS06n72lcgMHkrGaxJWRIknSMzUXLbRncZuIWgq3VsO1EaNo3oPQVsdKa+y8fqb1j/aB1pUraYZueIYFznStG/MANJN6LZYebgtiD8pHRITVHJ+lCI2Ji071DD6PQ6KlCyRZBbL+Ziy0cRjZDG0iVAyegOm4RIkSQmXFzJADOScwWutIwt8drnMaG3NE5ueTnAz5kcqOKG+rhubNtziBZ0zbLmWzXTKNYtu+l0BKxyYo8WIaK+PFhxCy2Ww3Qi4QyZBxm03T1XpOyeqp9Dpr6MTPyD3tLgJAzAc1w1TBB511mkUsuJcQ20W2bQaLUpzs2s8kpUuhH/kaVEIuc6HL/APJk9yDqMaRH7Slch4q65jecqzGzHEHpWmjNk1o/T3LZHNxwCiYeznWUr/Nx/dibilmoD5tuAR+v3eaj+4/cUvVEfNtwXpR+SZ7GeEeKME00U+ZHuDclKEeKME0wT5oe4NwSMZAuM69KnCKfQI2MPtWJmjG9KvCE70CLjD7RiMdo6WmcdUUUVZKXFFFFxxWjco4neuk/w/n8RifCxO1grm0blHE710jgCP4jE+Ff2sFCWho7R22vzyDiEDpD8x1OHXd3o3X/AKsHU4d6W6Q7i9B6CFOUAiu3SjNOwbyiURyFV6eMw7O/7q7buGATCkc5DK7PEwc3vHerrnKhXJ8079vU4IgYMD1JrUCvbSYzMpotkzDtRhsBceYXdaCWkz5GUcze/RINHOZnqCzyOosfGrkg9luPRJbQOpKOQ0WRjAnM1pwkTPej/CXWIg0QOOl0hiVz/IRzyaS8kydBLWSmJycLxO/Sp8cey2+VEZMoqzd5HzLTEdGitsWZzsw7g6egTnnW2qa7iwn0ZkSG9rHFxe/O0ONwtSzZ9KNVTCAhhmoAXYTlgrVAo8gbubHWtWbyyqPFaCUcSOzOFKfRpxgfask/4j6KPMwBpFyJRIU3NP6Qf+kBYZnwjHssQxo2LGlHina4dA/0tjNPjYtFOMmcx+nepWKvo5plCw+SjXG9j9xS/UZ823BdPj0JrheAUr07J3yczCuHs6OZVYsyrxkNm/HbflE1QncUYJoa7zX7RuCU2GQGCZy/zX7R3LdkqBcVyV+EA+gxcYfaNTHGcljL4+gxcWdo1GO0CWmckUUUVRMXFFFFxxWjco4neujcAp/EInwr+1grnMblHE710TgIP4hE+Ff2sFCWho7R3Cur4Ttkj1pWjHinApprG+E/3T1JTcVOUgyvDcw7T3LdCfxG4BVq3M4TTtG5e0V/ECZCM2Fyp1sfNP8Adn0X9y3ucq1PM4bx+l24ogBDHXKErXAdcFm4pjM9gsLnADSZLodXtDIbWszDrOYlIVU3xWgZyZDEp8Fxa0aApvyHpFOBdilws0onyLQ22GuDiy+TjmAuv1rTkhBtM8pZDbUM8UTk0FwIaJrHLtzn2nQ32Cx7ePaLbIAI5QzZ+tFcmYNiA21xeJmOfNckT9V+yhR9v+FZ1aPgRSACZtBvzAfbUjlTVo55JN4DcwunfnA1y0KsKIHxWvMjZFw75I0wNawta2zPPKQ61q8kKoaWOT5LEJxIJvvMxsGgI8x1zfcbuCW4cci7OJac80Zh0kEC8Zh1NHepssk1wc4PsuQol9nZM85MtxVWuY8gRqbPrXlGii3E2FrRzN+6Xsp6zAZFdqLWjp+yxSsCXtYSo1ImtsZgIQGraZMBGoMSYQaKxZrmjWTMc6JRH+b5h3LZW0K0CqkR/m+YKnDK1RF+RCn5LsHRnJZy7PoUXFnaNTDGKWsuHehxcWdo1Ux2iWWmcsUUUVJMXFFFFxxWjco4neuhcBZ9PifCv7WCuexuUcTvXQeA4+nxPhn9rBQloaH0judIva4a2nck+abnFJzzInEqcpB9ZepwPfJaaC/iBbqb6t/PvmqNXP4nOmQjLLnLXHvacDuK8c5YuciACUY8ULJyowYl3jQthipjMPZKQpx5+wCefMN6ZaTTLAiP9m4Yn/aXMkH3vPujevMp47vJNA0vc44DNvUmVOU6LMNKPJhEpkIMJjkWHEB07xebutYwMqWRSWwhaMzIZjZbplqkkyu6S58IDQ1wmNMyDLvVCp61fRogiQw0mRaWkTm05wJXgrSGG4jT/I8Z10dFh0+K0zl1qx/6heLyLlvg0MPhNc6bCW2i2c7N05TkhDKKLhMyGaZn0rFqJvGUuxiqus4j7000a8XjOlSqqYyHnI6RdzJsg0gEXEEbCFO1ybW6NjoZHJOdJeVdDiijvABeTEa7ignigAGY6U7NK9dDBC5NxdiuKZz2qKYQBO7YmuhUiYVqPVkN+doO3T0qs+gWOROWorrTNEWKReEFjOsgt2zCLQ3zuQ+soN1yMJeLsXJDzjQHjFLeWx9DiYs7RqYHxJG8T1hAcuGj+TiEGYJZ87bldDaPKmqtM5coooqiYuKKKLjitG5RxO9P/AifT4nwz+1gpAjco4nen3gUPp0T4Z/aQkstDQ+kdwLko0y57h+o700FyV60uivx7lgUsoUk8WINh3ITVr7iikQ8oax3IHVr+UE6EZfc5eWlrc5eWkQC6DIuGpzvmK9LljF5b/fO+a8JTGYxZMRJB3vN3FY5RxOSNUx1qjVtJsQ3ayd2ZZ1vGtNn+qfSAVi4+9mqfpQIpkIRGua4yBvnqIMwVtqio4VgeUkXtdMPaSJicwCFqBVs0FwFqEbpE2CZXnNJ2qehHI2tMfAk7tWNLqeJbJITyiZPIaNEhPpSxTqxisa2bSHX2gQZCRuIdmM0ToL7AlFk4ucL2uJEjmDbhrWP8Tqyl5o3QwUTyLfWEkbUdh06A0CybthSxGDBdIy1TvBVqH5FrRmKwaNk+Bro1asPIcelX21odKR2xmjkmSuQ6yAF/Sl8Q+Q7UakgryPHCToeUQabzd1q/Rq3hxczpHalcRlIJRXas6rxI8xJyqOj7ZrwR0B7B9Yw5GYS5lmfQny1t+dibY7A4JQy1hFtEiaRNvNx2qnBOmkSflY7Tkjmaiii9E8ouKKKLjitG5RxO9PfAwfTonwz+0hJEjco4nenjgcPpsT4d/aQkstMaH0jtRcluuT507QNyPFyAV76we6N5WCKWDXHjc31QCguk9wRp7uMMEBgmUVwxToRl9zl5aWtzl5aXCgWl+tfj3BYTXtOPnXc3yhayU4jMxEuWcakTAGr6SVeaxJXUdZsBRigReIOhAwUQq99xxWWVXE3/GdTCbgDnXnkmEzLW8UXXaVk0TCyZBmQJ6VKmeg4pou1RVrLLi4TLuMSSTn8dSEva0xYgFzGmQvv1Z8Zo86O1rTL/crh3pWpUYMF50zJ1kprsyUezfFdIXG8kADFZwHzMQH8r5DCy096V6XXkngsvDSDjJHqsj22ueDc95cNgkBI7bltGDStk2XInKom2nvkxx0hpIxAVWgUy0A4Xa1srB3m3+6dyF1UeKEXBNAhkcWN9CrHWVfFKnpSrMtVqDS1JLHRdGdoYxSEAy2izokXFnaNW5tLQvKuPOixB7nztXY4+6/YMr9H+mc+UUUXqHjlxRRRccVo3KOJ3p24Hz6bE+Hf2kJJMblHE706cEZ9Mf8ADu7SEllpjR+kdiLkEr43tOw70VL0Ir03NO0rBFIHiOvHOgTzKOcSi8Z+bHuS/TqS1sUunMT0J0Iwk5y8mgtJrsDktJQ2PW8Q6ZYBN4sXyQTrF0oh90d6pRKawEAnPchpjE3kzWUGh+VInpn1SnvTaXIlW+AtNeFZiiHWV46jHWepJ/IjX+CZi1St6YYPkw2WY2gcxnJawXMMwc2sIfT45e8Wr7ih9P8A0Mk4Rf8AYVgZTgDjNM9kisnZWDQw85AQmj0VjheDzFb/APjmDRPEnx40pXDH/Q6yZmtmylZURXCTQGjpKGRGRYhm+Zxu6kchUdgzAT1S7hes3Mn4+l/jnRUox0jnCUvpgIUKWdXKmp3kn2Hchx6Ha1siMmZATOofTxuQykm8gtIOYgiR6E6flsymlHQ1053m3e6dyGVYeKFTodNsw3Q3TEwbJxGZWatPFC6qQl8h0XgArymUYwzs0HxpWsPuCOxpObI3hYSRvCfiAmxVRygizo7x7vzBE49A9k8x+qC19CcILpi66/RyghGPsjWeROD/AEKqiiisPOLiiii44rRuUcTvTlwTn0x/9h3aQkmxuUcTvTfwWGVLf/Yd2kNLLQ0PpHWi5DK7PEGx3cVbL0HyopghwHO0zEsVgilibWla2iQDJrTLFAqRTb7p4qlSIxO/nXrqRN0wALhMDNMZz3qhRoncrLlGoUWLPycN75NtGy03NlO0dlxVN08xR2NlrSjCMGGWQWObYd5Jga5zLwGF5mbMjK6SXEQM3MhkmQvOxGapgWohJPJAAlmOGtB6HHMKI17eU0zE7xMawj9WUzyji6y1kmMZJt07Iz7J3JMnyaYFc0FCzxtx6L8Fre3xs19w+yztz+2nYNTc/WsSfGs/QeM6kPRKFJh+PGpBKa2TwmCkDxu6SgdbiUjtljrK2xvknzLizKhOVwP8eO5DKMVfhjVMk5gASTsAF/jnTSXIkHwb2ul47hhp686lGnFf5OHKcibzxRKU8wvOa6R2rSW2oVsPAdbsiDLjHbnno1c6tR6P5V9tzWsuA8mzNMe1LTsulK8oUlsPk5cRNccw3w2OaLEVhDXEEkEsnOI0ZjO7nxVWJCc5xc7lHOTsH01bEUsC4AS1Slo1dGcGQ0KtEHjZrlnljOZS+YyxJbBkeH48YhShR7BkeScx1KzFZ48YzOKpxWaPHjMnizOcBhtXBHS/ipTq6kWmSOdt30TLa4qSaoVEc5Ccpj6O/wDb87USJQrKQ+jv/b8wQjtHS0xJUUUVRMXFFFFxxWjco4nemvgzdKlP/su+eGlSNyjid6ZuDoypL/7LvnYllpjR+kdRMRJPCLTTKFDGm0481w3lNdtIOXz5x2jVDHW4/RZQXJtN8AFrWOaJGRGeeue7NfomqqjgsJqgwNhK8tLKHAc68AnBemjP9k9BQOMLSL1FFkHYjwShBhkZwVZoMWzNLNWjTE6kmM4jjxdP6DxrXvlevr2NGgeNCCtpPj661tbSvGnm1KdwLlkQSixJ+NOYDmCE1nCDhqlmOoC5bv5jxoH1K0RYgIvzatgzBGKaYmRqSorUSE+dkCZvIAIvAEyRsuVirYkW2IjDIj8xAstB1A3KpAbx5TInOzKek5sJTR6BINAEgBm0Ac+jrK0nKjDHDy3oyo0AM2k53HOSdB1e7n2qw465XXHZsJF7fdvWpp0bMDLTn5I2G9eF+bqluZ9XLB8ssSSR685+uchtvlxTsaq0Xn59Bw0nUBmW0Onm6rjpuDTc4/qWpwu2bLwDqAzz2rkBlZ/i/qn1marRB4795uVyJ9s93uhw65qtEHjXzdS0RlI10OJZfsdcm5ruKkx5lfqM02MfcEZmS2bC5DMoj5h/7fmCvzQzKA+Yd+35gljtAlpigoooqSYuKKKLjitG5RxO9MnB8fSXf2nfOxLcblHE70xZBH0h39p3zsSy0xo7R0O0kHLWKDSMGNG896eC5c1ryNbjOdrPVmWePZrk0UCVivSvJLcxDFSXNdqn3Iq0ofVokwdKugrOWzRaNdN5POFSfCac4VymHinm3qpNcgS2Vn0U6D0/VaiHDR0K7NRE62iiI3j7KGKrjmg5wFpfRm7QupB82aaOZvGzSjjXfb7HuAQmiQ5HwO5F4Zls28kc5N5/0sshRhXBHn6i7G8NG85l5anOd885zzv06H4Bev8AF0pnDOTt0rGfie3ToZzJDczHjVzn8g2LFxzdWgy/SdWK8DvH0H58VrLujTpb+7bsCFAswe7douuw9nbpVeIfH20LdE8T+vctEQ+Dn6dKdGcivFzJnhu4owG5LD7+mW1MgNyaRjfJstIfXx8w79vzBXJqhXh8y79vzBLHaBLTFVRRRUE5cUUUXH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1032" name="AutoShape 8" descr="data:image/jpeg;base64,/9j/4AAQSkZJRgABAQAAAQABAAD/2wCEAAkGBxQSEhUUEhQUFRUVFRcWFBQVFBQUFBUUFBUWFxUUFRQYHCggGBolHBQUITEhJSkrLi4uFx8zODMsNygtLiwBCgoKDg0OGhAQGiwkHCYsLCwsLCwsLCwsLCwsLCwsLCwsLCwsLCwsLCwsLCwsLCwsLCwsLCwsLCwsLDcsLCwsLP/AABEIAOAA4QMBIgACEQEDEQH/xAAbAAACAgMBAAAAAAAAAAAAAAAFBgAEAgMHAf/EAEkQAAECAgUGCQoEBgEDBQAAAAEAAgMRBAUSIXEGMUFRYbEHIjKBkaGzwfATIyQzUnJ0stHhJUJigggUNXOS8RWiwtIWQ1Nkk//EABkBAAMBAQEAAAAAAAAAAAAAAAECBAMABf/EACYRAAICAgIDAAICAwEAAAAAAAABAhEDMSFBEiIyBHETUUJhgRT/2gAMAwEAAhEDEQA/AOJxozrR4xznSdaf+A8W6fEDuN6M/lX/APuwda57G5RxO9dD4Cv6hE+Gf2kFLLTGjtHb6RRGSbxGctv5W6XAatqXsqaK1sRsmtE2+yNZTPSjxcCD0OB7kDyxZfDOwjoIUxSbBR2EA2G5vZC8/l2ey3/ELOjGbGn9I3LIogKdMorSx/FbyXflHslKcFgkLh0BOrxMJKo+YJkJMz8m3UOgL0Qm6h0Ber0IiBHJ6rGxYwaWiWAW/KSqWwYlmyNeYK5kS2dIb09SL5fweQ7YQjXZwkwYDfZHQEiZYVmXRXQ2cVrBeBcSdZkuiQnBkJ8Q/lEhiVySlRS98d5JJPe4JYv2NPH1G3IuJCMMBzm2tIlaPWE+UerWOEw1p1OaACkfIqghzW6s14kZ/XFdFodCfCIc28aRodsI0FTZX7MpguOTbBq9vsMno4o42u6Vx2aVY/4+G5srDZ/lNkTwzInAa17bTc2nWCO8LF0OR346fr0rHyaG4YtxqI1pkWt/xC0ugN9lv+IRis4WnxJC3KmMvJWYyjTKkeC2R4rcx0DUkvJdgMMTAOKd6RyXYHckrJX1YWi0ZvY5UGC2xyW5zoCaKhozPJ3sZnP5W/RLVCPE5ymuoPVjE71mxgZTKOy0eI3/ABH0SdwmwmiroxAAM4d4AB9azSnWmG8pL4T/AOmx8YfasRh9IEtM4Z5Z3tHpKnlne0ekrBRWkpdtnWekr1YqLjitG5RxO9dD4Ch6fF+Ff20Fc8jco4neui8BA9PjfCPPRGgJZaY0do7nSROG73TuQnLBs4bHbT1ifcjUpgjYUHyh41FYdVj5ZKYpNVWunCbhLoK2uVKpnThDEq2SmAePSY0SLhqc4dDiE5OSfSBKLEH63dZJ70ULMhWTVhNetKYzGbIt8qQ3bd0o/l4ybGbJ9yWMlYkqRD94Jty5Hmm4lN0DsQq1iNh0QF2lxkPacTZaJaUKyeycY2b4gtPeZmeYaQJLflfMfybdFuZxsOPeiFCjXBQTk7dHqYIKlZcFEa0zaBtGgjUQr1GrIsvvdD/MDe9m39betUIlNYwEvcGgZyTJUaJW4iOtQoZsjO+I5sJrhpkHXnoWKTZvNR7H2gubMOaQWRBozT0HuW+kMl46PolSpqyayL5EmTIvGh3ghr/0kHMd4Kb4htMnplI4j7otEclUgbSmzGwjel+IJGSZJWm9PX/tAKa2TsQCtcL5oGVcWUaUeK73TuSXkr6tqcaaeI/3Xbik7Jb1TVStE/Y6UPkDEprqH1YxO9KdEPEHPvTVUZ80OfeVmx0UKYb0m8Jx/DY+MPtWJwpZvSbwmn8OjYw+1YjDaFlpnDFFFFaSlxRRRccVo3KOJ3rpHAE2dPjD/wCnF7SCubxuUcTvXTP4eh+JRfhInawUJaCtnb4ZQ2tGzojh7P8A2xCEQhqnShOBGbqt/wDl3qYqA1QO82Rqd3K68oXk++54w70SemAeWkpVj6+J7wPS1p701TSrW10d20NPVLuRQstGslRpWJKgKJmHMnItmPDJzWhvT1lkB5DnuXNaupwhva46CCnausoqPSYNljjamDIghN0DsRctiWiiuuudIzMhfDdnKBtyhfOR8nYzTYHbymHhHo9qhkj8r2HodLclg5HRC1o8obOeeiyRms6DtUUVBr2Z6Kc1Xig9S6OYsHysrQaC7XmSoyPHiBvm5h5sg8ojbZ0BdQqCitZAazOBdfpxV5tHYDcB0BZY8qhfFlGXE51yLFU1AYVFvcXRYZL2E3SBMy0bM/SU+1RSxEYHe03/AKhn7kFpUWyQdGY4FY5MxbIiMOeG6YGwEjcClcnLli5cSUVQwtbKeO9A62g6dRIO8JhI0odWEGbH7Wz52fZdB1InlyhTrA+bf7jvlKUcmPVNwTZWplCif23/AClKmTPqm4K/ol7G+jHiDn3prqb1QwO8pSo54o8aSmuqT5luB71mx0DqSb0ncJh/Do2MPtWJtpJvShwlH8OjYw+1YjDaBLTOIKKKKwlLiiii44rRuUcTvXTf4eP6lE+EidrBXMo3KOJ3rpv8PP8AUonwkTtYKEtBWztj7nOxO8qvKYijX3sA7lYpd0R+O8AqvDPHdta3e4fRTlIq1A7juGzcR9UXiFBKrNmO4e8PHQjEQpgGslLdeeuG1g6nOTCXJer8ecYf0kdB+65Cy0VZrEleTWJKYzPCVuoruO33hvCrErdQz5xnvN3hBhQz5UUbylDjgZwCRzXoHUlb+VgNOmUiNThcQm03l7TmPeuXUuG6hUl0p+TLrxsOZyhStUepCVD1Rq4Y1oZJxfqzAk7VegFxm50hsBn1pQo9YPfEAhwy5ul8gQNWlFYz40gfKhg0hwaXHY0A96H/AJn4+Vlqtxsv1pG4q2VDGnHY7/5Ibmu95hA3DrQClUk2TM869yQrQOe0AzAiPE+YT6wkgtmGaapHUKCZsGwEdFy8isn40OEisasPF/cd5W+IM3OEpF/kc9rsShRRqY/5SlbJv1bcE1ZSnzcf3Im4pVyd9W3BejH5J3saoB4oTVVp8yPdSlBPFGCaaCfMj3O5IxkDaQ69KPCSfw+NjD7Viao5vSlwjn8PjYw+1YjDaBLTOLKKKKslLiiii44rRuUcTvXTP4ev6lE+EidrBXM43KOJ3rpf8Ph/EonwkTtYKEtBWzt1ZXRTtAPVLuVG3KINrD1Ob9SrldmT2nW3cfuhUSJxmnEdIn3KcpF4GzSj7x65/VFojkGrAypU9oO5E4jkwpi5yCV/nYdrh0gHuRUuQmvuS06n72lcgMHkrGaxJWRIknSMzUXLbRncZuIWgq3VsO1EaNo3oPQVsdKa+y8fqb1j/aB1pUraYZueIYFznStG/MANJN6LZYebgtiD8pHRITVHJ+lCI2Ji071DD6PQ6KlCyRZBbL+Ziy0cRjZDG0iVAyegOm4RIkSQmXFzJADOScwWutIwt8drnMaG3NE5ueTnAz5kcqOKG+rhubNtziBZ0zbLmWzXTKNYtu+l0BKxyYo8WIaK+PFhxCy2Ww3Qi4QyZBxm03T1XpOyeqp9Dpr6MTPyD3tLgJAzAc1w1TBB511mkUsuJcQ20W2bQaLUpzs2s8kpUuhH/kaVEIuc6HL/APJk9yDqMaRH7Slch4q65jecqzGzHEHpWmjNk1o/T3LZHNxwCiYeznWUr/Nx/dibilmoD5tuAR+v3eaj+4/cUvVEfNtwXpR+SZ7GeEeKME00U+ZHuDclKEeKME0wT5oe4NwSMZAuM69KnCKfQI2MPtWJmjG9KvCE70CLjD7RiMdo6WmcdUUUVZKXFFFFxxWjco4neuk/w/n8RifCxO1grm0blHE710jgCP4jE+Ff2sFCWho7R22vzyDiEDpD8x1OHXd3o3X/AKsHU4d6W6Q7i9B6CFOUAiu3SjNOwbyiURyFV6eMw7O/7q7buGATCkc5DK7PEwc3vHerrnKhXJ8079vU4IgYMD1JrUCvbSYzMpotkzDtRhsBceYXdaCWkz5GUcze/RINHOZnqCzyOosfGrkg9luPRJbQOpKOQ0WRjAnM1pwkTPej/CXWIg0QOOl0hiVz/IRzyaS8kydBLWSmJycLxO/Sp8cey2+VEZMoqzd5HzLTEdGitsWZzsw7g6egTnnW2qa7iwn0ZkSG9rHFxe/O0ONwtSzZ9KNVTCAhhmoAXYTlgrVAo8gbubHWtWbyyqPFaCUcSOzOFKfRpxgfask/4j6KPMwBpFyJRIU3NP6Qf+kBYZnwjHssQxo2LGlHina4dA/0tjNPjYtFOMmcx+nepWKvo5plCw+SjXG9j9xS/UZ823BdPj0JrheAUr07J3yczCuHs6OZVYsyrxkNm/HbflE1QncUYJoa7zX7RuCU2GQGCZy/zX7R3LdkqBcVyV+EA+gxcYfaNTHGcljL4+gxcWdo1GO0CWmckUUUVRMXFFFFxxWjco4neujcAp/EInwr+1grnMblHE710TgIP4hE+Ff2sFCWho7R3Cur4Ttkj1pWjHinApprG+E/3T1JTcVOUgyvDcw7T3LdCfxG4BVq3M4TTtG5e0V/ECZCM2Fyp1sfNP8Adn0X9y3ucq1PM4bx+l24ogBDHXKErXAdcFm4pjM9gsLnADSZLodXtDIbWszDrOYlIVU3xWgZyZDEp8Fxa0aApvyHpFOBdilws0onyLQ22GuDiy+TjmAuv1rTkhBtM8pZDbUM8UTk0FwIaJrHLtzn2nQ32Cx7ePaLbIAI5QzZ+tFcmYNiA21xeJmOfNckT9V+yhR9v+FZ1aPgRSACZtBvzAfbUjlTVo55JN4DcwunfnA1y0KsKIHxWvMjZFw75I0wNawta2zPPKQ61q8kKoaWOT5LEJxIJvvMxsGgI8x1zfcbuCW4cci7OJac80Zh0kEC8Zh1NHepssk1wc4PsuQol9nZM85MtxVWuY8gRqbPrXlGii3E2FrRzN+6Xsp6zAZFdqLWjp+yxSsCXtYSo1ImtsZgIQGraZMBGoMSYQaKxZrmjWTMc6JRH+b5h3LZW0K0CqkR/m+YKnDK1RF+RCn5LsHRnJZy7PoUXFnaNTDGKWsuHehxcWdo1Ux2iWWmcsUUUVJMXFFFFxxWjco4neuhcBZ9PifCv7WCuexuUcTvXQeA4+nxPhn9rBQloaH0judIva4a2nck+abnFJzzInEqcpB9ZepwPfJaaC/iBbqb6t/PvmqNXP4nOmQjLLnLXHvacDuK8c5YuciACUY8ULJyowYl3jQthipjMPZKQpx5+wCefMN6ZaTTLAiP9m4Yn/aXMkH3vPujevMp47vJNA0vc44DNvUmVOU6LMNKPJhEpkIMJjkWHEB07xebutYwMqWRSWwhaMzIZjZbplqkkyu6S58IDQ1wmNMyDLvVCp61fRogiQw0mRaWkTm05wJXgrSGG4jT/I8Z10dFh0+K0zl1qx/6heLyLlvg0MPhNc6bCW2i2c7N05TkhDKKLhMyGaZn0rFqJvGUuxiqus4j7000a8XjOlSqqYyHnI6RdzJsg0gEXEEbCFO1ybW6NjoZHJOdJeVdDiijvABeTEa7ignigAGY6U7NK9dDBC5NxdiuKZz2qKYQBO7YmuhUiYVqPVkN+doO3T0qs+gWOROWorrTNEWKReEFjOsgt2zCLQ3zuQ+soN1yMJeLsXJDzjQHjFLeWx9DiYs7RqYHxJG8T1hAcuGj+TiEGYJZ87bldDaPKmqtM5coooqiYuKKKLjitG5RxO9P/AifT4nwz+1gpAjco4nen3gUPp0T4Z/aQkstDQ+kdwLko0y57h+o700FyV60uivx7lgUsoUk8WINh3ITVr7iikQ8oax3IHVr+UE6EZfc5eWlrc5eWkQC6DIuGpzvmK9LljF5b/fO+a8JTGYxZMRJB3vN3FY5RxOSNUx1qjVtJsQ3ayd2ZZ1vGtNn+qfSAVi4+9mqfpQIpkIRGua4yBvnqIMwVtqio4VgeUkXtdMPaSJicwCFqBVs0FwFqEbpE2CZXnNJ2qehHI2tMfAk7tWNLqeJbJITyiZPIaNEhPpSxTqxisa2bSHX2gQZCRuIdmM0ToL7AlFk4ucL2uJEjmDbhrWP8Tqyl5o3QwUTyLfWEkbUdh06A0CybthSxGDBdIy1TvBVqH5FrRmKwaNk+Bro1asPIcelX21odKR2xmjkmSuQ6yAF/Sl8Q+Q7UakgryPHCToeUQabzd1q/Rq3hxczpHalcRlIJRXas6rxI8xJyqOj7ZrwR0B7B9Yw5GYS5lmfQny1t+dibY7A4JQy1hFtEiaRNvNx2qnBOmkSflY7Tkjmaiii9E8ouKKKLjitG5RxO9PfAwfTonwz+0hJEjco4nenjgcPpsT4d/aQkstMaH0jtRcluuT507QNyPFyAV76we6N5WCKWDXHjc31QCguk9wRp7uMMEBgmUVwxToRl9zl5aWtzl5aXCgWl+tfj3BYTXtOPnXc3yhayU4jMxEuWcakTAGr6SVeaxJXUdZsBRigReIOhAwUQq99xxWWVXE3/GdTCbgDnXnkmEzLW8UXXaVk0TCyZBmQJ6VKmeg4pou1RVrLLi4TLuMSSTn8dSEva0xYgFzGmQvv1Z8Zo86O1rTL/crh3pWpUYMF50zJ1kprsyUezfFdIXG8kADFZwHzMQH8r5DCy096V6XXkngsvDSDjJHqsj22ueDc95cNgkBI7bltGDStk2XInKom2nvkxx0hpIxAVWgUy0A4Xa1srB3m3+6dyF1UeKEXBNAhkcWN9CrHWVfFKnpSrMtVqDS1JLHRdGdoYxSEAy2izokXFnaNW5tLQvKuPOixB7nztXY4+6/YMr9H+mc+UUUXqHjlxRRRccVo3KOJ3p24Hz6bE+Hf2kJJMblHE706cEZ9Mf8ADu7SEllpjR+kdiLkEr43tOw70VL0Ir03NO0rBFIHiOvHOgTzKOcSi8Z+bHuS/TqS1sUunMT0J0Iwk5y8mgtJrsDktJQ2PW8Q6ZYBN4sXyQTrF0oh90d6pRKawEAnPchpjE3kzWUGh+VInpn1SnvTaXIlW+AtNeFZiiHWV46jHWepJ/IjX+CZi1St6YYPkw2WY2gcxnJawXMMwc2sIfT45e8Wr7ih9P8A0Mk4Rf8AYVgZTgDjNM9kisnZWDQw85AQmj0VjheDzFb/APjmDRPEnx40pXDH/Q6yZmtmylZURXCTQGjpKGRGRYhm+Zxu6kchUdgzAT1S7hes3Mn4+l/jnRUox0jnCUvpgIUKWdXKmp3kn2Hchx6Ha1siMmZATOofTxuQykm8gtIOYgiR6E6flsymlHQ1053m3e6dyGVYeKFTodNsw3Q3TEwbJxGZWatPFC6qQl8h0XgArymUYwzs0HxpWsPuCOxpObI3hYSRvCfiAmxVRygizo7x7vzBE49A9k8x+qC19CcILpi66/RyghGPsjWeROD/AEKqiiisPOLiiii44rRuUcTvTlwTn0x/9h3aQkmxuUcTvTfwWGVLf/Yd2kNLLQ0PpHWi5DK7PEGx3cVbL0HyopghwHO0zEsVgilibWla2iQDJrTLFAqRTb7p4qlSIxO/nXrqRN0wALhMDNMZz3qhRoncrLlGoUWLPycN75NtGy03NlO0dlxVN08xR2NlrSjCMGGWQWObYd5Jga5zLwGF5mbMjK6SXEQM3MhkmQvOxGapgWohJPJAAlmOGtB6HHMKI17eU0zE7xMawj9WUzyji6y1kmMZJt07Iz7J3JMnyaYFc0FCzxtx6L8Fre3xs19w+yztz+2nYNTc/WsSfGs/QeM6kPRKFJh+PGpBKa2TwmCkDxu6SgdbiUjtljrK2xvknzLizKhOVwP8eO5DKMVfhjVMk5gASTsAF/jnTSXIkHwb2ul47hhp686lGnFf5OHKcibzxRKU8wvOa6R2rSW2oVsPAdbsiDLjHbnno1c6tR6P5V9tzWsuA8mzNMe1LTsulK8oUlsPk5cRNccw3w2OaLEVhDXEEkEsnOI0ZjO7nxVWJCc5xc7lHOTsH01bEUsC4AS1Slo1dGcGQ0KtEHjZrlnljOZS+YyxJbBkeH48YhShR7BkeScx1KzFZ48YzOKpxWaPHjMnizOcBhtXBHS/ipTq6kWmSOdt30TLa4qSaoVEc5Ccpj6O/wDb87USJQrKQ+jv/b8wQjtHS0xJUUUVRMXFFFFxxWjco4nemvgzdKlP/su+eGlSNyjid6ZuDoypL/7LvnYllpjR+kdRMRJPCLTTKFDGm0481w3lNdtIOXz5x2jVDHW4/RZQXJtN8AFrWOaJGRGeeue7NfomqqjgsJqgwNhK8tLKHAc68AnBemjP9k9BQOMLSL1FFkHYjwShBhkZwVZoMWzNLNWjTE6kmM4jjxdP6DxrXvlevr2NGgeNCCtpPj661tbSvGnm1KdwLlkQSixJ+NOYDmCE1nCDhqlmOoC5bv5jxoH1K0RYgIvzatgzBGKaYmRqSorUSE+dkCZvIAIvAEyRsuVirYkW2IjDIj8xAstB1A3KpAbx5TInOzKek5sJTR6BINAEgBm0Ac+jrK0nKjDHDy3oyo0AM2k53HOSdB1e7n2qw465XXHZsJF7fdvWpp0bMDLTn5I2G9eF+bqluZ9XLB8ssSSR685+uchtvlxTsaq0Xn59Bw0nUBmW0Onm6rjpuDTc4/qWpwu2bLwDqAzz2rkBlZ/i/qn1marRB4795uVyJ9s93uhw65qtEHjXzdS0RlI10OJZfsdcm5ruKkx5lfqM02MfcEZmS2bC5DMoj5h/7fmCvzQzKA+Yd+35gljtAlpigoooqSYuKKKLjitG5RxO9MnB8fSXf2nfOxLcblHE70xZBH0h39p3zsSy0xo7R0O0kHLWKDSMGNG896eC5c1ryNbjOdrPVmWePZrk0UCVivSvJLcxDFSXNdqn3Iq0ofVokwdKugrOWzRaNdN5POFSfCac4VymHinm3qpNcgS2Vn0U6D0/VaiHDR0K7NRE62iiI3j7KGKrjmg5wFpfRm7QupB82aaOZvGzSjjXfb7HuAQmiQ5HwO5F4Zls28kc5N5/0sshRhXBHn6i7G8NG85l5anOd885zzv06H4Bev8AF0pnDOTt0rGfie3ToZzJDczHjVzn8g2LFxzdWgy/SdWK8DvH0H58VrLujTpb+7bsCFAswe7douuw9nbpVeIfH20LdE8T+vctEQ+Dn6dKdGcivFzJnhu4owG5LD7+mW1MgNyaRjfJstIfXx8w79vzBXJqhXh8y79vzBLHaBLTFVRRRUE5cUUUXH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1034" name="AutoShape 10" descr="data:image/jpeg;base64,/9j/4AAQSkZJRgABAQAAAQABAAD/2wCEAAkGBxQSEhUUEhQUFRUVFRcWFBQVFBQUFBUUFBUWFxUUFRQYHCggGBolHBQUITEhJSkrLi4uFx8zODMsNygtLiwBCgoKDg0OGhAQGiwkHCYsLCwsLCwsLCwsLCwsLCwsLCwsLCwsLCwsLCwsLCwsLCwsLCwsLCwsLCwsLDcsLCwsLP/AABEIAOAA4QMBIgACEQEDEQH/xAAbAAACAgMBAAAAAAAAAAAAAAAFBgAEAgMHAf/EAEkQAAECAgUGCQoEBgEDBQAAAAEAAgMRBAUSIXEGMUFRYbEHIjKBkaGzwfATIyQzUnJ0stHhJUJigggUNXOS8RWiwtIWQ1Nkk//EABkBAAMBAQEAAAAAAAAAAAAAAAECBAMABf/EACYRAAICAgIDAAICAwEAAAAAAAABAhEDMSFBEiIyBHETUUJhgRT/2gAMAwEAAhEDEQA/AOJxozrR4xznSdaf+A8W6fEDuN6M/lX/APuwda57G5RxO9dD4Cv6hE+Gf2kFLLTGjtHb6RRGSbxGctv5W6XAatqXsqaK1sRsmtE2+yNZTPSjxcCD0OB7kDyxZfDOwjoIUxSbBR2EA2G5vZC8/l2ey3/ELOjGbGn9I3LIogKdMorSx/FbyXflHslKcFgkLh0BOrxMJKo+YJkJMz8m3UOgL0Qm6h0Ber0IiBHJ6rGxYwaWiWAW/KSqWwYlmyNeYK5kS2dIb09SL5fweQ7YQjXZwkwYDfZHQEiZYVmXRXQ2cVrBeBcSdZkuiQnBkJ8Q/lEhiVySlRS98d5JJPe4JYv2NPH1G3IuJCMMBzm2tIlaPWE+UerWOEw1p1OaACkfIqghzW6s14kZ/XFdFodCfCIc28aRodsI0FTZX7MpguOTbBq9vsMno4o42u6Vx2aVY/4+G5srDZ/lNkTwzInAa17bTc2nWCO8LF0OR346fr0rHyaG4YtxqI1pkWt/xC0ugN9lv+IRis4WnxJC3KmMvJWYyjTKkeC2R4rcx0DUkvJdgMMTAOKd6RyXYHckrJX1YWi0ZvY5UGC2xyW5zoCaKhozPJ3sZnP5W/RLVCPE5ymuoPVjE71mxgZTKOy0eI3/ABH0SdwmwmiroxAAM4d4AB9azSnWmG8pL4T/AOmx8YfasRh9IEtM4Z5Z3tHpKnlne0ekrBRWkpdtnWekr1YqLjitG5RxO9dD4Ch6fF+Ff20Fc8jco4neui8BA9PjfCPPRGgJZaY0do7nSROG73TuQnLBs4bHbT1ifcjUpgjYUHyh41FYdVj5ZKYpNVWunCbhLoK2uVKpnThDEq2SmAePSY0SLhqc4dDiE5OSfSBKLEH63dZJ70ULMhWTVhNetKYzGbIt8qQ3bd0o/l4ybGbJ9yWMlYkqRD94Jty5Hmm4lN0DsQq1iNh0QF2lxkPacTZaJaUKyeycY2b4gtPeZmeYaQJLflfMfybdFuZxsOPeiFCjXBQTk7dHqYIKlZcFEa0zaBtGgjUQr1GrIsvvdD/MDe9m39betUIlNYwEvcGgZyTJUaJW4iOtQoZsjO+I5sJrhpkHXnoWKTZvNR7H2gubMOaQWRBozT0HuW+kMl46PolSpqyayL5EmTIvGh3ghr/0kHMd4Kb4htMnplI4j7otEclUgbSmzGwjel+IJGSZJWm9PX/tAKa2TsQCtcL5oGVcWUaUeK73TuSXkr6tqcaaeI/3Xbik7Jb1TVStE/Y6UPkDEprqH1YxO9KdEPEHPvTVUZ80OfeVmx0UKYb0m8Jx/DY+MPtWJwpZvSbwmn8OjYw+1YjDaFlpnDFFFFaSlxRRRccVo3KOJ3rpHAE2dPjD/wCnF7SCubxuUcTvXTP4eh+JRfhInawUJaCtnb4ZQ2tGzojh7P8A2xCEQhqnShOBGbqt/wDl3qYqA1QO82Rqd3K68oXk++54w70SemAeWkpVj6+J7wPS1p701TSrW10d20NPVLuRQstGslRpWJKgKJmHMnItmPDJzWhvT1lkB5DnuXNaupwhva46CCnausoqPSYNljjamDIghN0DsRctiWiiuuudIzMhfDdnKBtyhfOR8nYzTYHbymHhHo9qhkj8r2HodLclg5HRC1o8obOeeiyRms6DtUUVBr2Z6Kc1Xig9S6OYsHysrQaC7XmSoyPHiBvm5h5sg8ojbZ0BdQqCitZAazOBdfpxV5tHYDcB0BZY8qhfFlGXE51yLFU1AYVFvcXRYZL2E3SBMy0bM/SU+1RSxEYHe03/AKhn7kFpUWyQdGY4FY5MxbIiMOeG6YGwEjcClcnLli5cSUVQwtbKeO9A62g6dRIO8JhI0odWEGbH7Wz52fZdB1InlyhTrA+bf7jvlKUcmPVNwTZWplCif23/AClKmTPqm4K/ol7G+jHiDn3prqb1QwO8pSo54o8aSmuqT5luB71mx0DqSb0ncJh/Do2MPtWJtpJvShwlH8OjYw+1YjDaBLTOIKKKKwlLiiii44rRuUcTvXTf4eP6lE+EidrBXMo3KOJ3rpv8PP8AUonwkTtYKEtBWztj7nOxO8qvKYijX3sA7lYpd0R+O8AqvDPHdta3e4fRTlIq1A7juGzcR9UXiFBKrNmO4e8PHQjEQpgGslLdeeuG1g6nOTCXJer8ecYf0kdB+65Cy0VZrEleTWJKYzPCVuoruO33hvCrErdQz5xnvN3hBhQz5UUbylDjgZwCRzXoHUlb+VgNOmUiNThcQm03l7TmPeuXUuG6hUl0p+TLrxsOZyhStUepCVD1Rq4Y1oZJxfqzAk7VegFxm50hsBn1pQo9YPfEAhwy5ul8gQNWlFYz40gfKhg0hwaXHY0A96H/AJn4+Vlqtxsv1pG4q2VDGnHY7/5Ibmu95hA3DrQClUk2TM869yQrQOe0AzAiPE+YT6wkgtmGaapHUKCZsGwEdFy8isn40OEisasPF/cd5W+IM3OEpF/kc9rsShRRqY/5SlbJv1bcE1ZSnzcf3Im4pVyd9W3BejH5J3saoB4oTVVp8yPdSlBPFGCaaCfMj3O5IxkDaQ69KPCSfw+NjD7Viao5vSlwjn8PjYw+1YjDaBLTOLKKKKslLiiii44rRuUcTvXTP4ev6lE+EidrBXM43KOJ3rpf8Ph/EonwkTtYKEtBWzt1ZXRTtAPVLuVG3KINrD1Ob9SrldmT2nW3cfuhUSJxmnEdIn3KcpF4GzSj7x65/VFojkGrAypU9oO5E4jkwpi5yCV/nYdrh0gHuRUuQmvuS06n72lcgMHkrGaxJWRIknSMzUXLbRncZuIWgq3VsO1EaNo3oPQVsdKa+y8fqb1j/aB1pUraYZueIYFznStG/MANJN6LZYebgtiD8pHRITVHJ+lCI2Ji071DD6PQ6KlCyRZBbL+Ziy0cRjZDG0iVAyegOm4RIkSQmXFzJADOScwWutIwt8drnMaG3NE5ueTnAz5kcqOKG+rhubNtziBZ0zbLmWzXTKNYtu+l0BKxyYo8WIaK+PFhxCy2Ww3Qi4QyZBxm03T1XpOyeqp9Dpr6MTPyD3tLgJAzAc1w1TBB511mkUsuJcQ20W2bQaLUpzs2s8kpUuhH/kaVEIuc6HL/APJk9yDqMaRH7Slch4q65jecqzGzHEHpWmjNk1o/T3LZHNxwCiYeznWUr/Nx/dibilmoD5tuAR+v3eaj+4/cUvVEfNtwXpR+SZ7GeEeKME00U+ZHuDclKEeKME0wT5oe4NwSMZAuM69KnCKfQI2MPtWJmjG9KvCE70CLjD7RiMdo6WmcdUUUVZKXFFFFxxWjco4neuk/w/n8RifCxO1grm0blHE710jgCP4jE+Ff2sFCWho7R22vzyDiEDpD8x1OHXd3o3X/AKsHU4d6W6Q7i9B6CFOUAiu3SjNOwbyiURyFV6eMw7O/7q7buGATCkc5DK7PEwc3vHerrnKhXJ8079vU4IgYMD1JrUCvbSYzMpotkzDtRhsBceYXdaCWkz5GUcze/RINHOZnqCzyOosfGrkg9luPRJbQOpKOQ0WRjAnM1pwkTPej/CXWIg0QOOl0hiVz/IRzyaS8kydBLWSmJycLxO/Sp8cey2+VEZMoqzd5HzLTEdGitsWZzsw7g6egTnnW2qa7iwn0ZkSG9rHFxe/O0ONwtSzZ9KNVTCAhhmoAXYTlgrVAo8gbubHWtWbyyqPFaCUcSOzOFKfRpxgfask/4j6KPMwBpFyJRIU3NP6Qf+kBYZnwjHssQxo2LGlHina4dA/0tjNPjYtFOMmcx+nepWKvo5plCw+SjXG9j9xS/UZ823BdPj0JrheAUr07J3yczCuHs6OZVYsyrxkNm/HbflE1QncUYJoa7zX7RuCU2GQGCZy/zX7R3LdkqBcVyV+EA+gxcYfaNTHGcljL4+gxcWdo1GO0CWmckUUUVRMXFFFFxxWjco4neujcAp/EInwr+1grnMblHE710TgIP4hE+Ff2sFCWho7R3Cur4Ttkj1pWjHinApprG+E/3T1JTcVOUgyvDcw7T3LdCfxG4BVq3M4TTtG5e0V/ECZCM2Fyp1sfNP8Adn0X9y3ucq1PM4bx+l24ogBDHXKErXAdcFm4pjM9gsLnADSZLodXtDIbWszDrOYlIVU3xWgZyZDEp8Fxa0aApvyHpFOBdilws0onyLQ22GuDiy+TjmAuv1rTkhBtM8pZDbUM8UTk0FwIaJrHLtzn2nQ32Cx7ePaLbIAI5QzZ+tFcmYNiA21xeJmOfNckT9V+yhR9v+FZ1aPgRSACZtBvzAfbUjlTVo55JN4DcwunfnA1y0KsKIHxWvMjZFw75I0wNawta2zPPKQ61q8kKoaWOT5LEJxIJvvMxsGgI8x1zfcbuCW4cci7OJac80Zh0kEC8Zh1NHepssk1wc4PsuQol9nZM85MtxVWuY8gRqbPrXlGii3E2FrRzN+6Xsp6zAZFdqLWjp+yxSsCXtYSo1ImtsZgIQGraZMBGoMSYQaKxZrmjWTMc6JRH+b5h3LZW0K0CqkR/m+YKnDK1RF+RCn5LsHRnJZy7PoUXFnaNTDGKWsuHehxcWdo1Ux2iWWmcsUUUVJMXFFFFxxWjco4neuhcBZ9PifCv7WCuexuUcTvXQeA4+nxPhn9rBQloaH0judIva4a2nck+abnFJzzInEqcpB9ZepwPfJaaC/iBbqb6t/PvmqNXP4nOmQjLLnLXHvacDuK8c5YuciACUY8ULJyowYl3jQthipjMPZKQpx5+wCefMN6ZaTTLAiP9m4Yn/aXMkH3vPujevMp47vJNA0vc44DNvUmVOU6LMNKPJhEpkIMJjkWHEB07xebutYwMqWRSWwhaMzIZjZbplqkkyu6S58IDQ1wmNMyDLvVCp61fRogiQw0mRaWkTm05wJXgrSGG4jT/I8Z10dFh0+K0zl1qx/6heLyLlvg0MPhNc6bCW2i2c7N05TkhDKKLhMyGaZn0rFqJvGUuxiqus4j7000a8XjOlSqqYyHnI6RdzJsg0gEXEEbCFO1ybW6NjoZHJOdJeVdDiijvABeTEa7ignigAGY6U7NK9dDBC5NxdiuKZz2qKYQBO7YmuhUiYVqPVkN+doO3T0qs+gWOROWorrTNEWKReEFjOsgt2zCLQ3zuQ+soN1yMJeLsXJDzjQHjFLeWx9DiYs7RqYHxJG8T1hAcuGj+TiEGYJZ87bldDaPKmqtM5coooqiYuKKKLjitG5RxO9P/AifT4nwz+1gpAjco4nen3gUPp0T4Z/aQkstDQ+kdwLko0y57h+o700FyV60uivx7lgUsoUk8WINh3ITVr7iikQ8oax3IHVr+UE6EZfc5eWlrc5eWkQC6DIuGpzvmK9LljF5b/fO+a8JTGYxZMRJB3vN3FY5RxOSNUx1qjVtJsQ3ayd2ZZ1vGtNn+qfSAVi4+9mqfpQIpkIRGua4yBvnqIMwVtqio4VgeUkXtdMPaSJicwCFqBVs0FwFqEbpE2CZXnNJ2qehHI2tMfAk7tWNLqeJbJITyiZPIaNEhPpSxTqxisa2bSHX2gQZCRuIdmM0ToL7AlFk4ucL2uJEjmDbhrWP8Tqyl5o3QwUTyLfWEkbUdh06A0CybthSxGDBdIy1TvBVqH5FrRmKwaNk+Bro1asPIcelX21odKR2xmjkmSuQ6yAF/Sl8Q+Q7UakgryPHCToeUQabzd1q/Rq3hxczpHalcRlIJRXas6rxI8xJyqOj7ZrwR0B7B9Yw5GYS5lmfQny1t+dibY7A4JQy1hFtEiaRNvNx2qnBOmkSflY7Tkjmaiii9E8ouKKKLjitG5RxO9PfAwfTonwz+0hJEjco4nenjgcPpsT4d/aQkstMaH0jtRcluuT507QNyPFyAV76we6N5WCKWDXHjc31QCguk9wRp7uMMEBgmUVwxToRl9zl5aWtzl5aXCgWl+tfj3BYTXtOPnXc3yhayU4jMxEuWcakTAGr6SVeaxJXUdZsBRigReIOhAwUQq99xxWWVXE3/GdTCbgDnXnkmEzLW8UXXaVk0TCyZBmQJ6VKmeg4pou1RVrLLi4TLuMSSTn8dSEva0xYgFzGmQvv1Z8Zo86O1rTL/crh3pWpUYMF50zJ1kprsyUezfFdIXG8kADFZwHzMQH8r5DCy096V6XXkngsvDSDjJHqsj22ueDc95cNgkBI7bltGDStk2XInKom2nvkxx0hpIxAVWgUy0A4Xa1srB3m3+6dyF1UeKEXBNAhkcWN9CrHWVfFKnpSrMtVqDS1JLHRdGdoYxSEAy2izokXFnaNW5tLQvKuPOixB7nztXY4+6/YMr9H+mc+UUUXqHjlxRRRccVo3KOJ3p24Hz6bE+Hf2kJJMblHE706cEZ9Mf8ADu7SEllpjR+kdiLkEr43tOw70VL0Ir03NO0rBFIHiOvHOgTzKOcSi8Z+bHuS/TqS1sUunMT0J0Iwk5y8mgtJrsDktJQ2PW8Q6ZYBN4sXyQTrF0oh90d6pRKawEAnPchpjE3kzWUGh+VInpn1SnvTaXIlW+AtNeFZiiHWV46jHWepJ/IjX+CZi1St6YYPkw2WY2gcxnJawXMMwc2sIfT45e8Wr7ih9P8A0Mk4Rf8AYVgZTgDjNM9kisnZWDQw85AQmj0VjheDzFb/APjmDRPEnx40pXDH/Q6yZmtmylZURXCTQGjpKGRGRYhm+Zxu6kchUdgzAT1S7hes3Mn4+l/jnRUox0jnCUvpgIUKWdXKmp3kn2Hchx6Ha1siMmZATOofTxuQykm8gtIOYgiR6E6flsymlHQ1053m3e6dyGVYeKFTodNsw3Q3TEwbJxGZWatPFC6qQl8h0XgArymUYwzs0HxpWsPuCOxpObI3hYSRvCfiAmxVRygizo7x7vzBE49A9k8x+qC19CcILpi66/RyghGPsjWeROD/AEKqiiisPOLiiii44rRuUcTvTlwTn0x/9h3aQkmxuUcTvTfwWGVLf/Yd2kNLLQ0PpHWi5DK7PEGx3cVbL0HyopghwHO0zEsVgilibWla2iQDJrTLFAqRTb7p4qlSIxO/nXrqRN0wALhMDNMZz3qhRoncrLlGoUWLPycN75NtGy03NlO0dlxVN08xR2NlrSjCMGGWQWObYd5Jga5zLwGF5mbMjK6SXEQM3MhkmQvOxGapgWohJPJAAlmOGtB6HHMKI17eU0zE7xMawj9WUzyji6y1kmMZJt07Iz7J3JMnyaYFc0FCzxtx6L8Fre3xs19w+yztz+2nYNTc/WsSfGs/QeM6kPRKFJh+PGpBKa2TwmCkDxu6SgdbiUjtljrK2xvknzLizKhOVwP8eO5DKMVfhjVMk5gASTsAF/jnTSXIkHwb2ul47hhp686lGnFf5OHKcibzxRKU8wvOa6R2rSW2oVsPAdbsiDLjHbnno1c6tR6P5V9tzWsuA8mzNMe1LTsulK8oUlsPk5cRNccw3w2OaLEVhDXEEkEsnOI0ZjO7nxVWJCc5xc7lHOTsH01bEUsC4AS1Slo1dGcGQ0KtEHjZrlnljOZS+YyxJbBkeH48YhShR7BkeScx1KzFZ48YzOKpxWaPHjMnizOcBhtXBHS/ipTq6kWmSOdt30TLa4qSaoVEc5Ccpj6O/wDb87USJQrKQ+jv/b8wQjtHS0xJUUUVRMXFFFFxxWjco4nemvgzdKlP/su+eGlSNyjid6ZuDoypL/7LvnYllpjR+kdRMRJPCLTTKFDGm0481w3lNdtIOXz5x2jVDHW4/RZQXJtN8AFrWOaJGRGeeue7NfomqqjgsJqgwNhK8tLKHAc68AnBemjP9k9BQOMLSL1FFkHYjwShBhkZwVZoMWzNLNWjTE6kmM4jjxdP6DxrXvlevr2NGgeNCCtpPj661tbSvGnm1KdwLlkQSixJ+NOYDmCE1nCDhqlmOoC5bv5jxoH1K0RYgIvzatgzBGKaYmRqSorUSE+dkCZvIAIvAEyRsuVirYkW2IjDIj8xAstB1A3KpAbx5TInOzKek5sJTR6BINAEgBm0Ac+jrK0nKjDHDy3oyo0AM2k53HOSdB1e7n2qw465XXHZsJF7fdvWpp0bMDLTn5I2G9eF+bqluZ9XLB8ssSSR685+uchtvlxTsaq0Xn59Bw0nUBmW0Onm6rjpuDTc4/qWpwu2bLwDqAzz2rkBlZ/i/qn1marRB4795uVyJ9s93uhw65qtEHjXzdS0RlI10OJZfsdcm5ruKkx5lfqM02MfcEZmS2bC5DMoj5h/7fmCvzQzKA+Yd+35gljtAlpigoooqSYuKKKLjitG5RxO9MnB8fSXf2nfOxLcblHE70xZBH0h39p3zsSy0xo7R0O0kHLWKDSMGNG896eC5c1ryNbjOdrPVmWePZrk0UCVivSvJLcxDFSXNdqn3Iq0ofVokwdKugrOWzRaNdN5POFSfCac4VymHinm3qpNcgS2Vn0U6D0/VaiHDR0K7NRE62iiI3j7KGKrjmg5wFpfRm7QupB82aaOZvGzSjjXfb7HuAQmiQ5HwO5F4Zls28kc5N5/0sshRhXBHn6i7G8NG85l5anOd885zzv06H4Bev8AF0pnDOTt0rGfie3ToZzJDczHjVzn8g2LFxzdWgy/SdWK8DvH0H58VrLujTpb+7bsCFAswe7douuw9nbpVeIfH20LdE8T+vctEQ+Dn6dKdGcivFzJnhu4owG5LD7+mW1MgNyaRjfJstIfXx8w79vzBXJqhXh8y79vzBLHaBLTFVRRRUE5cUUUXH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1036" name="AutoShape 12" descr="data:image/jpeg;base64,/9j/4AAQSkZJRgABAQAAAQABAAD/2wCEAAkGBxQSEhUUEhQUFRUVFRcWFBQVFBQUFBUUFBUWFxUUFRQYHCggGBolHBQUITEhJSkrLi4uFx8zODMsNygtLiwBCgoKDg0OGhAQGiwkHCYsLCwsLCwsLCwsLCwsLCwsLCwsLCwsLCwsLCwsLCwsLCwsLCwsLCwsLCwsLDcsLCwsLP/AABEIAOAA4QMBIgACEQEDEQH/xAAbAAACAgMBAAAAAAAAAAAAAAAFBgAEAgMHAf/EAEkQAAECAgUGCQoEBgEDBQAAAAEAAgMRBAUSIXEGMUFRYbEHIjKBkaGzwfATIyQzUnJ0stHhJUJigggUNXOS8RWiwtIWQ1Nkk//EABkBAAMBAQEAAAAAAAAAAAAAAAECBAMABf/EACYRAAICAgIDAAICAwEAAAAAAAABAhEDMSFBEiIyBHETUUJhgRT/2gAMAwEAAhEDEQA/AOJxozrR4xznSdaf+A8W6fEDuN6M/lX/APuwda57G5RxO9dD4Cv6hE+Gf2kFLLTGjtHb6RRGSbxGctv5W6XAatqXsqaK1sRsmtE2+yNZTPSjxcCD0OB7kDyxZfDOwjoIUxSbBR2EA2G5vZC8/l2ey3/ELOjGbGn9I3LIogKdMorSx/FbyXflHslKcFgkLh0BOrxMJKo+YJkJMz8m3UOgL0Qm6h0Ber0IiBHJ6rGxYwaWiWAW/KSqWwYlmyNeYK5kS2dIb09SL5fweQ7YQjXZwkwYDfZHQEiZYVmXRXQ2cVrBeBcSdZkuiQnBkJ8Q/lEhiVySlRS98d5JJPe4JYv2NPH1G3IuJCMMBzm2tIlaPWE+UerWOEw1p1OaACkfIqghzW6s14kZ/XFdFodCfCIc28aRodsI0FTZX7MpguOTbBq9vsMno4o42u6Vx2aVY/4+G5srDZ/lNkTwzInAa17bTc2nWCO8LF0OR346fr0rHyaG4YtxqI1pkWt/xC0ugN9lv+IRis4WnxJC3KmMvJWYyjTKkeC2R4rcx0DUkvJdgMMTAOKd6RyXYHckrJX1YWi0ZvY5UGC2xyW5zoCaKhozPJ3sZnP5W/RLVCPE5ymuoPVjE71mxgZTKOy0eI3/ABH0SdwmwmiroxAAM4d4AB9azSnWmG8pL4T/AOmx8YfasRh9IEtM4Z5Z3tHpKnlne0ekrBRWkpdtnWekr1YqLjitG5RxO9dD4Ch6fF+Ff20Fc8jco4neui8BA9PjfCPPRGgJZaY0do7nSROG73TuQnLBs4bHbT1ifcjUpgjYUHyh41FYdVj5ZKYpNVWunCbhLoK2uVKpnThDEq2SmAePSY0SLhqc4dDiE5OSfSBKLEH63dZJ70ULMhWTVhNetKYzGbIt8qQ3bd0o/l4ybGbJ9yWMlYkqRD94Jty5Hmm4lN0DsQq1iNh0QF2lxkPacTZaJaUKyeycY2b4gtPeZmeYaQJLflfMfybdFuZxsOPeiFCjXBQTk7dHqYIKlZcFEa0zaBtGgjUQr1GrIsvvdD/MDe9m39betUIlNYwEvcGgZyTJUaJW4iOtQoZsjO+I5sJrhpkHXnoWKTZvNR7H2gubMOaQWRBozT0HuW+kMl46PolSpqyayL5EmTIvGh3ghr/0kHMd4Kb4htMnplI4j7otEclUgbSmzGwjel+IJGSZJWm9PX/tAKa2TsQCtcL5oGVcWUaUeK73TuSXkr6tqcaaeI/3Xbik7Jb1TVStE/Y6UPkDEprqH1YxO9KdEPEHPvTVUZ80OfeVmx0UKYb0m8Jx/DY+MPtWJwpZvSbwmn8OjYw+1YjDaFlpnDFFFFaSlxRRRccVo3KOJ3rpHAE2dPjD/wCnF7SCubxuUcTvXTP4eh+JRfhInawUJaCtnb4ZQ2tGzojh7P8A2xCEQhqnShOBGbqt/wDl3qYqA1QO82Rqd3K68oXk++54w70SemAeWkpVj6+J7wPS1p701TSrW10d20NPVLuRQstGslRpWJKgKJmHMnItmPDJzWhvT1lkB5DnuXNaupwhva46CCnausoqPSYNljjamDIghN0DsRctiWiiuuudIzMhfDdnKBtyhfOR8nYzTYHbymHhHo9qhkj8r2HodLclg5HRC1o8obOeeiyRms6DtUUVBr2Z6Kc1Xig9S6OYsHysrQaC7XmSoyPHiBvm5h5sg8ojbZ0BdQqCitZAazOBdfpxV5tHYDcB0BZY8qhfFlGXE51yLFU1AYVFvcXRYZL2E3SBMy0bM/SU+1RSxEYHe03/AKhn7kFpUWyQdGY4FY5MxbIiMOeG6YGwEjcClcnLli5cSUVQwtbKeO9A62g6dRIO8JhI0odWEGbH7Wz52fZdB1InlyhTrA+bf7jvlKUcmPVNwTZWplCif23/AClKmTPqm4K/ol7G+jHiDn3prqb1QwO8pSo54o8aSmuqT5luB71mx0DqSb0ncJh/Do2MPtWJtpJvShwlH8OjYw+1YjDaBLTOIKKKKwlLiiii44rRuUcTvXTf4eP6lE+EidrBXMo3KOJ3rpv8PP8AUonwkTtYKEtBWztj7nOxO8qvKYijX3sA7lYpd0R+O8AqvDPHdta3e4fRTlIq1A7juGzcR9UXiFBKrNmO4e8PHQjEQpgGslLdeeuG1g6nOTCXJer8ecYf0kdB+65Cy0VZrEleTWJKYzPCVuoruO33hvCrErdQz5xnvN3hBhQz5UUbylDjgZwCRzXoHUlb+VgNOmUiNThcQm03l7TmPeuXUuG6hUl0p+TLrxsOZyhStUepCVD1Rq4Y1oZJxfqzAk7VegFxm50hsBn1pQo9YPfEAhwy5ul8gQNWlFYz40gfKhg0hwaXHY0A96H/AJn4+Vlqtxsv1pG4q2VDGnHY7/5Ibmu95hA3DrQClUk2TM869yQrQOe0AzAiPE+YT6wkgtmGaapHUKCZsGwEdFy8isn40OEisasPF/cd5W+IM3OEpF/kc9rsShRRqY/5SlbJv1bcE1ZSnzcf3Im4pVyd9W3BejH5J3saoB4oTVVp8yPdSlBPFGCaaCfMj3O5IxkDaQ69KPCSfw+NjD7Viao5vSlwjn8PjYw+1YjDaBLTOLKKKKslLiiii44rRuUcTvXTP4ev6lE+EidrBXM43KOJ3rpf8Ph/EonwkTtYKEtBWzt1ZXRTtAPVLuVG3KINrD1Ob9SrldmT2nW3cfuhUSJxmnEdIn3KcpF4GzSj7x65/VFojkGrAypU9oO5E4jkwpi5yCV/nYdrh0gHuRUuQmvuS06n72lcgMHkrGaxJWRIknSMzUXLbRncZuIWgq3VsO1EaNo3oPQVsdKa+y8fqb1j/aB1pUraYZueIYFznStG/MANJN6LZYebgtiD8pHRITVHJ+lCI2Ji071DD6PQ6KlCyRZBbL+Ziy0cRjZDG0iVAyegOm4RIkSQmXFzJADOScwWutIwt8drnMaG3NE5ueTnAz5kcqOKG+rhubNtziBZ0zbLmWzXTKNYtu+l0BKxyYo8WIaK+PFhxCy2Ww3Qi4QyZBxm03T1XpOyeqp9Dpr6MTPyD3tLgJAzAc1w1TBB511mkUsuJcQ20W2bQaLUpzs2s8kpUuhH/kaVEIuc6HL/APJk9yDqMaRH7Slch4q65jecqzGzHEHpWmjNk1o/T3LZHNxwCiYeznWUr/Nx/dibilmoD5tuAR+v3eaj+4/cUvVEfNtwXpR+SZ7GeEeKME00U+ZHuDclKEeKME0wT5oe4NwSMZAuM69KnCKfQI2MPtWJmjG9KvCE70CLjD7RiMdo6WmcdUUUVZKXFFFFxxWjco4neuk/w/n8RifCxO1grm0blHE710jgCP4jE+Ff2sFCWho7R22vzyDiEDpD8x1OHXd3o3X/AKsHU4d6W6Q7i9B6CFOUAiu3SjNOwbyiURyFV6eMw7O/7q7buGATCkc5DK7PEwc3vHerrnKhXJ8079vU4IgYMD1JrUCvbSYzMpotkzDtRhsBceYXdaCWkz5GUcze/RINHOZnqCzyOosfGrkg9luPRJbQOpKOQ0WRjAnM1pwkTPej/CXWIg0QOOl0hiVz/IRzyaS8kydBLWSmJycLxO/Sp8cey2+VEZMoqzd5HzLTEdGitsWZzsw7g6egTnnW2qa7iwn0ZkSG9rHFxe/O0ONwtSzZ9KNVTCAhhmoAXYTlgrVAo8gbubHWtWbyyqPFaCUcSOzOFKfRpxgfask/4j6KPMwBpFyJRIU3NP6Qf+kBYZnwjHssQxo2LGlHina4dA/0tjNPjYtFOMmcx+nepWKvo5plCw+SjXG9j9xS/UZ823BdPj0JrheAUr07J3yczCuHs6OZVYsyrxkNm/HbflE1QncUYJoa7zX7RuCU2GQGCZy/zX7R3LdkqBcVyV+EA+gxcYfaNTHGcljL4+gxcWdo1GO0CWmckUUUVRMXFFFFxxWjco4neujcAp/EInwr+1grnMblHE710TgIP4hE+Ff2sFCWho7R3Cur4Ttkj1pWjHinApprG+E/3T1JTcVOUgyvDcw7T3LdCfxG4BVq3M4TTtG5e0V/ECZCM2Fyp1sfNP8Adn0X9y3ucq1PM4bx+l24ogBDHXKErXAdcFm4pjM9gsLnADSZLodXtDIbWszDrOYlIVU3xWgZyZDEp8Fxa0aApvyHpFOBdilws0onyLQ22GuDiy+TjmAuv1rTkhBtM8pZDbUM8UTk0FwIaJrHLtzn2nQ32Cx7ePaLbIAI5QzZ+tFcmYNiA21xeJmOfNckT9V+yhR9v+FZ1aPgRSACZtBvzAfbUjlTVo55JN4DcwunfnA1y0KsKIHxWvMjZFw75I0wNawta2zPPKQ61q8kKoaWOT5LEJxIJvvMxsGgI8x1zfcbuCW4cci7OJac80Zh0kEC8Zh1NHepssk1wc4PsuQol9nZM85MtxVWuY8gRqbPrXlGii3E2FrRzN+6Xsp6zAZFdqLWjp+yxSsCXtYSo1ImtsZgIQGraZMBGoMSYQaKxZrmjWTMc6JRH+b5h3LZW0K0CqkR/m+YKnDK1RF+RCn5LsHRnJZy7PoUXFnaNTDGKWsuHehxcWdo1Ux2iWWmcsUUUVJMXFFFFxxWjco4neuhcBZ9PifCv7WCuexuUcTvXQeA4+nxPhn9rBQloaH0judIva4a2nck+abnFJzzInEqcpB9ZepwPfJaaC/iBbqb6t/PvmqNXP4nOmQjLLnLXHvacDuK8c5YuciACUY8ULJyowYl3jQthipjMPZKQpx5+wCefMN6ZaTTLAiP9m4Yn/aXMkH3vPujevMp47vJNA0vc44DNvUmVOU6LMNKPJhEpkIMJjkWHEB07xebutYwMqWRSWwhaMzIZjZbplqkkyu6S58IDQ1wmNMyDLvVCp61fRogiQw0mRaWkTm05wJXgrSGG4jT/I8Z10dFh0+K0zl1qx/6heLyLlvg0MPhNc6bCW2i2c7N05TkhDKKLhMyGaZn0rFqJvGUuxiqus4j7000a8XjOlSqqYyHnI6RdzJsg0gEXEEbCFO1ybW6NjoZHJOdJeVdDiijvABeTEa7ignigAGY6U7NK9dDBC5NxdiuKZz2qKYQBO7YmuhUiYVqPVkN+doO3T0qs+gWOROWorrTNEWKReEFjOsgt2zCLQ3zuQ+soN1yMJeLsXJDzjQHjFLeWx9DiYs7RqYHxJG8T1hAcuGj+TiEGYJZ87bldDaPKmqtM5coooqiYuKKKLjitG5RxO9P/AifT4nwz+1gpAjco4nen3gUPp0T4Z/aQkstDQ+kdwLko0y57h+o700FyV60uivx7lgUsoUk8WINh3ITVr7iikQ8oax3IHVr+UE6EZfc5eWlrc5eWkQC6DIuGpzvmK9LljF5b/fO+a8JTGYxZMRJB3vN3FY5RxOSNUx1qjVtJsQ3ayd2ZZ1vGtNn+qfSAVi4+9mqfpQIpkIRGua4yBvnqIMwVtqio4VgeUkXtdMPaSJicwCFqBVs0FwFqEbpE2CZXnNJ2qehHI2tMfAk7tWNLqeJbJITyiZPIaNEhPpSxTqxisa2bSHX2gQZCRuIdmM0ToL7AlFk4ucL2uJEjmDbhrWP8Tqyl5o3QwUTyLfWEkbUdh06A0CybthSxGDBdIy1TvBVqH5FrRmKwaNk+Bro1asPIcelX21odKR2xmjkmSuQ6yAF/Sl8Q+Q7UakgryPHCToeUQabzd1q/Rq3hxczpHalcRlIJRXas6rxI8xJyqOj7ZrwR0B7B9Yw5GYS5lmfQny1t+dibY7A4JQy1hFtEiaRNvNx2qnBOmkSflY7Tkjmaiii9E8ouKKKLjitG5RxO9PfAwfTonwz+0hJEjco4nenjgcPpsT4d/aQkstMaH0jtRcluuT507QNyPFyAV76we6N5WCKWDXHjc31QCguk9wRp7uMMEBgmUVwxToRl9zl5aWtzl5aXCgWl+tfj3BYTXtOPnXc3yhayU4jMxEuWcakTAGr6SVeaxJXUdZsBRigReIOhAwUQq99xxWWVXE3/GdTCbgDnXnkmEzLW8UXXaVk0TCyZBmQJ6VKmeg4pou1RVrLLi4TLuMSSTn8dSEva0xYgFzGmQvv1Z8Zo86O1rTL/crh3pWpUYMF50zJ1kprsyUezfFdIXG8kADFZwHzMQH8r5DCy096V6XXkngsvDSDjJHqsj22ueDc95cNgkBI7bltGDStk2XInKom2nvkxx0hpIxAVWgUy0A4Xa1srB3m3+6dyF1UeKEXBNAhkcWN9CrHWVfFKnpSrMtVqDS1JLHRdGdoYxSEAy2izokXFnaNW5tLQvKuPOixB7nztXY4+6/YMr9H+mc+UUUXqHjlxRRRccVo3KOJ3p24Hz6bE+Hf2kJJMblHE706cEZ9Mf8ADu7SEllpjR+kdiLkEr43tOw70VL0Ir03NO0rBFIHiOvHOgTzKOcSi8Z+bHuS/TqS1sUunMT0J0Iwk5y8mgtJrsDktJQ2PW8Q6ZYBN4sXyQTrF0oh90d6pRKawEAnPchpjE3kzWUGh+VInpn1SnvTaXIlW+AtNeFZiiHWV46jHWepJ/IjX+CZi1St6YYPkw2WY2gcxnJawXMMwc2sIfT45e8Wr7ih9P8A0Mk4Rf8AYVgZTgDjNM9kisnZWDQw85AQmj0VjheDzFb/APjmDRPEnx40pXDH/Q6yZmtmylZURXCTQGjpKGRGRYhm+Zxu6kchUdgzAT1S7hes3Mn4+l/jnRUox0jnCUvpgIUKWdXKmp3kn2Hchx6Ha1siMmZATOofTxuQykm8gtIOYgiR6E6flsymlHQ1053m3e6dyGVYeKFTodNsw3Q3TEwbJxGZWatPFC6qQl8h0XgArymUYwzs0HxpWsPuCOxpObI3hYSRvCfiAmxVRygizo7x7vzBE49A9k8x+qC19CcILpi66/RyghGPsjWeROD/AEKqiiisPOLiiii44rRuUcTvTlwTn0x/9h3aQkmxuUcTvTfwWGVLf/Yd2kNLLQ0PpHWi5DK7PEGx3cVbL0HyopghwHO0zEsVgilibWla2iQDJrTLFAqRTb7p4qlSIxO/nXrqRN0wALhMDNMZz3qhRoncrLlGoUWLPycN75NtGy03NlO0dlxVN08xR2NlrSjCMGGWQWObYd5Jga5zLwGF5mbMjK6SXEQM3MhkmQvOxGapgWohJPJAAlmOGtB6HHMKI17eU0zE7xMawj9WUzyji6y1kmMZJt07Iz7J3JMnyaYFc0FCzxtx6L8Fre3xs19w+yztz+2nYNTc/WsSfGs/QeM6kPRKFJh+PGpBKa2TwmCkDxu6SgdbiUjtljrK2xvknzLizKhOVwP8eO5DKMVfhjVMk5gASTsAF/jnTSXIkHwb2ul47hhp686lGnFf5OHKcibzxRKU8wvOa6R2rSW2oVsPAdbsiDLjHbnno1c6tR6P5V9tzWsuA8mzNMe1LTsulK8oUlsPk5cRNccw3w2OaLEVhDXEEkEsnOI0ZjO7nxVWJCc5xc7lHOTsH01bEUsC4AS1Slo1dGcGQ0KtEHjZrlnljOZS+YyxJbBkeH48YhShR7BkeScx1KzFZ48YzOKpxWaPHjMnizOcBhtXBHS/ipTq6kWmSOdt30TLa4qSaoVEc5Ccpj6O/wDb87USJQrKQ+jv/b8wQjtHS0xJUUUVRMXFFFFxxWjco4nemvgzdKlP/su+eGlSNyjid6ZuDoypL/7LvnYllpjR+kdRMRJPCLTTKFDGm0481w3lNdtIOXz5x2jVDHW4/RZQXJtN8AFrWOaJGRGeeue7NfomqqjgsJqgwNhK8tLKHAc68AnBemjP9k9BQOMLSL1FFkHYjwShBhkZwVZoMWzNLNWjTE6kmM4jjxdP6DxrXvlevr2NGgeNCCtpPj661tbSvGnm1KdwLlkQSixJ+NOYDmCE1nCDhqlmOoC5bv5jxoH1K0RYgIvzatgzBGKaYmRqSorUSE+dkCZvIAIvAEyRsuVirYkW2IjDIj8xAstB1A3KpAbx5TInOzKek5sJTR6BINAEgBm0Ac+jrK0nKjDHDy3oyo0AM2k53HOSdB1e7n2qw465XXHZsJF7fdvWpp0bMDLTn5I2G9eF+bqluZ9XLB8ssSSR685+uchtvlxTsaq0Xn59Bw0nUBmW0Onm6rjpuDTc4/qWpwu2bLwDqAzz2rkBlZ/i/qn1marRB4795uVyJ9s93uhw65qtEHjXzdS0RlI10OJZfsdcm5ruKkx5lfqM02MfcEZmS2bC5DMoj5h/7fmCvzQzKA+Yd+35gljtAlpigoooqSYuKKKLjitG5RxO9MnB8fSXf2nfOxLcblHE70xZBH0h39p3zsSy0xo7R0O0kHLWKDSMGNG896eC5c1ryNbjOdrPVmWePZrk0UCVivSvJLcxDFSXNdqn3Iq0ofVokwdKugrOWzRaNdN5POFSfCac4VymHinm3qpNcgS2Vn0U6D0/VaiHDR0K7NRE62iiI3j7KGKrjmg5wFpfRm7QupB82aaOZvGzSjjXfb7HuAQmiQ5HwO5F4Zls28kc5N5/0sshRhXBHn6i7G8NG85l5anOd885zzv06H4Bev8AF0pnDOTt0rGfie3ToZzJDczHjVzn8g2LFxzdWgy/SdWK8DvH0H58VrLujTpb+7bsCFAswe7douuw9nbpVeIfH20LdE8T+vctEQ+Dn6dKdGcivFzJnhu4owG5LD7+mW1MgNyaRjfJstIfXx8w79vzBXJqhXh8y79vzBLHaBLTFVRRRUE5cUUUXH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1038" name="AutoShape 14" descr="data:image/jpeg;base64,/9j/4AAQSkZJRgABAQAAAQABAAD/2wCEAAkGBxQTEhQUEhQUFRQVFBgVFBUVFBcVFBUVFRUXFxQWFBQYHCggGBolHBQUITEhJSkrLi4uFx8zODMsNygtLisBCgoKDg0OGhAQGiwcHCQsLCwsLCwsLCwsLCwsLCwsLCwsLCwsLCwsLCwsLCwsLCwsLCwsLCwsLCwsLCwsLCwsLP/AABEIARwAsQMBIgACEQEDEQH/xAAbAAACAgMBAAAAAAAAAAAAAAAEBQMGAQIHAP/EAEIQAAEDAgMDCQUFBwMFAQAAAAEAAgMEERIhMQVBUQYiYXGBkaGxwRMyQnLRI1JzsvAUJGKCkuHxM4PCFTRTotJj/8QAGAEAAwEBAAAAAAAAAAAAAAAAAQIDAAT/xAAkEQACAgMBAAEEAwEAAAAAAAAAAQIRAxIhMUETIjJRYYHRBP/aAAwDAQACEQMRAD8A4sGqVrVLgWzWIDUaNYtwxStYpWxrDUQiNbCJEtiUkjQ1pcdyAaBhAs+wS+SteTkbDoWI6hzc7k9eaNGoPMK2bFkepR0lbiNnC19+5MhBkepAwrwKMMR3s1C1ixqBnMTvYUYLLby6/YMvolkjFaeTNPeEH+I+ZSy8MTim5x6gvClyTltNzndnqvNpsh1KdgEjqVRPpk+dTKF9OtZhBJTIaWnT+WnQk0CZMFFflhQM0SsE8KWzxJkwCv2S8i/ZLyNgBWhTNatWtRDGojnmMU7Y1ljURG1CwmsUSF25NhZh3u8k3gjSHlAB7UccHqbeqy9GoUsRFHSOleGt18gjdmbIxtL3Xs3Mga2Gqe7DdCHfZt1BzORyvfrGR7kJ5aTopHHdWVSsp3RPwuGYN+gqzUTg+MuH3fHLJAcqXteQ5udsj1eqK5MwH2UhItw8EU7jbFnGnSNDHqh2Rpk5mv63IaNmSFi0CPYrtyQgvTx9L3fncqhM1dB5Gw/u0XSXfnKWb4ag9lPm/s8lkU+SYsh9/r9FuYVIUUOp1BJTpy6FDyxLGEksCCnhTyWJBVESawCCoiSmpjVjqY0nq2J0BirAsojAspgCprVPGxZZGiooUbHNY2ImNiljpyjIKVK2Mawx2CpO058Uz3A/FYdmSu+2neyge7eRZvWdFRaSmLjfRt7EnS/AcSmh+wotnJ2swG1rg/4IT19RDGS1zWxlzXYRYkOLm2FnaXzOSp9LKGPs62HjqM+PQitr7QwsAvn8OF4cw9OFwJaepc88dyOuElr0GdSRftOC+IEE2OgN7gefcrRFF9m63D1C53HUEPD7m97339K6FyarGzRObiBeAMtCRcWNvA9SvJNI5ZO3YA5nvISNuSfzUZs79bkoZFkkTABThdL5GRfu0HUT3m65zUsXU+Rsf7tT/ID3gFDJ4jDNkfv9Z8gt3RoiNmT/AJj6LZzFMUXvjQ80aZPYhpm5LGFMjEDUMTaRqAqGpgCSqYk1YxP6pqS1jU6ALMKyt7LyJgSJiYQRIWBMacLMIXTwLaqro4gfieBkwak7gTu7Vmom9nE541AyHE6Ad6r1BMwHntcCTfPO5366pdZNWkVxw2DZ8VWG3awBricBJuDa3O3HI+KF5YQRtpoiwYT7QANtuwOxHsNgmNQ+IscRckNu0AEc4X8f7IKLaLS+Mva3ACCS4YsNhkRuyuVpN/a2qo6dVq15/Qu2Jycmm5zy2GK1yX+84DTBHqfAIV2w3F2ECwv7xBAtxzVwqtpZXaQxhItNJ/qP/hiYNx7An1RRNc1rsNsh2ZaKE/8ApkusKxROYTcmpRfBZwBte9je17WWmwK79nm+0Bwk4X8RY69YIV6m2c0PAc/Cx2p3XGgPigdtbLge1zg7MDM6F3hquqOTeCa7Yk8K+Cywxh8RcDe4Of1G48Uk/YlFyF2xibJA/JzQMJPxN93vsGhWOSBRlcXRzoqVbSLp3JSO0FOOEbfyhUnaESv/ACbb9nB+E38qEndAYwhbzT83qFu5q2p283+b/kh9szmOGR4tdrSc9O2yy8AauIva4vwvn3IaobkVWdhbVZVMMsAtI0lrr/FgLSDfXSQd/WrVUjJb+GZiyVqX1ITOYJdUphBRVhJa0J3VpNWp0YW2XlleRMQU4TOlakMdYeARkG03D4R4otBG223ltO5wF7Fp7MQukjal8rcJgLh0X7wbZdiYT7TJjeC3ItN7A303dK22aZsILWNaP43G/aBotHi8LY6rwW7OkLHubKzQXb7TFcjgLW70LLGA218k3rw5zx7QNxNaRzb2sbHPuSqvizFzYE2H1STntOjo8js/9GGyIXhpcXgDRouMduknQdAVli24PZtaQbgAHh33Vf2K2IC0kmnFwCZiWk3uH9RRnhwy9TZSOTHXjf8AQTLVRSEe0IDRmGi9yeJsPVLNtSQY2YQfZgXNsVy/cCDfLpRbJaM/EP6j9ULXvpbgDPfq4jzTwUYrWOxnJPzYH2DRtfNJNHl7MMFhvJc4vAHy4e1XN7suhL9iU7WwNc0AYudllrYHs+gRkhUMjtnE/WLtoK+cnRzIfwm/lXPtoOXQ9h+6zoiHklfwBjKnPMHWfzFZlAIINiDkQcwRvusU/uN6z5lZcUUIVoUENG77JgYx+Ra3QFzmjIbhomcxu3uQvKJmL2YP3r9OTmH0REp5g6gsvQsCmS6pTKUJbUpxRTVpNWJ1VpJWpgC5eWbLyJgCGjHEphT7Nad5UMA0TKnKzYSUbKaGk3OQJ7gkklZK1gLnYcQ5rL526Ru7Va4DkuaVkzsd3aglp6HNJBHkjBvpXFKh5BUE3J1OZSjak2OSxNg31/QW0VUANUrPOLj2oYo1LYtOfKQ3pIWf+Vo6yLIxrYd8zOxx/wDlR8nIWOHPAPQdE4dSsuRYAdACE87TrpSEZtfkJKirpxcAvLuj3e8j0UnJ6SNz3GQ5C1gb9O8diD2lSMxHDkiuT8cWAl5sb8eHRqqxlsvkS5KVSbr+Do2z5Gmnbg925A7HlbSFAbAqGGEtjvZrxrf4rG4v2o2QrlmqkRl+TFe0TkV0bZGg/D9Aub7QOq6RsvIH8P0CD+BZDCD3G/rivOKxD7jer0WHFZeCibb7s4/5vREP90diC5RO50fajX6DrWXpgeUJVVaptKlVXqqCimsSWsTurSSsTAF6ysLKIpDTnIdSY0wS6l0HUEzp0GOMGusFStvbPON7xm15vl8LrWN+g8VaqmawsgmPuUY8GjwruztjuDHyv0DHFg4mx5xQuwqMvKdcp9oBrBEDZz9ehv8Ae1u9Dcn3OZcWuOKM5NRL4lcuh9LstjXeORUtSA2RrbmxGVgXd53KWUXzCjmmLbEa6X61yW2zrSrwU1kQDz1FY2XA52Qwtses+NytZHXeSeCPaC39nk3TQ2HzRSOaR/S6NdEZuKdEm/uQ62LKWSezc9zsTbi/ujCW6Z9J3J3KqxitVQdJIPa0/RWaUqTk5dZLMvvFVcV0rZ2jvwx5BczrdR1hdKoPdf8AIPIIS+CMhjF7jeoeS1css9xvyjyWjiiKIOUbvtIx0ed0wfoEr5Qn7aMdX5imchyCC9MRTJRWnMJtMUqq1UUV1aSVqd1ZSWtTAFd15ZXkTEdGea3qHkijPZA07+a3qCyDdagoIdLdSwhQMCmkyY4jXCbdywyKXtiq9pM926+EdQy+p7VpRV8kRux1ug5juUjaIOHNNuvTvW0ux5Wi+HEOLc/DVUuPjHUZLqGEPKZ3xsB6Wm3gVtNyga4e64d31SB7CDYgg8CLFaofRh+h/qz/AGNf+qj7hNznnbLgrEHGXZbHj3oZ3O6mkuxDqwuB7FSFa+RkpBdDIOZMcgfvtaQe9pPcFpQikK5Sff0HRSXfTvP32j+rm+qtcpyVOpoy1j2HWF+/+BwIPaAD2q3zaLk84VzdaYqqjzm/MPMLpdCea/5R6LmcmcjPnb+YLpdH7snUFpEJDK/Nb1DyC0K2doOr6LSywpW9vH94j/l/MU1lOQSTlA/98hbxw+Dj/ZOZtAsZkMiWVRTOU5JXVKgosqtElrU5qdEmrU6ALV5eXkTAMHujqRDEPSnIIhiIUTsRMYyQ7CiI0BilN5j3N+64juKsezanJINqsw1EnXfvAKMpJbWS5Y2jrwyGG2rOYbgHh0Kr0VOHusTZONozXaUlgcWP4EGxTYU1FgzNOSLlQ7PiiF2tGIjUm57DuS+oaWkubk5rsTT0gggqSnqS4BeqM9VBWpdZflUhpXs9oRI3Js1O1zvmzHlYdia7MqvaQsdvtZ3Q5uTvFVmCoP7MMNiWSPisTufZ7T1DE4Ink7K5kj435Yrutwe2weO4g9QTOPpCSTgkvgaH/Vj/ABG/mC6VTHmS9i5m532sf4jfzBdJpD9nJ1j1U5HOxo/d1JLyk262lawuBIe4glouWtAu4gcU5f6JZtzZLalga4lpBu1w1HHXUdCKFKVQ1Tp62KV0mJhj+yGWIgjHicAbCwIHYVdZ9AkmxuTrKU5EudpiNhYHgAnVQckG03wLIZUsqN6ZSJbPvVRBXUFJ605JvUJPtApkAWLywvImAqU81FMQVMcgjY0wUEMU8SHap4ylHK9ynhtKHfeb4tP0IQtK7JO+VMX2TXcHW/qH1AVZgem9RbEwmQ4nsb95zR3kBbcpaL2cxI91/OHX8Q9e1a7MN6iL5r9wJ9Fadt0QliI+IZtPAj0OiKeouR/cV3Z0mQTKpHNySGiksbHIjI9abvn5qjOP3HTB2jHJqlEskkbibAskFuLSR/yTfabHCpBaL2e154hpbgefJK+RIPt5TuDLd7hbyKtlTA3Fjtzg0tv0GxI8EcjqRBSpsDYLzRj/APRv5gukUvuSfMFzald+8RfOF0enPMf8481GZOQ0ec+xaErLzn2D1UZKBMhnjvmh6jREvQtQcigEhccktqCj75ICdVQoqqSk1cnFSktaU6AALyxdeRML6fQI+JAU2iOhTMZBLApowo4wp2BKMBcpv+2d1t/MFS2vsrdytmtAG73OHhmfRUtVguDJtDrk1Hinv91pPacvUq3hKOTFKGwY97yTfoGQ9e9N4hmkm+m9KpyhpcEoeNH6/MPqPIoOeYgK28qKPFC62rRjH8uvhdUlzrhMu0ykHxosvIM86c/h/wDNWioKqXIV9nyjcWtPcT9SrXUKOb8hIi+k/wC4i+cLpdKeY78Qea5nQH95i+f0K6TR+5/ujzClMEhpIc1GSsyHMrQpLENHFC1GhRDh196FnGRWsIOw5IGoRccgAzQM8oVUK0LaopJWlOqopHWap0ABWVi68qAAqPRHRIKj0TCILMKCGImJihiCLiHSlY5W+WJs6IdDj+UKv1EIsCFZeW0PNifwcW/1C/8AxKrhdzOxUj4qLQSaLhsJ4NNH0Nt3Ej0REUgvqgeTkd6Zme92Vv4iicAvvSP0kH7at7Fxv8Dvylc5iiNl0yaNr4SLbiNexc5jeW3adQSD1jJGD4Ux1YVycqPZ1Db6P5h7dPEDvV7qNFzlzrWcNQbjrGausu24cN8Y0vbM+STKm6aC1R7Zo/eYvm9Cuj0R5n+6PMLlmxdpMfVwhpvdx3EfCeK6lRHmD8UeilNV6TkMiecexakrJ1PYtSpCmjyhpdEQ5DyrGFkedwUBOLX6PJGsOZ60JtEWzVEYX1LskkrCmkzkorHKsRGB3XlrdeVAEGzzze1MWJLs2tIb7oJvxsjTtJ+5rR4oNoZRY2iRMfE+RPkq7/1OX7wHU0eqwNoy/wDkd2W9AhaKKDLBygoTJTvABuBiHW3P6qgNPNViFVIdXvP8x+qQSx4XOb0/4TQlfCkItelz5MMH7Ky7mj3tT/GVvNJEDnKwdvkqtQNuwdZ81u6PhZK31i6F1pNo0+Agy6cAfDiqbymjiL8cWLP37iw6CL71hl1M8YmkHf0IKWrGUEJXnJNKGFjomki5zBztolTm2uDuTPYbrh7eBDtdxFvRPk/Hg69DuTMAFbFhaBYknP8AhI9Qut0R5g/FHouY8mgBVM0uSQOPuuJ8gul0R5rPxfQLnyOyeT0aOGZz/Vl4tWxWFEkROYELIwcB3IxwQsmiBhPI+znDpuoaw3asVzrSdaixXaRwV0ZieZ2qV1ZTCsyKV1RVYisExLK0uvJxRbQDLtRzGdISqlI3khHMe1JJF4hMsItqEK5zRfMnoAU8VQ0/CVHUkjMNySr9FDVs7eDvAITaBuQ4AjdmpS918rLaq/02l33reH9wniqYUzOzgSw2bezr94y9V58zhuaP1wUex5bSW3OBHG9sx6p3NTAjJpvxSzlrLo+trgnMzv8AAWrHvOVz3KaaJ7TmLBRZjgmVCEFfAW2cb87LdqNP10LSi99o0vln4eKs9RHG+EAFxa4WOfxWBzHQbqs1ILcre6bg+SMJbKhmq6Wbk5TWqoswbFx/9CPVdKosms/F9Aub8mJQ6piLdSCR3aeK6JQu5kd9faZ9wXNO/knk94Owc1JgKQyOwVAlJcQMsOI4bEZnDexKtEdQ17Q5trFIo2SaAXsPBDSRGyZyOQsjk2opU9uxlrgeKAZJn1jxTXlJnZV577HxTx8CR7TIv5pLUuTSsdmUnqHKqEB7ry0usqgBW0KeNv8ACh2usiIpClZaIXHi3ZdinGeRJ70PG4qYPtvUmWiDT02E33KKZ1wOghHE3CAjiwyFsl8JBtY2z3J4O/QtV0hjfhlYeDh3Eq0hwPxW7e9V6aja9jnsZNzcIvdpja7fiNrgHK3bqmdIzE1psMwP7pcyTSY2N9ZNUtY4WvfpSappbaEu6LJ22kJ1y7vVSGly0HaVKM9R2rK9R1GFj25gDOyirDjaHX/QRtXsotJAIs8ZDflnqhomYWuY/s6LjP0XSpJ9RLq4/A3khUETsNr4WvOWpsNF0+hluyP5r+AXL+SkQbUg3J5rgcstBbNdGpZeaz5j5KWatiUrDNoO8/RabK2uYn2d7h16OlQ17sunP0Syq17LqKBR0FzwRcaHRDyOVb5P7Xw/ZvPNPunh0dSsEqYm1RX9tP5xHRdVutdY9isvKOlc5mKP3m52+8N461Uame7Wnoz8k8fAnpn3F0oqSj8eRCV1blVCsguvKHGvJwArBmi4rBByR4XOHSVJHFdBlIsYiQcQtmPZvOaGipwN6LiDB/lSaRVMmjlbuBPYo65mMXY3MaXXhUsvYZo2Oobuap9Tse79K7FVezOF7XC5BIxHCbaYm6O11Tmka4tFgQNQOF8/VEumB3DtzU7JHO08LIzyX8UaKoGbFKePepm0j95U3s3fE8joBUgDeF/mz8FBzRZRbIGbNc7eT1KOs5LGSxDww8TmCOxM21VvoBksmt6En1cidxD9NP0T0mwzTzB4k9ozAQTaxDsvDJWSjnyZ8x8lBG8OH9lqxhaW20BJ7wqQzbcn6Qy4q7EY1s2XaVBHNjGE6j3enoQ1XPkgBVWOR3qyiRQeRxSjbnK2dr/ZNeWhotcantTSWqBs7iM+sKhbaN5nnif15KuGKcuiz8LHNX1Do8bJZHtA5+4ty3i+e/uSmpllZiL3Yg2xIvc2do4HeFFsbaTo3AjqI+8P1vVqqqlrmYwRhIsQWAvHEGypK4uq4TQjoa4PHgtKghC1MTWHHE4EXzbbCe5YlmvnxWr9Gs3xhZQmNeRAe2i7n3/hF/FRskWtZm4dSlhpidcutB0l0eJI1y2a4qeClaNbu8AjYZQ33QB1DPvUXNfBaKBaejkO63SckfFs/wC86/Q36rQ1B/yve2PFSlKTLKKQfHCBo0DpcblTi293olsZJUzSOvyUWiilQwjY3dmvPc0cED7Ynet2uCXUGwURiUjIwNc/JAmossftBK2rNsNBMBktXVaWhy2DgENAbE9U/EMv8pO6Wx7UzdLkhKynxZjI+fWunFkrkvCOSF9Rsyo5g6D5qr7Tdzyek+abxvIDmnUZ2SeoHOdffmF141TOaTIYRbNMaDaZY6/Y7pH1S4HcoXO3qrSfohbHSh4uBkdCWtzSWvGE5EWO7gfooKOuLcrmx1HqFPNiNzcEag2GY4HpU9dWG7BPary29kPunwXkeAMSOzPylS01TcdWqDkeR3FRwnNZxTQYSpjZsxKIifZAxIjGoNF1INBUrXIDGVsHJNRtg4Tf5K2MiAa8qVpS6h2CTItw9C4lnEtqBzCxItvaoEOWA8oaG2DvbL3t0CXLxeUdTbB7pFEaj9FBe0PFexLaG2CpZAc94SarZY+SKDzdbPjDhYqsHqJNWJ36qJynlGXUUO5dSZAxdbCTpKjK8FhSf+deUK8hR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pic>
        <p:nvPicPr>
          <p:cNvPr id="1042" name="Picture 18" descr="https://encrypted-tbn0.gstatic.com/images?q=tbn:ANd9GcQDX8NHAsJN1AZJsDw4uOvW9aLpMv4Imb9iVgdCY8JtHl6ow6DAPQ"/>
          <p:cNvPicPr>
            <a:picLocks noChangeAspect="1" noChangeArrowheads="1"/>
          </p:cNvPicPr>
          <p:nvPr/>
        </p:nvPicPr>
        <p:blipFill>
          <a:blip r:embed="rId3" cstate="print"/>
          <a:srcRect/>
          <a:stretch>
            <a:fillRect/>
          </a:stretch>
        </p:blipFill>
        <p:spPr bwMode="auto">
          <a:xfrm>
            <a:off x="5429256" y="1785926"/>
            <a:ext cx="3357586" cy="449985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err="1" smtClean="0"/>
              <a:t>The</a:t>
            </a:r>
            <a:r>
              <a:rPr lang="es-ES" sz="2400" dirty="0" smtClean="0"/>
              <a:t> selfie </a:t>
            </a:r>
            <a:r>
              <a:rPr lang="es-ES" sz="2400" dirty="0" err="1" smtClean="0"/>
              <a:t>phenomenon</a:t>
            </a:r>
            <a:r>
              <a:rPr lang="es-ES" sz="2400" dirty="0" smtClean="0"/>
              <a:t>…</a:t>
            </a:r>
            <a:endParaRPr lang="es-VE" sz="2400" dirty="0"/>
          </a:p>
        </p:txBody>
      </p:sp>
      <p:sp>
        <p:nvSpPr>
          <p:cNvPr id="3" name="2 Marcador de contenido"/>
          <p:cNvSpPr>
            <a:spLocks noGrp="1"/>
          </p:cNvSpPr>
          <p:nvPr>
            <p:ph idx="1"/>
          </p:nvPr>
        </p:nvSpPr>
        <p:spPr/>
        <p:txBody>
          <a:bodyPr/>
          <a:lstStyle/>
          <a:p>
            <a:endParaRPr lang="es-VE" dirty="0"/>
          </a:p>
        </p:txBody>
      </p:sp>
      <p:pic>
        <p:nvPicPr>
          <p:cNvPr id="52226" name="Picture 2" descr="https://encrypted-tbn3.gstatic.com/images?q=tbn:ANd9GcS7OwN760QDiBVacp6iI0O1Ivbv9RYF-1xd4ZCnz9V9KkSfA6nu"/>
          <p:cNvPicPr>
            <a:picLocks noChangeAspect="1" noChangeArrowheads="1"/>
          </p:cNvPicPr>
          <p:nvPr/>
        </p:nvPicPr>
        <p:blipFill>
          <a:blip r:embed="rId3" cstate="print"/>
          <a:srcRect/>
          <a:stretch>
            <a:fillRect/>
          </a:stretch>
        </p:blipFill>
        <p:spPr bwMode="auto">
          <a:xfrm>
            <a:off x="4714876" y="2857496"/>
            <a:ext cx="4092535" cy="2960889"/>
          </a:xfrm>
          <a:prstGeom prst="rect">
            <a:avLst/>
          </a:prstGeom>
          <a:noFill/>
        </p:spPr>
      </p:pic>
      <p:sp>
        <p:nvSpPr>
          <p:cNvPr id="5" name="4 CuadroTexto"/>
          <p:cNvSpPr txBox="1"/>
          <p:nvPr/>
        </p:nvSpPr>
        <p:spPr>
          <a:xfrm>
            <a:off x="428596" y="1928802"/>
            <a:ext cx="4286280" cy="4524315"/>
          </a:xfrm>
          <a:prstGeom prst="rect">
            <a:avLst/>
          </a:prstGeom>
          <a:noFill/>
        </p:spPr>
        <p:txBody>
          <a:bodyPr wrap="square" rtlCol="0">
            <a:spAutoFit/>
          </a:bodyPr>
          <a:lstStyle/>
          <a:p>
            <a:r>
              <a:rPr lang="es-ES" dirty="0" smtClean="0"/>
              <a:t>Pero </a:t>
            </a:r>
            <a:r>
              <a:rPr lang="es-ES" dirty="0" err="1" smtClean="0"/>
              <a:t>Barthes</a:t>
            </a:r>
            <a:r>
              <a:rPr lang="es-ES" dirty="0" smtClean="0"/>
              <a:t> tiene razón: la fotografía </a:t>
            </a:r>
            <a:r>
              <a:rPr lang="es-ES" i="1" dirty="0" smtClean="0"/>
              <a:t>crea nuestro cuerpo </a:t>
            </a:r>
            <a:r>
              <a:rPr lang="es-ES" dirty="0" smtClean="0"/>
              <a:t>y lo hace no solo frente a nosotros mismos sino también frente a los  ojos de los otros; más aún, la fotografía transforma semióticamente nuestro cuerpo pues, como asevera </a:t>
            </a:r>
            <a:r>
              <a:rPr lang="es-ES" dirty="0" err="1" smtClean="0"/>
              <a:t>Barthes</a:t>
            </a:r>
            <a:r>
              <a:rPr lang="es-ES" dirty="0" smtClean="0"/>
              <a:t>, lo convierte en </a:t>
            </a:r>
            <a:r>
              <a:rPr lang="es-ES" i="1" dirty="0" smtClean="0"/>
              <a:t>imagen </a:t>
            </a:r>
            <a:r>
              <a:rPr lang="es-ES" dirty="0" smtClean="0"/>
              <a:t>para que, entonces, entre en el circuito de las redes sociales y, de allí, lo transforme en </a:t>
            </a:r>
            <a:r>
              <a:rPr lang="es-ES" i="1" dirty="0" smtClean="0"/>
              <a:t>espectáculo</a:t>
            </a:r>
            <a:r>
              <a:rPr lang="es-ES" dirty="0" smtClean="0"/>
              <a:t>. </a:t>
            </a:r>
          </a:p>
          <a:p>
            <a:r>
              <a:rPr lang="es-ES" dirty="0" smtClean="0"/>
              <a:t>Ahora bien, en esa relación directa , en la que fotógrafo y objeto fotografiado son los mismos, nacen los nuevos </a:t>
            </a:r>
            <a:r>
              <a:rPr lang="es-ES" i="1" dirty="0" smtClean="0"/>
              <a:t>imaginarios</a:t>
            </a:r>
            <a:r>
              <a:rPr lang="es-ES" dirty="0" smtClean="0"/>
              <a:t> donde definimos nuestro propio sentido de </a:t>
            </a:r>
            <a:r>
              <a:rPr lang="es-ES" i="1" dirty="0" smtClean="0"/>
              <a:t>corporeidad: re-</a:t>
            </a:r>
            <a:r>
              <a:rPr lang="es-ES" dirty="0" err="1" smtClean="0"/>
              <a:t>semiotizamos</a:t>
            </a:r>
            <a:r>
              <a:rPr lang="es-ES" dirty="0" smtClean="0"/>
              <a:t>, así, nuestro cuerpo.</a:t>
            </a:r>
            <a:endParaRPr lang="es-V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sp>
        <p:nvSpPr>
          <p:cNvPr id="3" name="2 Marcador de contenido"/>
          <p:cNvSpPr>
            <a:spLocks noGrp="1"/>
          </p:cNvSpPr>
          <p:nvPr>
            <p:ph idx="1"/>
          </p:nvPr>
        </p:nvSpPr>
        <p:spPr/>
        <p:txBody>
          <a:bodyPr>
            <a:normAutofit fontScale="92500"/>
          </a:bodyPr>
          <a:lstStyle/>
          <a:p>
            <a:pPr algn="just"/>
            <a:r>
              <a:rPr lang="es-VE" dirty="0" smtClean="0"/>
              <a:t>¿Qué es un </a:t>
            </a:r>
            <a:r>
              <a:rPr lang="es-VE" i="1" dirty="0" smtClean="0"/>
              <a:t>selfie</a:t>
            </a:r>
            <a:r>
              <a:rPr lang="es-VE" dirty="0" smtClean="0"/>
              <a:t>? Es un autorretrato hecho con un </a:t>
            </a:r>
            <a:r>
              <a:rPr lang="es-VE" i="1" dirty="0" err="1" smtClean="0"/>
              <a:t>smartphone</a:t>
            </a:r>
            <a:r>
              <a:rPr lang="es-VE" dirty="0" smtClean="0"/>
              <a:t>. Se puede tomar volteando la cámara hacia uno mismo o fotografiándonos en un espejo. </a:t>
            </a:r>
          </a:p>
          <a:p>
            <a:pPr algn="just"/>
            <a:r>
              <a:rPr lang="es-VE" dirty="0" smtClean="0"/>
              <a:t>Si el retrato incluye personajes como </a:t>
            </a:r>
            <a:r>
              <a:rPr lang="es-VE" dirty="0" err="1" smtClean="0"/>
              <a:t>Barack</a:t>
            </a:r>
            <a:r>
              <a:rPr lang="es-VE" dirty="0" smtClean="0"/>
              <a:t> </a:t>
            </a:r>
            <a:r>
              <a:rPr lang="es-VE" dirty="0" err="1" smtClean="0"/>
              <a:t>Obama</a:t>
            </a:r>
            <a:r>
              <a:rPr lang="es-VE" dirty="0" smtClean="0"/>
              <a:t>, David Cameron y la primera ministra danesa, </a:t>
            </a:r>
            <a:r>
              <a:rPr lang="es-VE" dirty="0" err="1" smtClean="0"/>
              <a:t>Helle</a:t>
            </a:r>
            <a:r>
              <a:rPr lang="es-VE" dirty="0" smtClean="0"/>
              <a:t> </a:t>
            </a:r>
            <a:r>
              <a:rPr lang="es-VE" dirty="0" err="1" smtClean="0"/>
              <a:t>Thorning</a:t>
            </a:r>
            <a:r>
              <a:rPr lang="es-VE" dirty="0" smtClean="0"/>
              <a:t>-Schmidt, y encima es hecho durante el memorial de Nelson Mandela, el </a:t>
            </a:r>
            <a:r>
              <a:rPr lang="es-VE" i="1" dirty="0" smtClean="0"/>
              <a:t>selfie</a:t>
            </a:r>
            <a:r>
              <a:rPr lang="es-VE" dirty="0" smtClean="0"/>
              <a:t> es mucho más. Pasa a ser lo que en </a:t>
            </a:r>
            <a:r>
              <a:rPr lang="es-VE" i="1" dirty="0" err="1" smtClean="0"/>
              <a:t>The</a:t>
            </a:r>
            <a:r>
              <a:rPr lang="es-VE" i="1" dirty="0" smtClean="0"/>
              <a:t> </a:t>
            </a:r>
            <a:r>
              <a:rPr lang="es-VE" i="1" dirty="0" err="1" smtClean="0"/>
              <a:t>Guardian</a:t>
            </a:r>
            <a:r>
              <a:rPr lang="es-VE" dirty="0" smtClean="0"/>
              <a:t> acertadamente bautizaron como el </a:t>
            </a:r>
            <a:r>
              <a:rPr lang="es-VE" i="1" dirty="0" smtClean="0"/>
              <a:t>“</a:t>
            </a:r>
            <a:r>
              <a:rPr lang="es-VE" i="1" dirty="0" err="1" smtClean="0"/>
              <a:t>Ultimate</a:t>
            </a:r>
            <a:r>
              <a:rPr lang="es-VE" i="1" dirty="0" smtClean="0"/>
              <a:t> selfie”.</a:t>
            </a:r>
            <a:r>
              <a:rPr lang="es-VE" dirty="0" smtClean="0"/>
              <a:t> El </a:t>
            </a:r>
            <a:r>
              <a:rPr lang="es-VE" i="1" dirty="0" smtClean="0"/>
              <a:t>selfie</a:t>
            </a:r>
            <a:r>
              <a:rPr lang="es-VE" dirty="0" smtClean="0"/>
              <a:t> de todos los </a:t>
            </a:r>
            <a:r>
              <a:rPr lang="es-VE" i="1" dirty="0" smtClean="0"/>
              <a:t>selfies.</a:t>
            </a:r>
            <a:endParaRPr lang="es-VE" dirty="0" smtClean="0"/>
          </a:p>
          <a:p>
            <a:pPr algn="just">
              <a:buNone/>
            </a:pPr>
            <a:r>
              <a:rPr lang="es-VE" i="1" dirty="0" smtClean="0"/>
              <a:t>    Diario El País, </a:t>
            </a:r>
            <a:r>
              <a:rPr lang="es-VE" dirty="0" smtClean="0"/>
              <a:t>Mi reino por un ‘selfie</a:t>
            </a:r>
            <a:r>
              <a:rPr lang="es-VE" i="1" dirty="0" smtClean="0"/>
              <a:t>’</a:t>
            </a:r>
          </a:p>
          <a:p>
            <a:pPr algn="just">
              <a:buNone/>
            </a:pPr>
            <a:r>
              <a:rPr lang="es-VE" i="1" dirty="0" smtClean="0"/>
              <a:t>    Boris Izaguirre, 14/X/2013.</a:t>
            </a:r>
            <a:endParaRPr lang="es-VE" b="1" dirty="0" smtClean="0"/>
          </a:p>
          <a:p>
            <a:pPr>
              <a:buNone/>
            </a:pPr>
            <a:endParaRPr lang="es-VE" dirty="0" smtClean="0"/>
          </a:p>
          <a:p>
            <a:endParaRPr lang="es-V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sp>
        <p:nvSpPr>
          <p:cNvPr id="3" name="2 Marcador de contenido"/>
          <p:cNvSpPr>
            <a:spLocks noGrp="1"/>
          </p:cNvSpPr>
          <p:nvPr>
            <p:ph idx="1"/>
          </p:nvPr>
        </p:nvSpPr>
        <p:spPr/>
        <p:txBody>
          <a:bodyPr>
            <a:normAutofit fontScale="92500"/>
          </a:bodyPr>
          <a:lstStyle/>
          <a:p>
            <a:r>
              <a:rPr lang="es-ES" dirty="0" smtClean="0"/>
              <a:t>El </a:t>
            </a:r>
            <a:r>
              <a:rPr lang="es-ES" i="1" dirty="0" smtClean="0"/>
              <a:t>selfie</a:t>
            </a:r>
            <a:r>
              <a:rPr lang="es-ES" dirty="0" smtClean="0"/>
              <a:t> del astronauta </a:t>
            </a:r>
            <a:r>
              <a:rPr lang="es-VE" dirty="0" smtClean="0"/>
              <a:t>Mike Hopkins, tomado el 24 de diciembre pasado</a:t>
            </a:r>
            <a:r>
              <a:rPr lang="es-ES" dirty="0" smtClean="0"/>
              <a:t>, por ejemplo, alcanzó 327.000 resultados al día siguiente de ser presentado por la Nasa. </a:t>
            </a:r>
          </a:p>
          <a:p>
            <a:r>
              <a:rPr lang="es-ES" dirty="0" smtClean="0"/>
              <a:t>Luis Castro define el </a:t>
            </a:r>
            <a:r>
              <a:rPr lang="es-ES" i="1" dirty="0" smtClean="0"/>
              <a:t>selfie</a:t>
            </a:r>
            <a:r>
              <a:rPr lang="es-ES" dirty="0" smtClean="0"/>
              <a:t> así:</a:t>
            </a:r>
          </a:p>
          <a:p>
            <a:pPr>
              <a:buNone/>
            </a:pPr>
            <a:r>
              <a:rPr lang="es-ES" dirty="0" smtClean="0"/>
              <a:t>  “</a:t>
            </a:r>
            <a:r>
              <a:rPr lang="es-VE" dirty="0" smtClean="0"/>
              <a:t>Un </a:t>
            </a:r>
            <a:r>
              <a:rPr lang="es-VE" i="1" dirty="0" smtClean="0"/>
              <a:t>selfie</a:t>
            </a:r>
            <a:r>
              <a:rPr lang="es-VE" dirty="0" smtClean="0"/>
              <a:t> es, en una palabra, un autorretrato. El término se usa por lo general en el mundo de Internet para referirse a una fotografía de autorretrato que se publica en línea. Es muy común encontrar </a:t>
            </a:r>
            <a:r>
              <a:rPr lang="es-VE" i="1" dirty="0" smtClean="0"/>
              <a:t>selfies</a:t>
            </a:r>
            <a:r>
              <a:rPr lang="es-VE" dirty="0" smtClean="0"/>
              <a:t> en blogs, redes sociales e </a:t>
            </a:r>
            <a:r>
              <a:rPr lang="es-VE" dirty="0" err="1" smtClean="0"/>
              <a:t>Instagram</a:t>
            </a:r>
            <a:r>
              <a:rPr lang="es-VE" dirty="0" smtClean="0"/>
              <a:t>. Para el viajero solitario, un </a:t>
            </a:r>
            <a:r>
              <a:rPr lang="es-VE" i="1" dirty="0" smtClean="0"/>
              <a:t>selfie</a:t>
            </a:r>
            <a:r>
              <a:rPr lang="es-VE" dirty="0" smtClean="0"/>
              <a:t> es un medio muy común para documentar los lugares que visita” (“2013: </a:t>
            </a:r>
            <a:r>
              <a:rPr lang="es-VE" dirty="0" err="1" smtClean="0"/>
              <a:t>www</a:t>
            </a:r>
            <a:r>
              <a:rPr lang="es-VE" dirty="0" smtClean="0"/>
              <a:t>).</a:t>
            </a:r>
            <a:endParaRPr lang="es-V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200" dirty="0" smtClean="0"/>
              <a:t>“This has to be the selfie to end all selfies…”</a:t>
            </a:r>
            <a:endParaRPr lang="es-VE" sz="3200" dirty="0"/>
          </a:p>
        </p:txBody>
      </p:sp>
      <p:sp>
        <p:nvSpPr>
          <p:cNvPr id="3" name="2 Marcador de contenido"/>
          <p:cNvSpPr>
            <a:spLocks noGrp="1"/>
          </p:cNvSpPr>
          <p:nvPr>
            <p:ph idx="1"/>
          </p:nvPr>
        </p:nvSpPr>
        <p:spPr/>
        <p:txBody>
          <a:bodyPr/>
          <a:lstStyle/>
          <a:p>
            <a:endParaRPr lang="es-VE"/>
          </a:p>
        </p:txBody>
      </p:sp>
      <p:pic>
        <p:nvPicPr>
          <p:cNvPr id="1026" name="Picture 2" descr="http://content5.video.news.com.au/NDM_-_news.com.au/267/826/2427249896_promo212446320_648x365_2427251036-hero.jpg"/>
          <p:cNvPicPr>
            <a:picLocks noChangeAspect="1" noChangeArrowheads="1"/>
          </p:cNvPicPr>
          <p:nvPr/>
        </p:nvPicPr>
        <p:blipFill>
          <a:blip r:embed="rId3" cstate="print"/>
          <a:srcRect/>
          <a:stretch>
            <a:fillRect/>
          </a:stretch>
        </p:blipFill>
        <p:spPr bwMode="auto">
          <a:xfrm>
            <a:off x="714348" y="2000240"/>
            <a:ext cx="7609613" cy="428628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sp>
        <p:nvSpPr>
          <p:cNvPr id="3" name="2 Marcador de contenido"/>
          <p:cNvSpPr>
            <a:spLocks noGrp="1"/>
          </p:cNvSpPr>
          <p:nvPr>
            <p:ph idx="1"/>
          </p:nvPr>
        </p:nvSpPr>
        <p:spPr/>
        <p:txBody>
          <a:bodyPr/>
          <a:lstStyle/>
          <a:p>
            <a:r>
              <a:rPr lang="en-US" dirty="0" smtClean="0"/>
              <a:t>El 28 de </a:t>
            </a:r>
            <a:r>
              <a:rPr lang="en-US" dirty="0" err="1" smtClean="0"/>
              <a:t>agosto</a:t>
            </a:r>
            <a:r>
              <a:rPr lang="en-US" dirty="0" smtClean="0"/>
              <a:t> de 2013  los </a:t>
            </a:r>
            <a:r>
              <a:rPr lang="es-VE" dirty="0" smtClean="0"/>
              <a:t>Oxford </a:t>
            </a:r>
            <a:r>
              <a:rPr lang="en-IE" dirty="0" smtClean="0"/>
              <a:t>Dictionaries</a:t>
            </a:r>
            <a:r>
              <a:rPr lang="es-VE" dirty="0" smtClean="0"/>
              <a:t> Online incorporaron nuevas palabras a sus bases de datos y, entre ellas, incluyó </a:t>
            </a:r>
            <a:r>
              <a:rPr lang="es-VE" i="1" dirty="0" smtClean="0"/>
              <a:t>selfie, </a:t>
            </a:r>
            <a:r>
              <a:rPr lang="es-VE" dirty="0" smtClean="0"/>
              <a:t>una palabra que para el 12 de noviembre pasado ya tenía </a:t>
            </a:r>
            <a:r>
              <a:rPr lang="fr-FR" dirty="0" smtClean="0"/>
              <a:t>8.160.000 </a:t>
            </a:r>
            <a:r>
              <a:rPr lang="fr-FR" dirty="0" err="1" smtClean="0"/>
              <a:t>resultados</a:t>
            </a:r>
            <a:r>
              <a:rPr lang="fr-FR" dirty="0" smtClean="0"/>
              <a:t> en Internet: </a:t>
            </a:r>
            <a:endParaRPr lang="es-VE" dirty="0" smtClean="0"/>
          </a:p>
          <a:p>
            <a:pPr>
              <a:buNone/>
            </a:pPr>
            <a:r>
              <a:rPr lang="es-VE" b="1" dirty="0" smtClean="0"/>
              <a:t>   </a:t>
            </a:r>
            <a:r>
              <a:rPr lang="es-VE" dirty="0" smtClean="0"/>
              <a:t>“</a:t>
            </a:r>
            <a:r>
              <a:rPr lang="en-US" b="1" dirty="0" smtClean="0"/>
              <a:t>selfie (n.):</a:t>
            </a:r>
            <a:r>
              <a:rPr lang="en-US" dirty="0" smtClean="0"/>
              <a:t> a photograph that one has taken of oneself, typically one taken with a </a:t>
            </a:r>
            <a:r>
              <a:rPr lang="en-US" dirty="0" err="1" smtClean="0"/>
              <a:t>smartphone</a:t>
            </a:r>
            <a:r>
              <a:rPr lang="en-US" dirty="0" smtClean="0"/>
              <a:t> or webcam and uploaded to a social media website”.</a:t>
            </a:r>
          </a:p>
          <a:p>
            <a:pPr>
              <a:buNone/>
            </a:pPr>
            <a:endParaRPr lang="en-US" dirty="0" smtClean="0"/>
          </a:p>
          <a:p>
            <a:pPr>
              <a:buNone/>
            </a:pPr>
            <a:r>
              <a:rPr lang="en-US" dirty="0" smtClean="0"/>
              <a:t>    </a:t>
            </a:r>
            <a:endParaRPr lang="es-V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t>El Neo-Narcisismo…</a:t>
            </a:r>
            <a:endParaRPr lang="es-VE" sz="3200" dirty="0"/>
          </a:p>
        </p:txBody>
      </p:sp>
      <p:sp>
        <p:nvSpPr>
          <p:cNvPr id="3" name="2 Marcador de contenido"/>
          <p:cNvSpPr>
            <a:spLocks noGrp="1"/>
          </p:cNvSpPr>
          <p:nvPr>
            <p:ph idx="1"/>
          </p:nvPr>
        </p:nvSpPr>
        <p:spPr/>
        <p:txBody>
          <a:bodyPr/>
          <a:lstStyle/>
          <a:p>
            <a:r>
              <a:rPr lang="es-ES" dirty="0" smtClean="0"/>
              <a:t>El </a:t>
            </a:r>
            <a:r>
              <a:rPr lang="es-ES" i="1" dirty="0" smtClean="0"/>
              <a:t>selfie</a:t>
            </a:r>
            <a:r>
              <a:rPr lang="es-ES" dirty="0" smtClean="0"/>
              <a:t> es una expresión que se caracteriza por su marcado individualismo, lo que no impide colocarlo en Internet (</a:t>
            </a:r>
            <a:r>
              <a:rPr lang="es-ES" dirty="0" err="1" smtClean="0"/>
              <a:t>Facebook</a:t>
            </a:r>
            <a:r>
              <a:rPr lang="es-ES" dirty="0" smtClean="0"/>
              <a:t>, </a:t>
            </a:r>
            <a:r>
              <a:rPr lang="es-ES" dirty="0" err="1" smtClean="0"/>
              <a:t>Instagram</a:t>
            </a:r>
            <a:r>
              <a:rPr lang="es-ES" dirty="0" smtClean="0"/>
              <a:t>, </a:t>
            </a:r>
            <a:r>
              <a:rPr lang="es-ES" dirty="0" err="1" smtClean="0"/>
              <a:t>MySpace</a:t>
            </a:r>
            <a:r>
              <a:rPr lang="es-ES" dirty="0" smtClean="0"/>
              <a:t>, etc.). </a:t>
            </a:r>
          </a:p>
          <a:p>
            <a:r>
              <a:rPr lang="es-ES" dirty="0" smtClean="0"/>
              <a:t>El </a:t>
            </a:r>
            <a:r>
              <a:rPr lang="es-ES" dirty="0" err="1" smtClean="0"/>
              <a:t>Urban</a:t>
            </a:r>
            <a:r>
              <a:rPr lang="es-ES" dirty="0" smtClean="0"/>
              <a:t> </a:t>
            </a:r>
            <a:r>
              <a:rPr lang="es-ES" dirty="0" err="1" smtClean="0"/>
              <a:t>Dictionary</a:t>
            </a:r>
            <a:r>
              <a:rPr lang="es-ES" dirty="0" smtClean="0"/>
              <a:t> recoge veintitrés definiciones (</a:t>
            </a:r>
            <a:r>
              <a:rPr lang="es-VE" dirty="0" smtClean="0"/>
              <a:t>http://www.urbandictionary.com) dadas por los propios internautas. Esas definiciones, por venir de usuarios conocedores, constituyen un corpus de mucha pertinencia para conocer los valores que tales representaciones visuales tienen, en particular entre las culturas juveniles.</a:t>
            </a:r>
            <a:endParaRPr lang="es-V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sp>
        <p:nvSpPr>
          <p:cNvPr id="3" name="2 Marcador de contenido"/>
          <p:cNvSpPr>
            <a:spLocks noGrp="1"/>
          </p:cNvSpPr>
          <p:nvPr>
            <p:ph idx="1"/>
          </p:nvPr>
        </p:nvSpPr>
        <p:spPr/>
        <p:txBody>
          <a:bodyPr>
            <a:normAutofit fontScale="85000" lnSpcReduction="10000"/>
          </a:bodyPr>
          <a:lstStyle/>
          <a:p>
            <a:r>
              <a:rPr lang="es-ES" dirty="0" smtClean="0"/>
              <a:t>Al analizar ese corpus es posible notar ciertas recurrencias. La más frecuente identifica el </a:t>
            </a:r>
            <a:r>
              <a:rPr lang="es-ES" i="1" dirty="0" smtClean="0"/>
              <a:t>selfie</a:t>
            </a:r>
            <a:r>
              <a:rPr lang="es-ES" dirty="0" smtClean="0"/>
              <a:t> con </a:t>
            </a:r>
            <a:r>
              <a:rPr lang="es-ES" b="1" dirty="0" smtClean="0"/>
              <a:t>un acto </a:t>
            </a:r>
            <a:r>
              <a:rPr lang="es-ES" b="1" dirty="0" err="1" smtClean="0"/>
              <a:t>masturbatorio</a:t>
            </a:r>
            <a:r>
              <a:rPr lang="es-ES" dirty="0" smtClean="0"/>
              <a:t>:</a:t>
            </a:r>
          </a:p>
          <a:p>
            <a:r>
              <a:rPr lang="es-ES" dirty="0" smtClean="0"/>
              <a:t>“</a:t>
            </a:r>
            <a:r>
              <a:rPr lang="en-US" dirty="0" smtClean="0"/>
              <a:t>A photo taken of yourself to be posted to social media, which is not all that different from masturbating if makes you feel satisfied with yourself.”</a:t>
            </a:r>
          </a:p>
          <a:p>
            <a:r>
              <a:rPr lang="es-ES" dirty="0" smtClean="0"/>
              <a:t>“</a:t>
            </a:r>
            <a:r>
              <a:rPr lang="en-US" dirty="0" smtClean="0"/>
              <a:t>when someone, of vein stature, takes a picture of themselves and either: A- posts it on </a:t>
            </a:r>
            <a:r>
              <a:rPr lang="en-US" dirty="0" err="1" smtClean="0"/>
              <a:t>facebook</a:t>
            </a:r>
            <a:r>
              <a:rPr lang="en-US" dirty="0" smtClean="0"/>
              <a:t>, for no purpose or, B- masturbates to it in private/public.”</a:t>
            </a:r>
          </a:p>
          <a:p>
            <a:r>
              <a:rPr lang="es-ES" dirty="0" smtClean="0"/>
              <a:t>“</a:t>
            </a:r>
            <a:r>
              <a:rPr lang="en-US" dirty="0" smtClean="0"/>
              <a:t>Another name for masturbation”</a:t>
            </a:r>
          </a:p>
          <a:p>
            <a:r>
              <a:rPr lang="en-US" dirty="0" smtClean="0"/>
              <a:t>“</a:t>
            </a:r>
            <a:r>
              <a:rPr lang="en-US" dirty="0" err="1" smtClean="0"/>
              <a:t>Masterbating</a:t>
            </a:r>
            <a:r>
              <a:rPr lang="en-US" dirty="0" smtClean="0"/>
              <a:t> (sic), Having some quality time with yourself”.</a:t>
            </a:r>
          </a:p>
          <a:p>
            <a:r>
              <a:rPr lang="en-US" dirty="0" smtClean="0"/>
              <a:t>“Masturbating”.</a:t>
            </a:r>
          </a:p>
          <a:p>
            <a:r>
              <a:rPr lang="en-US" dirty="0" smtClean="0"/>
              <a:t>“A slang term for masturbation.”</a:t>
            </a:r>
          </a:p>
          <a:p>
            <a:endParaRPr lang="en-US" dirty="0" smtClean="0"/>
          </a:p>
          <a:p>
            <a:endParaRPr lang="en-US" dirty="0" smtClean="0"/>
          </a:p>
          <a:p>
            <a:endParaRPr lang="es-VE" dirty="0" smtClean="0"/>
          </a:p>
          <a:p>
            <a:endParaRPr lang="es-VE" dirty="0" smtClean="0"/>
          </a:p>
          <a:p>
            <a:endParaRPr lang="es-VE" dirty="0" smtClean="0"/>
          </a:p>
          <a:p>
            <a:endParaRPr lang="es-VE" dirty="0" smtClean="0"/>
          </a:p>
          <a:p>
            <a:endParaRPr lang="es-E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sp>
        <p:nvSpPr>
          <p:cNvPr id="3" name="2 Marcador de contenido"/>
          <p:cNvSpPr>
            <a:spLocks noGrp="1"/>
          </p:cNvSpPr>
          <p:nvPr>
            <p:ph idx="1"/>
          </p:nvPr>
        </p:nvSpPr>
        <p:spPr/>
        <p:txBody>
          <a:bodyPr>
            <a:normAutofit fontScale="85000" lnSpcReduction="10000"/>
          </a:bodyPr>
          <a:lstStyle/>
          <a:p>
            <a:r>
              <a:rPr lang="es-ES" b="1" dirty="0" smtClean="0"/>
              <a:t>Autoestima</a:t>
            </a:r>
          </a:p>
          <a:p>
            <a:pPr>
              <a:buNone/>
            </a:pPr>
            <a:r>
              <a:rPr lang="es-ES" dirty="0" smtClean="0"/>
              <a:t>    Otro elemento recurrente tiene que ver con la </a:t>
            </a:r>
            <a:r>
              <a:rPr lang="es-ES" b="1" dirty="0" smtClean="0"/>
              <a:t>baja autoestima </a:t>
            </a:r>
            <a:r>
              <a:rPr lang="es-ES" dirty="0" smtClean="0"/>
              <a:t>atribuida al que toma su propia foto:</a:t>
            </a:r>
          </a:p>
          <a:p>
            <a:pPr>
              <a:buNone/>
            </a:pPr>
            <a:r>
              <a:rPr lang="es-ES" dirty="0" smtClean="0"/>
              <a:t>    - “</a:t>
            </a:r>
            <a:r>
              <a:rPr lang="en-US" dirty="0" smtClean="0"/>
              <a:t>The taking of a picture of yourself and posting it on </a:t>
            </a:r>
            <a:r>
              <a:rPr lang="en-US" dirty="0" err="1" smtClean="0"/>
              <a:t>Facebook</a:t>
            </a:r>
            <a:r>
              <a:rPr lang="en-US" dirty="0" smtClean="0"/>
              <a:t> because you have extremely low self-esteem and you need people to comment to tell you how hot or pretty you look. In reality you just look desperate for attention. And no matter how attractive you might be, you still look pathetic. Makes you look retarded.”</a:t>
            </a:r>
            <a:endParaRPr lang="es-VE" dirty="0" smtClean="0"/>
          </a:p>
          <a:p>
            <a:pPr>
              <a:buNone/>
            </a:pPr>
            <a:r>
              <a:rPr lang="es-ES" dirty="0" smtClean="0"/>
              <a:t>    - “</a:t>
            </a:r>
            <a:r>
              <a:rPr lang="en-US" dirty="0" smtClean="0"/>
              <a:t>When someone, of vein (sic) stature, takes a picture of themselves…”</a:t>
            </a:r>
          </a:p>
          <a:p>
            <a:pPr>
              <a:buNone/>
            </a:pPr>
            <a:r>
              <a:rPr lang="en-US" dirty="0" smtClean="0"/>
              <a:t>    - “One who takes a picture of them self to post on a social media site to get likes or comments, usually to help their already low self esteem”.</a:t>
            </a:r>
          </a:p>
          <a:p>
            <a:endParaRPr lang="es-V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sp>
        <p:nvSpPr>
          <p:cNvPr id="3" name="2 Marcador de contenido"/>
          <p:cNvSpPr>
            <a:spLocks noGrp="1"/>
          </p:cNvSpPr>
          <p:nvPr>
            <p:ph idx="1"/>
          </p:nvPr>
        </p:nvSpPr>
        <p:spPr/>
        <p:txBody>
          <a:bodyPr/>
          <a:lstStyle/>
          <a:p>
            <a:r>
              <a:rPr lang="es-ES" b="1" dirty="0" smtClean="0"/>
              <a:t>Narcisismo</a:t>
            </a:r>
          </a:p>
          <a:p>
            <a:r>
              <a:rPr lang="es-ES" dirty="0" smtClean="0"/>
              <a:t>“</a:t>
            </a:r>
            <a:r>
              <a:rPr lang="en-US" dirty="0" smtClean="0"/>
              <a:t>A ridiculous practice of narcissism”.</a:t>
            </a:r>
          </a:p>
          <a:p>
            <a:r>
              <a:rPr lang="en-US" dirty="0" smtClean="0"/>
              <a:t>“An alternative definition to the narcissistic self-taken photo”</a:t>
            </a:r>
          </a:p>
          <a:p>
            <a:r>
              <a:rPr lang="en-US" dirty="0" smtClean="0"/>
              <a:t>“The beginning of the end of intelligent civilization”.</a:t>
            </a:r>
          </a:p>
          <a:p>
            <a:pPr>
              <a:buNone/>
            </a:pPr>
            <a:r>
              <a:rPr lang="en-US" dirty="0" smtClean="0"/>
              <a:t>   </a:t>
            </a:r>
            <a:r>
              <a:rPr lang="en-US" b="1" dirty="0" err="1" smtClean="0"/>
              <a:t>Solitarios</a:t>
            </a:r>
            <a:endParaRPr lang="en-US" b="1" dirty="0" smtClean="0"/>
          </a:p>
          <a:p>
            <a:r>
              <a:rPr lang="en-US" dirty="0" smtClean="0"/>
              <a:t>People who take selfies do so as they do not have any real world friends to do it for them.</a:t>
            </a:r>
            <a:endParaRPr lang="es-V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sp>
        <p:nvSpPr>
          <p:cNvPr id="3" name="2 Marcador de contenido"/>
          <p:cNvSpPr>
            <a:spLocks noGrp="1"/>
          </p:cNvSpPr>
          <p:nvPr>
            <p:ph idx="1"/>
          </p:nvPr>
        </p:nvSpPr>
        <p:spPr/>
        <p:txBody>
          <a:bodyPr>
            <a:normAutofit fontScale="92500" lnSpcReduction="20000"/>
          </a:bodyPr>
          <a:lstStyle/>
          <a:p>
            <a:r>
              <a:rPr lang="es-ES" b="1" dirty="0" smtClean="0"/>
              <a:t>Introducción</a:t>
            </a:r>
          </a:p>
          <a:p>
            <a:pPr>
              <a:buNone/>
            </a:pPr>
            <a:r>
              <a:rPr lang="es-ES" dirty="0" smtClean="0"/>
              <a:t>    La tecnología ha transformado la historia de los hombres de modos infinitos e inimaginables hace sólo un siglo. Una de las áreas fundamentales de la vida humana, la comunicación en sus distintas facetas, ha sido privilegiada en el desarrollo de las tecnologías. </a:t>
            </a:r>
          </a:p>
          <a:p>
            <a:pPr>
              <a:buNone/>
            </a:pPr>
            <a:r>
              <a:rPr lang="es-ES" dirty="0" smtClean="0"/>
              <a:t>    Cuando se piensa en el enorme salto tecnológico que va de la escritura cuneiforme al teléfono celular, nos damos cuenta de cuánto y cómo ha cambiado el intercambio de información entre los seres humanos. Ya no nos asombramos porque los cambios han sido, incluso en una sola generación, tantos y tan rápidos que nuestra capacidad de asombro se ha evaporado.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a:t>
            </a:r>
            <a:r>
              <a:rPr lang="en-US" sz="2400" b="1" dirty="0" err="1" smtClean="0"/>
              <a:t>Yo</a:t>
            </a:r>
            <a:r>
              <a:rPr lang="en-US" sz="2400" b="1" dirty="0" smtClean="0"/>
              <a:t> soy un </a:t>
            </a:r>
            <a:r>
              <a:rPr lang="en-US" sz="2400" b="1" dirty="0" err="1" smtClean="0"/>
              <a:t>narcisista</a:t>
            </a:r>
            <a:r>
              <a:rPr lang="en-US" sz="2400" b="1" dirty="0" smtClean="0"/>
              <a:t>…”</a:t>
            </a:r>
            <a:endParaRPr lang="es-VE" sz="2400" dirty="0"/>
          </a:p>
        </p:txBody>
      </p:sp>
      <p:sp>
        <p:nvSpPr>
          <p:cNvPr id="3" name="2 Marcador de contenido"/>
          <p:cNvSpPr>
            <a:spLocks noGrp="1"/>
          </p:cNvSpPr>
          <p:nvPr>
            <p:ph idx="1"/>
          </p:nvPr>
        </p:nvSpPr>
        <p:spPr/>
        <p:txBody>
          <a:bodyPr/>
          <a:lstStyle/>
          <a:p>
            <a:endParaRPr lang="es-VE" dirty="0"/>
          </a:p>
        </p:txBody>
      </p:sp>
      <p:pic>
        <p:nvPicPr>
          <p:cNvPr id="58370" name="Picture 2" descr="Selfies At A Funeral"/>
          <p:cNvPicPr>
            <a:picLocks noChangeAspect="1" noChangeArrowheads="1"/>
          </p:cNvPicPr>
          <p:nvPr/>
        </p:nvPicPr>
        <p:blipFill>
          <a:blip r:embed="rId3" cstate="print"/>
          <a:srcRect/>
          <a:stretch>
            <a:fillRect/>
          </a:stretch>
        </p:blipFill>
        <p:spPr bwMode="auto">
          <a:xfrm>
            <a:off x="3808460" y="2214554"/>
            <a:ext cx="4966977" cy="3786214"/>
          </a:xfrm>
          <a:prstGeom prst="rect">
            <a:avLst/>
          </a:prstGeom>
          <a:noFill/>
        </p:spPr>
      </p:pic>
      <p:sp>
        <p:nvSpPr>
          <p:cNvPr id="5" name="4 CuadroTexto"/>
          <p:cNvSpPr txBox="1"/>
          <p:nvPr/>
        </p:nvSpPr>
        <p:spPr>
          <a:xfrm>
            <a:off x="428596" y="1785926"/>
            <a:ext cx="3357586" cy="4524315"/>
          </a:xfrm>
          <a:prstGeom prst="rect">
            <a:avLst/>
          </a:prstGeom>
          <a:noFill/>
        </p:spPr>
        <p:txBody>
          <a:bodyPr wrap="square" rtlCol="0">
            <a:spAutoFit/>
          </a:bodyPr>
          <a:lstStyle/>
          <a:p>
            <a:pPr fontAlgn="base"/>
            <a:r>
              <a:rPr lang="en-US" dirty="0" smtClean="0"/>
              <a:t>“I </a:t>
            </a:r>
            <a:r>
              <a:rPr lang="en-US" dirty="0"/>
              <a:t>take too many selfies. I know it. If you follow my </a:t>
            </a:r>
            <a:r>
              <a:rPr lang="en-US" dirty="0" err="1"/>
              <a:t>Instagram</a:t>
            </a:r>
            <a:r>
              <a:rPr lang="en-US" dirty="0"/>
              <a:t> you'll see far too many pictures of me taken in bathroom mirrors. I'm a narcissist, it can't be helped. That said, even I know when to put the phone down, and a funeral is definitely the place to leave the selfie behind. Not everybody feels that way, though, and the new </a:t>
            </a:r>
            <a:r>
              <a:rPr lang="en-US" dirty="0" err="1"/>
              <a:t>Tumblr</a:t>
            </a:r>
            <a:r>
              <a:rPr lang="en-US" dirty="0"/>
              <a:t> site Selfies At A Funeral compiles </a:t>
            </a:r>
            <a:r>
              <a:rPr lang="en-US" dirty="0" err="1"/>
              <a:t>Instagram</a:t>
            </a:r>
            <a:r>
              <a:rPr lang="en-US" dirty="0"/>
              <a:t> self-portraits taken at the saddest </a:t>
            </a:r>
            <a:r>
              <a:rPr lang="en-US" dirty="0" smtClean="0"/>
              <a:t>events  possible</a:t>
            </a:r>
            <a:r>
              <a:rPr lang="en-US" dirty="0"/>
              <a:t>. </a:t>
            </a:r>
            <a:r>
              <a:rPr lang="en-US" dirty="0" smtClean="0"/>
              <a:t>”  Devin </a:t>
            </a:r>
            <a:r>
              <a:rPr lang="en-US" dirty="0" err="1" smtClean="0"/>
              <a:t>Faraci</a:t>
            </a:r>
            <a:r>
              <a:rPr lang="en-US" dirty="0" smtClean="0"/>
              <a:t> October 29, 2013.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sp>
        <p:nvSpPr>
          <p:cNvPr id="3" name="2 Marcador de contenido"/>
          <p:cNvSpPr>
            <a:spLocks noGrp="1"/>
          </p:cNvSpPr>
          <p:nvPr>
            <p:ph idx="1"/>
          </p:nvPr>
        </p:nvSpPr>
        <p:spPr/>
        <p:txBody>
          <a:bodyPr/>
          <a:lstStyle/>
          <a:p>
            <a:r>
              <a:rPr lang="en-US" b="1" smtClean="0"/>
              <a:t>Egoísmo</a:t>
            </a:r>
            <a:endParaRPr lang="en-US" b="1" dirty="0" smtClean="0"/>
          </a:p>
          <a:p>
            <a:r>
              <a:rPr lang="en-US" dirty="0" smtClean="0"/>
              <a:t>“Eating an entire dish or platter designed for sharing, such as nachos or wings, yourself in a social setting without sharing”.</a:t>
            </a:r>
          </a:p>
          <a:p>
            <a:r>
              <a:rPr lang="en-US" dirty="0" smtClean="0"/>
              <a:t>“A selfie can also mean the act of giving oneself a haircut to save money.”</a:t>
            </a:r>
          </a:p>
          <a:p>
            <a:pPr>
              <a:buNone/>
            </a:pPr>
            <a:endParaRPr lang="es-V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sp>
        <p:nvSpPr>
          <p:cNvPr id="3" name="2 Marcador de contenido"/>
          <p:cNvSpPr>
            <a:spLocks noGrp="1"/>
          </p:cNvSpPr>
          <p:nvPr>
            <p:ph idx="1"/>
          </p:nvPr>
        </p:nvSpPr>
        <p:spPr/>
        <p:txBody>
          <a:bodyPr/>
          <a:lstStyle/>
          <a:p>
            <a:endParaRPr lang="es-VE" dirty="0"/>
          </a:p>
        </p:txBody>
      </p:sp>
      <p:pic>
        <p:nvPicPr>
          <p:cNvPr id="67586" name="Picture 2" descr="https://encrypted-tbn1.gstatic.com/images?q=tbn:ANd9GcQO61yl9BPjBfVGozl3Kvq0qxsdgr0oeJ6bpVuAZvjxv5VI_l3N"/>
          <p:cNvPicPr>
            <a:picLocks noChangeAspect="1" noChangeArrowheads="1"/>
          </p:cNvPicPr>
          <p:nvPr/>
        </p:nvPicPr>
        <p:blipFill>
          <a:blip r:embed="rId3" cstate="print"/>
          <a:srcRect/>
          <a:stretch>
            <a:fillRect/>
          </a:stretch>
        </p:blipFill>
        <p:spPr bwMode="auto">
          <a:xfrm>
            <a:off x="4857752" y="1857364"/>
            <a:ext cx="3857652" cy="4429156"/>
          </a:xfrm>
          <a:prstGeom prst="rect">
            <a:avLst/>
          </a:prstGeom>
          <a:noFill/>
        </p:spPr>
      </p:pic>
      <p:sp>
        <p:nvSpPr>
          <p:cNvPr id="5" name="4 CuadroTexto"/>
          <p:cNvSpPr txBox="1"/>
          <p:nvPr/>
        </p:nvSpPr>
        <p:spPr>
          <a:xfrm>
            <a:off x="428596" y="2000240"/>
            <a:ext cx="4357718" cy="4524315"/>
          </a:xfrm>
          <a:prstGeom prst="rect">
            <a:avLst/>
          </a:prstGeom>
          <a:noFill/>
        </p:spPr>
        <p:txBody>
          <a:bodyPr wrap="square" rtlCol="0">
            <a:spAutoFit/>
          </a:bodyPr>
          <a:lstStyle/>
          <a:p>
            <a:r>
              <a:rPr lang="es-VE" i="1" dirty="0" smtClean="0"/>
              <a:t>“Hedonismo</a:t>
            </a:r>
            <a:r>
              <a:rPr lang="es-VE" dirty="0" smtClean="0"/>
              <a:t> y </a:t>
            </a:r>
            <a:r>
              <a:rPr lang="es-VE" i="1" dirty="0" smtClean="0"/>
              <a:t>estoicismo</a:t>
            </a:r>
            <a:r>
              <a:rPr lang="es-VE" dirty="0" smtClean="0"/>
              <a:t> corporales no son sino dos concepciones</a:t>
            </a:r>
          </a:p>
          <a:p>
            <a:r>
              <a:rPr lang="es-VE" dirty="0" smtClean="0"/>
              <a:t>complementarias, en lugar de contradictorias, pues  ambas apuntan, en la sociedad del </a:t>
            </a:r>
            <a:r>
              <a:rPr lang="es-VE" dirty="0" err="1" smtClean="0"/>
              <a:t>hiperconsumo</a:t>
            </a:r>
            <a:r>
              <a:rPr lang="es-VE" dirty="0" smtClean="0"/>
              <a:t>, hacia el desarrollo de un creciente y elaborado </a:t>
            </a:r>
            <a:r>
              <a:rPr lang="es-VE" i="1" dirty="0" smtClean="0"/>
              <a:t>neo-narcisismo </a:t>
            </a:r>
            <a:r>
              <a:rPr lang="es-VE" dirty="0" smtClean="0"/>
              <a:t>que encuentra su espacio en el propio cuerpo” (Finol y Finol, 2008: 397). </a:t>
            </a:r>
          </a:p>
          <a:p>
            <a:r>
              <a:rPr lang="es-ES" dirty="0" smtClean="0"/>
              <a:t>Se trata, pues, de “</a:t>
            </a:r>
            <a:r>
              <a:rPr lang="es-VE" dirty="0" smtClean="0"/>
              <a:t>un </a:t>
            </a:r>
            <a:r>
              <a:rPr lang="es-VE" i="1" dirty="0" smtClean="0"/>
              <a:t>neo-narcisismo </a:t>
            </a:r>
            <a:r>
              <a:rPr lang="es-VE" dirty="0" smtClean="0"/>
              <a:t>fundado, por un lado, en la propia contemplación del cuerpo y, por el otro, en su exhibición y cotejo con los modelos impuestos que se fundamentan en lo que </a:t>
            </a:r>
            <a:r>
              <a:rPr lang="es-VE" dirty="0" err="1" smtClean="0"/>
              <a:t>Mauss</a:t>
            </a:r>
            <a:r>
              <a:rPr lang="es-VE" dirty="0" smtClean="0"/>
              <a:t> llamó ‘una imitación prestigiosa’ (1991: 369).</a:t>
            </a:r>
            <a:endParaRPr lang="es-V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sp>
        <p:nvSpPr>
          <p:cNvPr id="3" name="2 Marcador de contenido"/>
          <p:cNvSpPr>
            <a:spLocks noGrp="1"/>
          </p:cNvSpPr>
          <p:nvPr>
            <p:ph idx="1"/>
          </p:nvPr>
        </p:nvSpPr>
        <p:spPr/>
        <p:txBody>
          <a:bodyPr>
            <a:normAutofit fontScale="85000" lnSpcReduction="20000"/>
          </a:bodyPr>
          <a:lstStyle/>
          <a:p>
            <a:r>
              <a:rPr lang="es-ES" dirty="0" smtClean="0"/>
              <a:t>Como puede verse, en primer lugar, la pulsión que está detrás de la proliferación del </a:t>
            </a:r>
            <a:r>
              <a:rPr lang="es-ES" i="1" dirty="0" smtClean="0"/>
              <a:t>selfie</a:t>
            </a:r>
            <a:r>
              <a:rPr lang="es-ES" dirty="0" smtClean="0"/>
              <a:t> no es otra cosa que una </a:t>
            </a:r>
            <a:r>
              <a:rPr lang="es-ES" i="1" dirty="0" smtClean="0"/>
              <a:t>pulsión narcisista</a:t>
            </a:r>
            <a:r>
              <a:rPr lang="es-ES" dirty="0" smtClean="0"/>
              <a:t>, una pulsión que la cultura del consumo ha llevado a extremos a veces patológicos como ocurre en el caso de la </a:t>
            </a:r>
            <a:r>
              <a:rPr lang="es-VE" b="1" dirty="0" err="1" smtClean="0"/>
              <a:t>Dismorfofobia</a:t>
            </a:r>
            <a:r>
              <a:rPr lang="es-VE" b="1" dirty="0" smtClean="0"/>
              <a:t> </a:t>
            </a:r>
            <a:r>
              <a:rPr lang="es-VE" dirty="0" smtClean="0"/>
              <a:t>o</a:t>
            </a:r>
            <a:r>
              <a:rPr lang="es-VE" b="1" dirty="0" smtClean="0"/>
              <a:t> Trastorno </a:t>
            </a:r>
            <a:r>
              <a:rPr lang="es-VE" b="1" dirty="0" err="1" smtClean="0"/>
              <a:t>Dismórfico</a:t>
            </a:r>
            <a:r>
              <a:rPr lang="es-VE" b="1" dirty="0" smtClean="0"/>
              <a:t> Corporal (TDC), </a:t>
            </a:r>
            <a:r>
              <a:rPr lang="es-VE" dirty="0" smtClean="0"/>
              <a:t>una patología descrita por </a:t>
            </a:r>
            <a:r>
              <a:rPr lang="es-VE" dirty="0" err="1" smtClean="0"/>
              <a:t>Morselli</a:t>
            </a:r>
            <a:r>
              <a:rPr lang="es-VE" dirty="0" smtClean="0"/>
              <a:t> en 1886, como un sentimiento subjetivo de fealdad o defecto físico que el paciente cree que es evidente para los demás, aunque su aspecto está dentro de los límites de la normalidad.</a:t>
            </a:r>
            <a:endParaRPr lang="es-ES" dirty="0" smtClean="0"/>
          </a:p>
          <a:p>
            <a:r>
              <a:rPr lang="es-ES" dirty="0" smtClean="0"/>
              <a:t>Aquí la pulsión narcisista se manifiesta en </a:t>
            </a:r>
            <a:r>
              <a:rPr lang="es-ES" i="1" dirty="0" smtClean="0"/>
              <a:t>la necesidad de tener/ser una imagen </a:t>
            </a:r>
            <a:r>
              <a:rPr lang="es-ES" dirty="0" smtClean="0"/>
              <a:t>porque en la sociedad del espectáculo, tal como </a:t>
            </a:r>
            <a:r>
              <a:rPr lang="es-ES" dirty="0" err="1" smtClean="0"/>
              <a:t>Debord</a:t>
            </a:r>
            <a:r>
              <a:rPr lang="es-ES" dirty="0" smtClean="0"/>
              <a:t> la describió, el espectáculo es una ideología, “una </a:t>
            </a:r>
            <a:r>
              <a:rPr lang="es-ES" dirty="0" err="1" smtClean="0"/>
              <a:t>Weltanschauung</a:t>
            </a:r>
            <a:r>
              <a:rPr lang="es-ES" dirty="0" smtClean="0"/>
              <a:t> que se ha hecho efectiva, que se ha traducido en términos materiales. Es una visión del mundo objetivada” (2008 [1967]: 38). </a:t>
            </a:r>
            <a:endParaRPr lang="es-V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sp>
        <p:nvSpPr>
          <p:cNvPr id="3" name="2 Marcador de contenido"/>
          <p:cNvSpPr>
            <a:spLocks noGrp="1"/>
          </p:cNvSpPr>
          <p:nvPr>
            <p:ph idx="1"/>
          </p:nvPr>
        </p:nvSpPr>
        <p:spPr/>
        <p:txBody>
          <a:bodyPr/>
          <a:lstStyle/>
          <a:p>
            <a:endParaRPr lang="es-VE" dirty="0"/>
          </a:p>
        </p:txBody>
      </p:sp>
      <p:pic>
        <p:nvPicPr>
          <p:cNvPr id="31746" name="Picture 2" descr="http://31.media.tumblr.com/60db7dd012785e3c83e7fed24f5ade0f/tumblr_mvewoiwRWG1smbgw2o2_r1_500.jpg"/>
          <p:cNvPicPr>
            <a:picLocks noChangeAspect="1" noChangeArrowheads="1"/>
          </p:cNvPicPr>
          <p:nvPr/>
        </p:nvPicPr>
        <p:blipFill>
          <a:blip r:embed="rId3" cstate="print"/>
          <a:srcRect/>
          <a:stretch>
            <a:fillRect/>
          </a:stretch>
        </p:blipFill>
        <p:spPr bwMode="auto">
          <a:xfrm>
            <a:off x="5643570" y="1000108"/>
            <a:ext cx="3021827" cy="5357850"/>
          </a:xfrm>
          <a:prstGeom prst="rect">
            <a:avLst/>
          </a:prstGeom>
          <a:noFill/>
        </p:spPr>
      </p:pic>
      <p:pic>
        <p:nvPicPr>
          <p:cNvPr id="31748" name="Picture 4" descr="http://24.media.tumblr.com/663192a6ed42197ca2c327d5da919fd0/tumblr_mvewn00ZGR1smbgw2o2_r1_500.png"/>
          <p:cNvPicPr>
            <a:picLocks noChangeAspect="1" noChangeArrowheads="1"/>
          </p:cNvPicPr>
          <p:nvPr/>
        </p:nvPicPr>
        <p:blipFill>
          <a:blip r:embed="rId4" cstate="print"/>
          <a:srcRect/>
          <a:stretch>
            <a:fillRect/>
          </a:stretch>
        </p:blipFill>
        <p:spPr bwMode="auto">
          <a:xfrm>
            <a:off x="785786" y="1071546"/>
            <a:ext cx="4714908" cy="52959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sp>
        <p:nvSpPr>
          <p:cNvPr id="3" name="2 Marcador de contenido"/>
          <p:cNvSpPr>
            <a:spLocks noGrp="1"/>
          </p:cNvSpPr>
          <p:nvPr>
            <p:ph idx="1"/>
          </p:nvPr>
        </p:nvSpPr>
        <p:spPr/>
        <p:txBody>
          <a:bodyPr>
            <a:normAutofit fontScale="85000" lnSpcReduction="20000"/>
          </a:bodyPr>
          <a:lstStyle/>
          <a:p>
            <a:r>
              <a:rPr lang="es-ES" dirty="0" smtClean="0"/>
              <a:t>En segundo lugar, el </a:t>
            </a:r>
            <a:r>
              <a:rPr lang="es-ES" i="1" dirty="0" smtClean="0"/>
              <a:t>selfie</a:t>
            </a:r>
            <a:r>
              <a:rPr lang="es-ES" dirty="0" smtClean="0"/>
              <a:t> es, de acuerdo con los propios internautas, una práctica onanística, que expresa el individualismo que acompaña a la </a:t>
            </a:r>
            <a:r>
              <a:rPr lang="es-ES" i="1" dirty="0" smtClean="0"/>
              <a:t>pulsión narcisística. </a:t>
            </a:r>
          </a:p>
          <a:p>
            <a:r>
              <a:rPr lang="es-ES" dirty="0" smtClean="0"/>
              <a:t>El cuerpo, así, deviene un </a:t>
            </a:r>
            <a:r>
              <a:rPr lang="es-ES" i="1" dirty="0" smtClean="0"/>
              <a:t>objeto escópico</a:t>
            </a:r>
            <a:r>
              <a:rPr lang="es-ES" dirty="0" smtClean="0"/>
              <a:t>, no en la versión </a:t>
            </a:r>
            <a:r>
              <a:rPr lang="es-ES" dirty="0" err="1" smtClean="0"/>
              <a:t>voyeurística</a:t>
            </a:r>
            <a:r>
              <a:rPr lang="es-ES" dirty="0" smtClean="0"/>
              <a:t> sino en la versión exhibicionista:</a:t>
            </a:r>
          </a:p>
          <a:p>
            <a:pPr>
              <a:buNone/>
            </a:pPr>
            <a:r>
              <a:rPr lang="es-ES" dirty="0" smtClean="0"/>
              <a:t> </a:t>
            </a:r>
          </a:p>
          <a:p>
            <a:pPr>
              <a:buNone/>
            </a:pPr>
            <a:r>
              <a:rPr lang="es-VE" dirty="0" smtClean="0"/>
              <a:t>     </a:t>
            </a:r>
            <a:r>
              <a:rPr lang="es-VE" i="1" dirty="0" smtClean="0"/>
              <a:t>“Desde el punto de vista psicoanalítico, las miradas sobre el objeto de deseo no son sólo una búsqueda de impresiones obtenidas del mundo exterior y transformadas en información para el observador, sino que son también producto de una pulsión escopofílica, un instinto o movimiento compulsivo hacia la contemplación gozosa, placentera y gratificante, que Freud (1973 [1905]) relacionó con el placer sexual” (Finol, </a:t>
            </a:r>
            <a:r>
              <a:rPr lang="es-VE" i="1" dirty="0" err="1" smtClean="0"/>
              <a:t>Djukich</a:t>
            </a:r>
            <a:r>
              <a:rPr lang="es-VE" i="1" dirty="0" smtClean="0"/>
              <a:t> y Finol, 2012: 11). </a:t>
            </a:r>
            <a:endParaRPr lang="es-VE"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smtClean="0"/>
              <a:t>De la impostura al fetichismo del cuerpo…</a:t>
            </a:r>
            <a:endParaRPr lang="es-VE" sz="2400" dirty="0"/>
          </a:p>
        </p:txBody>
      </p:sp>
      <p:sp>
        <p:nvSpPr>
          <p:cNvPr id="3" name="2 Marcador de contenido"/>
          <p:cNvSpPr>
            <a:spLocks noGrp="1"/>
          </p:cNvSpPr>
          <p:nvPr>
            <p:ph idx="1"/>
          </p:nvPr>
        </p:nvSpPr>
        <p:spPr/>
        <p:txBody>
          <a:bodyPr>
            <a:normAutofit fontScale="92500" lnSpcReduction="20000"/>
          </a:bodyPr>
          <a:lstStyle/>
          <a:p>
            <a:r>
              <a:rPr lang="es-ES" dirty="0" smtClean="0"/>
              <a:t>Uno de los rasgos semióticos dominantes de los </a:t>
            </a:r>
            <a:r>
              <a:rPr lang="es-ES" i="1" dirty="0" smtClean="0"/>
              <a:t>selfies</a:t>
            </a:r>
            <a:r>
              <a:rPr lang="es-ES" dirty="0" smtClean="0"/>
              <a:t> es el intento, literalmente, de construir una cierta corporeidad que transita entre el propio </a:t>
            </a:r>
            <a:r>
              <a:rPr lang="es-ES" i="1" dirty="0" err="1" smtClean="0"/>
              <a:t>voyeurismo</a:t>
            </a:r>
            <a:r>
              <a:rPr lang="es-ES" dirty="0" smtClean="0"/>
              <a:t> narcisista y la pública </a:t>
            </a:r>
            <a:r>
              <a:rPr lang="es-ES" i="1" dirty="0" smtClean="0"/>
              <a:t>exhibición</a:t>
            </a:r>
            <a:r>
              <a:rPr lang="es-ES" dirty="0" smtClean="0"/>
              <a:t>; en cierto modo, se trata de la </a:t>
            </a:r>
            <a:r>
              <a:rPr lang="es-ES" i="1" dirty="0" smtClean="0"/>
              <a:t>construcción de una impostura</a:t>
            </a:r>
            <a:r>
              <a:rPr lang="es-ES" dirty="0" smtClean="0"/>
              <a:t>, de una falsificación, de la cirugía estética de nuestra propia imagen corporal, para lo cual, al hacer un </a:t>
            </a:r>
            <a:r>
              <a:rPr lang="es-ES" i="1" dirty="0" smtClean="0"/>
              <a:t>selfie</a:t>
            </a:r>
            <a:r>
              <a:rPr lang="es-ES" dirty="0" smtClean="0"/>
              <a:t>, escogemos ángulos, vestimentas, gestualidades, luces, que favorezcan nuestra imagen.</a:t>
            </a:r>
          </a:p>
          <a:p>
            <a:r>
              <a:rPr lang="es-ES" dirty="0" smtClean="0"/>
              <a:t>A partir de esa </a:t>
            </a:r>
            <a:r>
              <a:rPr lang="es-ES" i="1" dirty="0" smtClean="0"/>
              <a:t>impostura</a:t>
            </a:r>
            <a:r>
              <a:rPr lang="es-ES" dirty="0" smtClean="0"/>
              <a:t> transformamos el cuerpo en </a:t>
            </a:r>
            <a:r>
              <a:rPr lang="es-ES" i="1" dirty="0" smtClean="0"/>
              <a:t>fetiche</a:t>
            </a:r>
            <a:r>
              <a:rPr lang="es-ES" dirty="0" smtClean="0"/>
              <a:t>; es decir, en objeto de culto, de cuidados y adobamientos: se trata, en fin de cuentas, del ídolo principal en el santuario de nuestra narcisista religión personal.</a:t>
            </a:r>
            <a:endParaRPr lang="es-V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smtClean="0"/>
              <a:t>¿</a:t>
            </a:r>
            <a:r>
              <a:rPr lang="es-ES" sz="2400" dirty="0" err="1" smtClean="0"/>
              <a:t>How</a:t>
            </a:r>
            <a:r>
              <a:rPr lang="es-ES" sz="2400" dirty="0" smtClean="0"/>
              <a:t> </a:t>
            </a:r>
            <a:r>
              <a:rPr lang="es-ES" sz="2400" dirty="0" err="1" smtClean="0"/>
              <a:t>many</a:t>
            </a:r>
            <a:r>
              <a:rPr lang="es-ES" sz="2400" dirty="0" smtClean="0"/>
              <a:t> selfies per </a:t>
            </a:r>
            <a:r>
              <a:rPr lang="es-ES" sz="2400" dirty="0" err="1" smtClean="0"/>
              <a:t>hour</a:t>
            </a:r>
            <a:r>
              <a:rPr lang="es-ES" sz="2400" dirty="0" smtClean="0"/>
              <a:t>?</a:t>
            </a:r>
            <a:endParaRPr lang="es-VE" sz="2400" dirty="0"/>
          </a:p>
        </p:txBody>
      </p:sp>
      <p:sp>
        <p:nvSpPr>
          <p:cNvPr id="3" name="2 Marcador de contenido"/>
          <p:cNvSpPr>
            <a:spLocks noGrp="1"/>
          </p:cNvSpPr>
          <p:nvPr>
            <p:ph idx="1"/>
          </p:nvPr>
        </p:nvSpPr>
        <p:spPr/>
        <p:txBody>
          <a:bodyPr/>
          <a:lstStyle/>
          <a:p>
            <a:endParaRPr lang="es-VE"/>
          </a:p>
        </p:txBody>
      </p:sp>
      <p:sp>
        <p:nvSpPr>
          <p:cNvPr id="60418" name="AutoShape 2" descr="data:image/jpeg;base64,/9j/4AAQSkZJRgABAQAAAQABAAD/2wCEAAkGBxQTEhUUExQWFhUXFx0aFxgYGRwcHBwfIBoeIBcfGiAcHSghGB0lIBwcITEhJSkrLi4uGCAzODMsNygtLiwBCgoKDg0OGxAQGy8lHyQ0NC8vLCwsLCwsLC8uLC80LCwsLCwsLCwsLC8sLCwsLCwsLCwsLCwsLCwsLCwsLCwsLP/AABEIAOEA4QMBIgACEQEDEQH/xAAcAAACAwEBAQEAAAAAAAAAAAAFBgMEBwACAQj/xABNEAACAQIDBAYFCQQHBgYDAAABAhEAAwQSIQUGMUETIlFhcYEykaGxwQcUI0JSYnLR8IKSsuEVJDNTotLxFjRDg7PCVGNzk6PiJTXT/8QAGgEAAwEBAQEAAAAAAAAAAAAAAgMEAQUABv/EADIRAAICAQMDAgQFAgcAAAAAAAABAhEDBBIhMUFREyIjMmFxBRQzgbFCkRViocHR4fD/2gAMAwEAAhEDEQA/AFLa+yMuHtXUHWPt1P8AKgObNyg8xWoYzBZsJYH3AfYp+NLG2N3xlLpow9vZ76Tj1Cb2jZYGobxWVFGst39Uf5qI2Ch4OfNT/OqVtJ9eoonawhhfGqWxBbwmCuMQLfWJMADiTyABgmji7Cx6cbV4eCt8KDJh25QfL+dPOA2WQoyY8Axw+lSO6kzkFFC+bmNt/WvL5uKkTeTFojzfcNKhQXJPMsQD4AedNaYPFj0Mcp/57f8ActSXrOPyAC4rtLFjmstI0ygZ+yCfOg3IKhDxm9mNdSjXnysCCNNQeI4TUu7pJty0k5zx8BUW2sU73CtxVzqSDltWh4yUEN7as7AcBYnXMTHMAxGnIcaPsCOmHw/9WOkyT+vZSptDYTf2tsZTHWQTDawOJJHjWgYCxNlB2n4moPm3pefvP5VGsjWaitRj6L8mSXBOoHb5dtWMGHVZDuPMxRraOwSrs40DE5h5CCOw1Ouy4t+Ij11duTRHRQS+Prw3c2nt40cwdvAuozJeRo1KlWHlOsVD/RpOlHtlHo7YtmzadRPpKCddePOgk0FEE3NiYRvRxJXue23vFQpuwZzWr9i5AOnSZeIgE5hpBIpoazYb0sNH4GI9xqrewOFyuPprYaM0ZW4EkDUTxPsHZQ7wqQH3U2DiLGNtO6HJ1xmDBhqjRqpMV5+VzeboUbDoYe4AHPYoE+0t7Kiwty1hcWLysWs20dsxXKZyNpE9sCe+kzY2Eba20Wa8T0Ym7dOvog9VBHDMSF7hJ5U2EblufYF9KK+yt1+lwrXGuKlxiGUP6OUHTMeKzxnhwrQtx1t4e2j3XW0IUAuQozEaDWNZIqph9iWxcfSQt09GTqVUAaSR2zS/vkrYvF4fAWjqWAbuLauT+FBPkaBv1HT6BNKL4NqNwZ4kfqPhFBt7tsrhbQdlLZnCwDB4EseHKPWRSyu37zbTw+CwcdFZnp5EjIoiCTqCBAEfWYcgarfKlj811LX2Uk+LEGPUF9dIw4GpXLuHkkmqReO38PisqWmIdmAyMIPbA5HyJqbbWOtWFCvOvZw/n5TQbd+bNtXuBLjnq2ItqrlY1zsI6g4SdTHPUETvdecjpS5CnQsxGp7hx8gOHqDdq3UhdcWxiw+2sO5AzgZvRJ4E9nDQ9xijljCjivkRWE3saTIkHnI+PfWm/Jrto3JssZMFhPlMesz5d9DkxuKsxDnNz7bes11XMldSLCADYcHD2B/5a/wCq2KwINth3j3rRa5pbtD7qDXwih29OMbD4S5dRVLApAaSNbig8CJ0nnScKbzcFubjTpfUS9pbEW2QY1L5Z7tD8aKXNlR0enEn+E0LXbWKxSo64ZHAaeo4BJGnoliw9VErm8V5SvSbPxC5Z9EFuI/AK6O2VHOfUtYfAjmKL4bBDsoPgN6LdwOTZvWxbQuxuKAoA7TPM91K+L+UK6X+hKqOQygg+bCfdQbJM1GnDBDsqDEYIRQfd/fmxdT6d0tXBxkwrd4nh4Gip27hX9HE2D/zE/Ol7ZIMDY3ZgpetWsmNyjgbQ/jNOl68jei6nwYH3GgL4L+uK/H6MAiOEPIM98nT7tNhJ9wWaVgU6lv8P8/jVe8yqjOxhQpYnsABJqj/ALTWExVrBEt0zICNOr6BMTyMCezvrxtPadl8NiVR1ZralLoB1UmBDDv19RqaON+tb8f8lDa2UDdqbWw1y2Ql5CTl0Jg8ddGg0SWyrWlCkNJXUEHn3VmeHxHR5y1mxdTPwcOHBj6rKwAXujjRVdl226xwl6yAVl7d9TAbgYcSdNYFW+nRM3yPN7DqmrEKO8xVXCbdwxbJ0qg8NZUesiKTN8X6DD2gGuNDEKGaWJ1lm7TyCjQR60a1tBywD6QeI93jQ+laNuj9FLbqHEWQRWb7vb7XbSC0LYux6CloYDsB1PkRRtt/gP7XC3kPdDD25aT6cgrRV33wh+a3sgloEAfiE1Bu6ybKthHUC69hWuyCSHc5shjhlXKPEGrdvefDYh1thmUllkOsCAwLSRIGgNEds7vW8Vda6bja3M3VKlWAgAajhCgaEUbb27eg/TvHGTc/B5QdEjXn0hCxHZpJHwpA2BtHoVxe0nP0pY2cP+NhmusPwqVH7daftPBrdsXlcSrW2kTHIkajvg+VLtrYeGfB4LDMrFB0rT9Y3DJkEcsxHkomjxNJck81yCPkyYW8PirvTW0xeIOSyHYFgBml8s5mGfMOGptUv2zdxmIHSXWuH+zz/bOmduWkCB3AdlW7e7l4u4UMEtWQbdxhKSEXKCy6K5L5oOomYoju7geiuYZgoFopd+kkDVV1Jk6HiZ4U6TSthwxboOXj/Ww3jcSqICqcFyKOLELpC8gunEjyM0kbYxLMS1yGuHRF+paHIAcC3jPfJ4GdvbXteit60TwhSr3DHAdVOqBwnN66V3u5XBbVjwWDp4HnSYKjzVnjD4JiZc5qKbBR/nBS3dNlisq4MQeyZHHSodo4k2wOqdRPAmPVVLEywDgEHL4HiKLlmSSQ/wDQbW/8Yv8Ag/8A511ZP01/suepq6i9P7f2FWbNi96QcfbwPREwoJfNwbKWgrHAL38SNKHbd3ht4vZ142lYBL62tQIYg5pWDqCNYpYxm0oxu1cWAOorWbfc7uttCO8Kjt5VZOPsWth2bdu7ba9nNy4gYFgT0gBYcREoPVSoYIxe4dPM5R2ivbS20aLmB1Okxy8aYr72Lds/N2cXM5CkO4hSqjhMcS3Kh26+zrdxnDtkFuwDpEs5cAcQeABOlHMXsi2ljDm2pN66wYsW5FojL3AaVQxNcli/icuGAvlnzTcdSzNJOsCSSqKIEAiTMcZCnitlE5TABOpEaidQB4CPbR+xe+c4m4gBZbSyq8A0GBJ7OfeT4RC2DxLWnZhDloReOk66xSNzTKFBVbFhF6O4CesA2oOoPaKcMJc2bcnPaNuBMrnI7OAWR7aVL9hwUDxJcDQzz1p2xti1gGVrYJc6daTCntHMxA5cedG3YHptpyXRA9dm7MaZuBDJEEtwkhT1u0QfOmbc/Z6IhFtWA6Q+nEnQQdOXt40h3drO9vIQkaQRbGaZmAQSTx4RWi7m2Xt4cNcJZpLkEEEdUQI8vbQzdcNgxXcDWcYh2vtHGPqmEtPl/EMtq2B4w3rq7ungwuyLuJuHrYq6bjk/ZW5AH+Bm/apLwuFv3sDiblpC5xGLCvHGEUvoOJGZyTH2RUuC2rjLuDbCAlrSIi5QiymZwskgZoALcZ403Yu3/qBtnzZC3brJC5ulDuEGY5VWdSBr9kT96nPZHzlgWuSLIIAJ0llEDvhdfMGgO7Fy5axLlbTZBhiqtBgKbmpB4fVjyNMb7dQYUkoT0RJM6AksW0g9pFZN8GxXKB+2rqKCzqHJGVRyA7B8Y7hS5a2MSQ507ANAKn2LiLmM6S6QCyaIkwO7WmGzu5fez1rnWYA9UejMafe48e6ku+g5KKVsRL+GNu4pTQhpBHHtp22NvBfZzbyLdjNlUnWAdNWkzQEbEe3ct22cl+lWJjq9kjh4im7eTFdHAtxnkEsI1kgmNOB5+FbfY30XKLmuxQxOJe6LiLYa3cYnLcjqIFjOCwH3W8zXbtb5WLQezeukkEkXCGIY8MqgAkcJBaJk8KpbpYu4MQpusRbOYmWOWcpPCY1J7KZbO6uz3UXEsW2V+sCrMVPhDRHhWuqpiEmTHeq0x6MrcDMDkUKWN1chk2yvVaOJBYaDypV2pvjYVbK27OILWSGQsRbBObN1lEkieU8KN2Stu6LdgEQ5CKYYA6glZ4dnnx1qvvTgVW3aIJD5IadZ1J17ImPDjMCigoox2xSu764w2zbAUIVjVVJyjlMTA+NGt3do/OcLcYrlWyuXQysnrNAOoMJHH69XtmbK6HCtfuHrXNLa5V4a5jJBOsjhHCiXzRbWy1CgTd6xjsP/ANQorMkkkHC+hkSaYkAx6QB/eE+0+w07X7i5lUBQe0x7O00nbwpFxo+tx9h/I0Z3c2hnT6XWNJPGORPb416atJjMUqdDNgtmdOGcfVOUCJEgA6weGvsqLbO791Q2UAT1VbNB5t26aIOP2o5SbGyscUsuwYEdKZInhkUfEHyqrtpbmJw5tM5tEOILTBI7D2a8eVAnR5pzb5/YWf6MxnY1fK0r/Yp+z/5l/wA1dTd6GflP86/uZzht37l5L4d+juNjFV0IkTluQSQdeszAQY9lR4HdW70Fy88KgjLqGLZbihpUHMg1ESNeUimLFlOjvtcurZF5LLq7GDnXMHygAszcToOzhNLWK3ovNcuLhncpckZSoIMtPUttmyGew+VGm2RE+GwlmyhvPeAZ7a5UmCGLHNIALEDLrA51e3TxWfErbLZwoa5oxZRlWRxAiWgedfNz9l3sTcPzhQ6WpGW6BqSOsJIkMqkuO9BTLuXsTo0vXgoFtyVtEgTAJzmZkDqxEDUc6DJKosOEbYvbMxa4fHMHYKl23AYwBmnSTyBysOzUd1ORx621gqsakkiQZY+oTGp7e6sx3kK3L1sEnKSAYIBjNrqdAYPE1qF91sogS3mIkBpR+rx5HtPZSZtKn5HpSlGq4Qj7WsF9oIpAhroaAdAOQ9tSb641heAXrNlLOpHYOJJo3tAjprd4CLisHHHiOA8Dw9VFN8tuvewt3KhYMigJocoDyzcCSeAOkQs16E0+oze4Y5QS69zLsNtJUe10mcqjhnHNoaQADEHSJnlNa1u3cupYuPdIzi6xUg8gFy8hrpWb7JwBxNzp7l6wpkyty4qs3VIU5csROg/Cacr+0rlrJhlgllFxrmU3Lep6qkqQRIEyNddO2jnBN2upIm+gbCui3RbQvkxAuKi8w4JaOQkUvY7eTBYRL1kWwLpJGe2ELOcwYFmAkRyDTEVNtDZ2JxNvKMQUm3LWrOlvqmAMxAdhkAjMTrpQDdvdVHxItspKqGd8xjRRwJHa0DTto0l3MPWztqvjLa4XCs1q5BUlwmXLLMJYAFSSSJjUnzozh9iXRgbnTxnd2zQoGgyjWNCSwJkVb3GOGXFX7CWx0xXPAGhQRABJJBD5TqeY76Zd6QVwuuhAEgd3Lv8A5UGSdcB449zKdyMeMPddbjFFdiiFuGYax55jrw0FaWcS4CBcx6iwFnmBJ7DxHtrH8DaF3H2w4zJ0gLBiQAJ11XUDnpW14vE5QothCI0yN9X6sTFBlaTvyOgpOPHYWHwbvtBFH1iTJ06wXh76h373fxQ66qAlu2zNcRwW7AAnpcecceYo9irmV0eCHBBn41FvK16/ZvLaYdI6gRoCQDOWTpBknhx59i8WVdGMc5xg4R6MyTFo9qbNxFARSeGuuo1Gvf3TFFNw9r3LDsdOgbV5nqgAnMvZx1HPlrx9XtjFMLce/wBIuIIZbaFUCkZlDQQZJAkniICnvqjdsdQqDEgSfDX3irlUkRO0P+4wXEXReDSlmXYcDmk5Ae+df2TVLbt25iL4t29blx8iTwBPM/dUAse5TRTdnY7bPwD9JpevkMR9lQIQHv1JPe0cqH7L2pbwt7pboY3HQra4ZVJiWMmSSNPAntpfCfBobt7LBazg0bMmHQB2P1jPWJHeSTHlV/e5wLcaBVBA7BH8hUG4iPcN262is8AnnEliO7gPbzFUflFxUW1tj0rraDun9eU1LldzSKMcajZmOKwxvFSPPy4D1EeqiWC2YUU94pkwGwjbt6iSeJ99eLtkAUXqXwHHHXLDexLCWrCnoSVIDsc6NDQNdTIOg4DlQ7G4oX+oxK6zqCPCZ5UMxOJW2mWJLcAGIbv4cvGuTGlUlWJLcnAMeYodsqs1yxOdcWE/nd7/AMQf3zXUv52+zXVlS8mXDwRbLwtnEOFdS3WIdz13GZequZtYGQxJMQ3Gu3Y2eoxxkgi1buOBwkhYA072nSPRr1uCzD59dBBQWVQ/iZjlI7wFb96rm72GUYbFYpvTJ6BD3GGuevqeo9tWvgiO3VS8LmJuIfoltZej7brytuByMFtR3U8bXtNh8D0SdZlt5F72PpHwksaEbq4lLNokFSb1xTbWGzGFyk6iCOJHOJPgw7TAuYhLc9RdbngBIH8U/iFS55W0kU4opJtme7B3Z0W9c1M9Ud2sk95OtGhYlgsAqswCBp2weNXt5NuAdVFCgeZ9kAe2lVdouxP0hHbGnt4jyNGtNlny+CaX4rpoKo2/2L962XdipLFTBA+r3frmO6ptnX56s66zVTdq8pvtbgQ1pgB3iG9wNT4WyEunwMeP+lI1GNY3RTo8/rY97Vcn3a3RNhrnVYXrWa6jrIESuYORoZngdTx5VU2Pty5cwwdyJa7cEAadW3aCCJ5V8u3C/wA5tAgZ7QVZn0muKBwB4yeXKlRMU+HssmbUMwAHAMYDNrrMCPMHlVOGN40Kyups0XcvE5rOKdpJtXcqE8wyKSPIyf2ql2BmVcViD6GTox3tIJ9Q/iqtuw2XY6Mwhrly4xP2utlB9S+yvuI2vbXCW8PZOe6Gl1APpM0gajWJUE91EwRg3Kwaot64QvSlshOmbKADrzgsT+5X3fEs6tZQSSJj2Dw/lV7YOyXtXb3SMGzm3BAg6JLAx95j5RVw2ATcc8z/ACHxNSZG95VFJQ5Mr2JsM272c6kg6+786bLOYkBoYDgCJjwPEVFtvaAQlVCiNOEn30BXHM3F2g8Y092tP/KZZ8ujnz/GdPC4xTdDBcIuMSpmDEDWIr1hLmsE9bs7uVU90roN9kHA220HcRHxq3h7AS8Z4GfXUupxLHKizQ6n8xi3tUQbXZrltsMoSbjLlZyeowPEQCet6PnQzdvdS6calvEWyFT6VzIKlVOg045mgaxoGohbuqb8GCQpYKQpkTEjMCJBPMcqF4ffS+MTdTMzmSvVVTOoiSfRVQ06c5FUadyWMzNW5jLvDjku4lUdoQMM3aeZAHMmOFANq7AN3G3GnOBkyIJhWIAgCY48I+yTyqGxu++NvXGus9qxh1DuQpm4zCQEJ0EACTrGbhrTTspxh+gUpme7cYqo5ZVypPcvXPdFN6AJWMmCwwsWVtiPo01I4FvreWkDuFZ1euHEbTd4Bt4ZAon0cxHt50/7Xu5MO7TrFZduziwtvEA6ObvSeIIAHupWnjGc7YOvnPFhuHUJ7c2wx06Ru4A5R6hSxdvknVm/eP51BtLGEs0nn7qoriK6O2C6I4UHmauUn/cIPAHjxq9slemuWkHN4PgFM+yD5Uv3r00c3BBbEueSWmY+JhR7Gb1UjUfI2X6BP1En3D/9CL2+0/lXVP01dXL3SPpdsfAsbs4U2NmXrzafOXAUfdt5hP7zN6hXnZO0HRVtN0boGzraYZpZh9dezUelx7Kv75MLGFwuG/u7C547Ssv7ZrtzjbxGI+cOqoA9vMBwmWYeUW4866UlZyIyrkN2Nj3Fx1lb9wOw+lOQQq5ScqjtAKjkKO7QxaoXkwzyq+1iPUPbUOHuiRimOroqp+0xcx+8vqNR4AC85JAIttLTrqQR7hUbko5L7IqlheXA4XzIz/b2NOc60KtYunvbuwMO83ArLJ5EwY04GY8qADdpCrMGYRw4flVn5yDOUvwmcI7eCnutif67h++5H7ylfjTTtwlHJHI0oLguhuJcDElHVhw+qwPwpw3hYMC4MqwBB7QeFS6mSnJNHS0mGWKDiwNf2e9y6bgIFsZOA62YnST2THroNi7AxN4rYM9NdyggGAXKrw7ATR+4T/R11T/xLoQeA1PtPsqvuf8AN8L0N25ne4t5yoEAEZQFBkwDmaZ+7T8TqKF5OZMfN47SB7OGSEtrCxwAVR+QoLursFvnrXbsMRdbUcAizA4DlAPiKH7Wu3MdiUWw4RmYsGJ9FUBZzpMxpw403btgolpYLBluF2J1ABQSe0nKB51jdcmJWxpW51h3iT6qH7QxUW3I4An2KfjXm3i5W4/7I8OdRYhR0ZD8CCT5/wCtSKfutlU8blHajLtpbQLEknjJqlaxNNO1t1LYMq7AHWDB/KhFzdhgpZbnDtH866K1mN9z5/8AwjKl0Jty8V/XrKz6WcH/ANtj8Ka9uXMjSORpI3ewjWcZh7hYQLkEdzAqf4qct5D6VRauSnJNHX0GGWHG4yRXw+7/AM4e/cNxghw5RVk5JOuaBziRPfVbdbdoIttHCZzmuXnXgEBlVGgjSJgcTziimyrxTCrPG6zAeAUj30QvHosLccCXukIveOQHjTIWopBT5k2XME6PYQSIuO7vy0U6jvAhV/ZNT4iyts5zq+UID2AmWjsJYknwFKm0MM1zG4bB22PR2Lf0zDuHXM/VLNOo1l5ott7aYUlmOg1oMr7IbhXdlvep/oMvaAKXtlbERbTG6B1jPYQOWvI0ybPwjuguYgDM2qpHojiJ+97q+37QY8eqOPfU9uPQoUU1yZptvdIhibdzQmesNfWPypeu7CvqdAG8D+YFadtpwTAFDreF6pJp8dTNEs9Hib4RmGItXF0KEeVPG4GG6PCXbrDrXXgfhQaf4i3sqrtQCDFEdmX/AOqBRAykg+ufXRZMrnGj2DBHHK0RfOK6q+bvrqVQ/exX2bZuYm4iXHYhnRZYkmC4UjU6DUwKYd4YWzjMihUOJQKAIAVelCgAcgBwr7u3h8rWH+1ikUT9m0gZv4h+7UezdpjF3LWGZdBdDseRW3nZ58ZOtXt1yQRVuhlvI6phMMNXW1bSB9oKAfjrTNhdmrZtG2urOZdu0xE+AGgFKVvaai5dxTkgJGUxpE6gd7aL+140X2BvGmIzEqbbKBmBMqOJMN3c5iJE8RUE8UmrX7nShkSdPjx9TzvBdIi2qwKE7ScW7QXnzojj7h6XMTCiTHb2eFAsRez3PbSUHLqA9oueyTGtfLW2H6IWYkA6MeIB5d4n31fxGBuXSWtgQDHGKpjZF+Y6M+sH3Gq4bdvJLPddoL7SGXC4ZPtBrh8zpQ25gWuGxbMi2xY5gswQpzSeHCPM0c25hi17IokWraJ4aVeSyVs215nOfWQvwo1L3UJa9tl/dvBi2jEAAmwxHcHcKvsAPnRtlFnD6GfSE93SMfj7KFbeQqmJW3xizYt+MH45as7RtAm3hgZVQFY9oA14dp7O2hyc8eQsfFyroW9hWC6C42in0F4T9493Z28at3bctrMD20Huby2kc2mYgJpn+qCTopjska8NY5UavtCaVPOFFUZX16gPad3O2UVS2owRQoq/auQGdljWF149/dQi9DkseXCk9wxdx5IJjiKIYjbgu2UzA9INH7NOY8atf7OZ0DZ2BYTwBGvDsPDvrxs3dVulWXBGYT1SNOfbyqmO1qmJluuwv0P02GsHQJZLP4lSW9k0bxtzNethgAthDdccgdCo8mKeQNB9nuTjWvyAocrJ+yBDeyQO+vGEa5isRcRpS0YuXSJBZfqp3qZjyYzT7Ssm2t8FrYi9HafEN/aYk5+8J/wx5jreYqns3CdPdN59URvo0+2w4HXio94J4Cr630v4jombnARRx00XT0RA9w5193zxNuzlsC50d24hBKqWIAEwAvaojlAigx3Jt0Ny7ElFugmNqLdJ6Ng0MVMHgRxr3fIVKy3dLFM+KUBGTKNNYAUAhmu8yBM5BABmZMktuC3rsYp3t2yZUnKT9dR9YR+tedBlwOPKDxZ1LjuSFFdzqNONVdoueAq27BQY4niaoIZJPZU41gm9s93kLEgSZ4V82Hsy8X6Jlyoxlm4wB6RB4cPhTHs1BlJPFj7OXd21Zxx6OwQuj3jkXuX6x/XZToPmhc41Gxf+bYP7V799f8ldVj+hLf3q6m7oCfTygHZ/Vt4b7qYq6f3Mg9ooRuxaCWMViidVHRJ4tBuHyWB+0av7VxAw6ZGIY/NSqlTIm5eLk6wYyg8udW8UVsYO3hiAX6PpLvMZmgx3kaDyp2Z8bfIOnjbcvAT2lYg4LZyMASjXsRcgGBlLPo2nbE8Or2UltgLljAs+UziY1JBy2R1mzc5Zss9xGsmmXeK7OK2pcnVMJatL3LcNoP7CfXSjvDtNmZbMxbQADwGvvg+Kr2VTVcIktvlkuExzjDZDcKBRM/WBLvpx4BQNO+iu6WFcl7l651cpXrGBJtkqZYyDpPmKF226G7beNFyvyiODa/hA9dGNqWlF24Mo0b2ar8AfOg2xcttfU9kyThj9Ru+Uq8FrcK8WwxzGSHPPtAnj6/OmrBWVNxdBxE8OA1PClL5O7n0d5IkrcnhyI09xpvtMFW48RlRjwjlA99QZI/Fo6OKXwrKGDcN0txohrjGTpoIHHyNetlAM9v6UXevxXUKSwGSR9njVdMKHw3RsYzpqQYPW1PLjrU26x6BzbuIGlmdXkQAiyp46ExHiOFMx05MXkTUUMViyHm63oi893xywLY9YJ8qFnG/N8HcxtzW5f6llecTofEnXwC1fvt0WFW25i46klewGSAfXJ7yaH7Rw4uYvZtg/2dmyLzD8CyvtQDzosSU5tvsDlcoY1FcNixiNj3jjUTMLRQJcvdGCEtF0lyS3/EMcRz4RrHzZ++dy5i2C6YbKYQ8kRTDD7x0nxq5c3o6PDNcuA58UTcMGDDDRZ4jqws/VmRwpZwSmDeYDMziYEDUMwUDksosDjC99UuKkqZOpuLtdQ/tre022Km02X6hB9I6dUCIzanSeA8qtXcbls2CykdPcKAHQiGhvjHhVK3s2bYxDPnJbKUMACHCtBGuvskdletqY038RgrTIqKL5IgliJJJ1NTvT43biuEEtVki1DI1ufPA9ukcuHdNfLd3Kr3OGVCeY7hUj+I91UttE9Bk53XCceXP31JjXuLsj9oFvqxw6WUnprsZAObFgza8oBmT2U3YvE9HZW0zBnVAGIECQI4eVB1QdLbYiCjAKY1GaFMHwMV8sW81x1aTnurB11WNR4cfXWuXFBY8fNl/c6wgLXoEgEk84159kD20rbLxxdsdtFpL/AO74eOIZ+JWeYBB8CadMeejw2LYCItkafgH+akfBKowGB7Gxlx27JCXFE+EA+VW4uIEObnJ9j5tzZtvCYJrSXYa4i9PcOpYDQAayM56qrzAY8AxpX3bsNaLOYViFg/ZSSXJ5AkoEjvNfduXWu44WmZoLdVZgSTlH4ToetrA4caI3rQzlANALaCBpqIMdmt2I+7NN4rkV7m6jw/IOxGHe7cJw9w5ictwjNpqNRB6zwDIPKe2mbblt8LhLIJZrl2+UnWYjLGvDUTNXdtFRcUJ1SknMuhkDKvDvzD10GtNcxGOsWS7utuXaWJEDiNeGseNLklKG9rgCE9mV6eLba4se7OHPVSIOgHMUPxLi7fZh6FsZE5/iMfrjRLHYjobL3PRJGVZOknifIc++hti0FRQIYfaU8Tz8a56dRvydit068FSX+ynqP5V1W+m7m9VdQ2HRlOCyYklb11bPRoqqSOqQNI7j+ZojibgcLkJJW0tptNWywFePsmOVBNiYEX7pttIBk6d3CnfY27y2XRhJCsDxngeyr804ppPqR6aE6ckrRV24x+f7RQfXwcjxRLLL46ikjaLZrixzC6eIAitC3sXo9sIYhcRh8vnlIP8AAvrpL3dwpuYrDggELq37EnXzAqmTq2RwjfAy78bIZcTdtgEhLVi2pHAl0VOPCZHvqTaeFD4nEwfRI8oGvu9tGtrWLdq3ATKLl+w30YCiekIhtNVzEEj7xoFs+4QMZcY6veZPMufgDQ4pbmmvBmtjswuL8o7dJDbvYhIM5/AxCxz5TTNte+Fwt0mQCQuvZxMUs7tEtdvOZ8uOrtE9ugFEN9cRkwttQCWdiQDz+qPcalkrzFON1p0e03kwrDS8AOHXQj2kRQ/a20Ro9p1aF0ZTMGT2eWlI1rEjUAEfrvoxs4zYPe59wpiwqLsx5nJUzRdrY4Pmf0g9uQ86qdJX4/s1NfeNqWV7cGU/+JjVzdrDA4a1mAII97Huqjttgm3MOD9a0cv/ALbiPZQaf+oZqmvYZ5t1wcLh9DEKIJ14jq+qdaJ2rJXA2WbXPdBXiG1a2Ne09dxryoNt7VbdtRJF24oUcyGgD1kaVquP3cU4bD2Zjont9bzGY8O2nSntpeREYbrfgT8M5GEfsGJKjuzKrH2ihu0GIu2GBIIvrB7CWH86MYllTDBBM3MZcOog9U9nZGnfxr7vLaQBRMHNbYHwVnPuijg/ZJfUk1Mb1GOXhD2rSAQQZ1pf3u2wuHexmUsFBJVdNWBo7gAzJb6o1VfaBWZ/KFtItiXyAEKQCD55Y8lNQ4YW2dTNKkhy3Z3is38QiAXAzAkBhpopPEEjlTg+CtswYqJBkHv5Vim4uOPzy0fRIzSOOmUzpyke+tqt4gEdnjQ5oKLpDMGRtWUt4hGDxXePeFFImCvH+i8KRyxjKe8MrfEj1VoW3Vz4LEKNT0bEeI1FZhg8YBskf+XixPnlI/iquHyIjn+owJjsE+Jx7KnooJuNyVcxJn9c9edN2xsCLdv5yykINbCtxduHSt3a6ePhVHdm2GF/OWXpbpuuyGB0Npsqqx4wxzcOYph2YTirhvXerZT0F0gATHnB9vZMHTk9q6dwZZFhjvfXsvqAce7KC1zjEsat/JxgiTexLKT0hC2z90cx4nh3Gu3pYXctlIm4Rn7Ut8j+IwxA7FNN2CAw9oQQvRrmyxIM9VF7oMfuUGqybkoRE/h2ncJPNN2+or/KRtdEK2S0AdXz4sT3TApRwuMKAZLhB4yp0PiDUW8zXTdfMM4uNm7YUaKO2ZJY+PdQfDC5ByIMs8Jg+3j216MEo0USm3Kxl/2gxH94P3a+0uQ/92/qH511bsj4R71JeQruDhpvu86KnHvY6ewGtEsoY4+38zWUbvbVNhurJzwHEkCJ4iPrAT660rY+PS66jMcvFtDwAlte2B66j1MJOdnS0mWPp7Sl8qdki1h8QPSsXQrR5MPd7aAbqYMDG3jxQAkftsCPZRrfjaou4NuA+cXCyeAZVUjuIBI7iK97EwzWbQIBzXArMdOEdUeQ9pNVZpVjXlkWGF5nXRMubzOMlozojhm56KC/lqi0qKcli0nMjpH/ABGfaCxFMW23a5ZuIRxQ9nYZ9k0q7Vvz0jDsAHkJ+M0ejdQbJfxSO/JCHbl/7BrcKSuJudrgfuqeHb2+dR78WGulFVixs2gxMdq8SOXpVa3NuKuDTTWWJOmpzH4AeqrhUXGvgek9h9TzgAx4QvtpEZ/FZXKHwo0ZWcOdM3A0bwVsKgU820PZwme6KqXFlI7JHvAq7s68eqwAYhTAOokxMiNdJqmfQnhdm2bPRFtoqwQEUAjmIEHzpZ+U36K9gcWB6FwBvCQT7Ca7dTGXSMjgkswyhiTHABQfL20R+Uqyj7PvgkdQjKe8ZR6tam06qbRRquYKXgR9n4KdqGyRoMU1wdmjC77itazftFlK9oifiKSdzMCXvDEvoRaRdeb9Git6spB8ad/A0vPK5B4Y1H7mV4oF7llSWLC9faTr1Q8AGeyI8qi2/ezOxH94Akd5y+6aJbYtdFirx+yhI/5ju8+uBQgJN/DIeBuKT8fXNXRaWKzlZrnq9q6Kv4/7NJuEIFOpCAtI0gqvVnXUE6RWU7xbHLZb0kC6xPjl6vlwHrNabjMQCCCo1B/WtLO9KThsO/Y7g/vAj3mo9PLsdPPDuLW4mDC45c2pCtB/ZM/Ctasr2HTvrNt2E/r1rvD+1D/lrUMFhszATA5nuHGsz8yC0/yl1E6otn66H3ke6PVWNXMMejx2F5h7dxR4OJjt+qK1x9oK112XRbS5B3ExA9Wp/EKRcFhTcxF/ELoLjlFI5KGlmH3uQ7CVNUYl7aJs7Ucm59K5I9lbObILIIgAC+/bGotg90kk9pNEdp47qC3aHUThOmY9p7BP64z4vXQFyoItqY05n3/Hz4LeIuPibq2LXAnWPrR6Q0+ov1jw+qJkzU9uOP1ORuy6vLb4iuF9vH3fcM7q4cvcN5zmQGZ4B25HuUaQOxU5k0wbVvK65NYJ4duhA99SYa0lm2ttR1VHHgSeJJPaTrVbCqr37SiRNxdP2hPCuPKbnk3H02PEseLaL29YBxd1Y0TqjwEAe6lrA2x1h3j+FaNbcv5sTfbtY/xNQbDfW8fgKu7ED6ljIK+19zV8rDBUwCDspk2Rd0dVYgvbyD9pkEjvE0Ds4Rwvo1HtC49vIwJVg0qewiINe4lIfFvGrGHfDEC7iLVq3oiJCd3FU9uWjthGHDX8JrPdku97E28xnt8F15d4FP8AZQjuPj+c0GqlygtHGk2XLdx5jWOw/wA6XNrYJUtsi+kDr2xlMfCmTDuw4En9d1BNvSr3HPWDIpIHIj0Z7iR7DWaSXucfIGvhxGfh/wAlTczaI6N7LjVSWHHgTqD4H30w7GuqcRb465l4g8VIpJ2HeX52jcmQgjtOX36CmnD3kW9aOo+kXs+0PCvZY7cgWGTljEy6sFxzBopuymYxOoJqrtq1lxN5fvNHrP50f3J2aWtFw31yseAWm5nUBWFXMbNl4kpmcAMyIcvKWJCqPMtVLf66Vt4fCZpNxvpT2ic1w+cMe6IqviNorhL1rpm6jGWMExldWU6anVY86AbU23bxOPTK2cMgtpE6s8K2p4aNc1ocCqO43UttqCNH3eAFi19UlQxHe3WPtNF4PdVOxa9XZoasBPH21A5Wy1KkLu+Gy2ZRdUagZX7xrB8ifb3Uj7YzWnt3V4qwPdow9hk+qtUxVvMjLPFSPWKzR74FqLg1BysDGvr8x+1V+nlvhXg5mpgseZSX9X8obnx63EVwBlYSP0KHbww2AJAjLfPtSqe6N6LD2/SFu4Qp19EgEcDRHGZXwV8ARluI3r0pEY7clFjlvxqQG3P1x1r8Ln/AfzrRtpYzorFxgOtAAHbPAeZis53F1xlj8L/9NqO737dWziQj/wBn9EzRqeq5Yc/KjnHdlSMxSUcbZLvK5sYMWVM3LjRPa7RmPrb1eFWhgDawti0oI0jTjBOg/FEDxNJmN3hGLxWFtWAScxEkR1mJ63flBzfs1o+3Xi2SdYBMdo4MPMdX9rwp+/bkivuRZMXqYpN92v5M63i2kWmzb0AgEjjrwRewkEEtxhgNJIDlunsYYayHgdJcUFzEQOKovYo7O3jWZdIfnKl9YZszHm7iWbTgdYjlArX8HiM9pHYQSomO3gfaKRq5OqKdFCN/boR428saiP16qp7ERfnKEH0QzR4KfjU2LEnQ+uqeylKNibn2cPciO0jSpcXLL8vEGIt+7PSMf1oD8ap4R9X/ABH4VNePVfvn3R8KpYFvT/G38VdF9Dldy/mr5Xia6sNCdzZh+q3u+EUrb1qylEJkRMd/CnO5iI4r7PjwoHvNu/ib6res2S9tUOYqVJUzPWEzwIIidDUelk3Pk62vjGOMXd2CwvgquaAZ7BI59lPdjHawVYd4NIewsWLRYkAzA1FMuH2qp+qvlFPzxbkSaeajGrGa1eB4HxzLSxv0HQo6kAMpRwDx1lZHr1oomLQjgaAb4WlKrcUmQcpHKNT65peBNTQWoalBgPZF7+sWZ0AcD16U543LIbNqNRNIWCJF1COOYR66b8WWj8qfmXuQjBxFlTeX/eWP2hPsBp2+TewDhHn++b+FKRNuHW0x5oP4mHwFP/ybMRhGgT9M3Z9lO+h1P6RulXxRb+VFFV7aq0nKcy9mvV9evqoB8n9kNjrfaoZx4hdPfPlV35Rr2bGXNIgKD3nKNTPdA8hVn5K8CpvvfYmLS5VHaWBBJ8BPr7qL5cH7Atbs/wC5qdu8wGuU/rzqdcT3HyrzbxCngwqTOOweVc46FEbXPvDzrKN8NogXL1p1IcOYYDRlMlT45SB5Vqjhe+sq+UrIcSMoIYIMxPBuyPAaf6VXpJVJoi1eNSim+zPW4+0Q2IuW9crW581P5Gm5UHQYlAdCoaPAk1mO6d8Ji7ZJ4yvmwIA8zArQ0dh0o7bbDh3GmZF8Wwcf6VFDcT/e7f8AzP4WoVv/AIkPibhUkiYM9q9U+Uiifyfn+ur3G5/AaXN6Lk37xHDpGIy8PSMRI4UaXxL+gF/Cr6hH5J0Bx+Y/VtOR3HQT6iR508717dCXXtaEi3bKjhxdix7+Ceulz5H9mKTexBnOsW14RBALeegpQ2ledb14liXF15bwYj4cKyPOZvwjZr4KXll/avXxSleeQnxAaTHPl2ctNa15cNkVQp9FQPzrH9ybTYjH2y2oT6RhBiFjL7cvqrXruLXn6xU+sl7kijQwe22D8YTrIqlav5cLi2PEqqDzaD7/AGURv3wQdZ7j/Ogu1rgGCufevAadyk+8UvTfMP1PEBMLdTzP8RqhgH9L8TfxGrYb6Nf2fePzoVgn0Pif4jXRfQ5SCnSeFfaqZ66hoIdbVyWC5SJMUc3521cwuFNu2AsrkzGZgrEjX0uBnu50ih3EyxHYdB7x8aDby7YxmIIGIutcVfRBAAGkE9UcTHtPCal0sEmzpfiO6SjXQC2xV2wpqLBWSx4TRzD4WOKt+vGqZzohhjbPOFDjmas3Nn3cVls24LEz1pAAAMyRMDvip7bKO2jexFcWL9+y8MgZSwIBCqFZo7Scw0+6aVB3IZkW2Jnd3AXLF4C6sEHtBGnYQSKJnFyOdVtp4o3GzMxZp1J1PHn31DbGlOnz1E43Rb2rcmzaPZmHuI+NaR8lQL4UgCZvN/AlZtibc4Wfs3PeD/KtO+RNCcJdI4i4QB4qs/w0OWO6CQWOeybYJ+VDcgW1bFi/q7623HM6QjDiABzHAce1V3YxDWVIB9Iy0d3D9d9Hd/8AbZv3SofMqSeUAxBIjjwAml3ZiyAKyfy0ZC73DxhNo5gJAPif5UStYg8j7aVsJZjiDRrD3QBxNSSSK4thT50w5/r2Un/KEekt2yRqrGDHaNfHhTMLwI4j9eFU72DTEkWGHpHQgwQQCRGh46jzrcTqSZ7LbgzKsAcl+0YBi4uhHHrCtJsYgG6AJ1kUK3t3QtYS6Daus2UqYOUka88sRw5iodmYk9MmvP4GqsnukmS4+Isu/J2M20EWCfS08FefdRve35M3AuXbV5MolgjgggceOoMDnAoNuCCm2VHfe/hatF32xr9CwkZW0IjjqI91bK1K0LTtUZ9uzjGwmGZQJY5nOXUliIEDnwArP8Se3j+prYt0MHbQfObwJUGLQHaOLeAOg7xS7vphsPfuh0tKpMFyDlknjIGhPgBPGsg1FtvuFNuVLwS/JpgUtWmvPHSXOGuqpyHZqdfVTTibitxMfrtpGtXio008KuYbaJHP4VHlg5ScjoYZJRUQ7jJyxoR+uyg23r8YO2OGZ3b1af8AdXrF7R019Y0obvdeizYUf3bH1wP+2m6aPIGrl7aA7PCqPw/Cg+DfT1++r165w8R+vZQvCt1auo5xfzV1QZ66ho8NF2/ppB7vziqTsp9JPURQZsQQYzH2H3zXtcew5+w/6VJHC0daeoT6hzD2LUcCPKatiwn2o8Z/0oJhtpdoU/rwojax45rHhr7zQSjJHk4tcFm5ZA4ZT560AxuEJHOJmOUiYMDmJPrNEcRjVPI/ryqmbq8ifXTIWuRGRJ8AxcK3lVgWyBVoN319a54U1ybEqKR4R5w95dZGVvLMg+NGt3MK1zZ7BWZSLzHqkjknGDrVDZ4m1iFjigPqJP5VZ3YxJSxAP/Ebl3L6q9kb2cGY0nk5B/8ARt2crSddT2+PbTfsnZCBRPHwqomO62oU+f8AmFHMLjljUeoj4H4VNknJlUMUUfVwQGgb9eelfWwfbr4GpPnC948f9KhvX07R64+NKthuJDilgaCPH9Cve67L84holkKoTwzSCB3EgMBrxIHOquIv9jfrzqhfbMIOUzTIcOxc1ao9b5Xbdu8ygrcJ1lYI1EkdxHOaXNm3SLqn7wqe9ssZpA/XOvVrDDMJ4SJ8JqhzTJowcbsvYXGPY2mbtoAuBcInh1rZ/OrW2N6MRiT9KqrC/VkCeZgk615w+G//ACqqeBU/9KmPaOy1iABH6/XGgzZVGSQeDDvjYNxG9tq5Zt2bataKKVhohgDoZnQkanvmgd3E5jEg944fzNW8XsUHhof1512H2TkEzr3ULypoNaZpkJtGNRXjIO2p7jEcCDH6/WlVunJYLEkkADvPChTsd6aRDih2Gq+9l5syIwylbSgjsJJMf4hRrHbv4mzdQXbLqpdRmAzJ6Q+ssigG+tycXc8VHqAHwqnEiPUSvoCsS+o8fzqnhzpUl5v15GobJ0qgmJ5rq8TXVhoYxHA1Fhq6upXYrl1JF9Kjtn0E866upOXsMwdGU8fwqlbrq6iXQCfU+LVvCf8AafdXV1eMLGxv+N/6TV53f/sf229y11dWy+QGH6gUxHCiGE9HzX3CvldU8uhXEurxr5i+FdXUpdQ5dAMONezX2upgtkRrxc5eNdXUURcgliP/ANnb/A3/AE6aG4jwrq6lar50M0fyfuC8R6J/FUN/0RXV1JRWBttcRUmz/wC2s/8Aq2/4hXyuqmIqfRmz3OB8K/OO+f8Avl38ddXVXiOKgHd/XqrwvCurqcePtdXV1eP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60420" name="AutoShape 4" descr="data:image/jpeg;base64,/9j/4AAQSkZJRgABAQAAAQABAAD/2wCEAAkGBxQTEhUUExQWFhUXFx0aFxgYGRwcHBwfIBoeIBcfGiAcHSghGB0lIBwcITEhJSkrLi4uGCAzODMsNygtLiwBCgoKDg0OGxAQGy8lHyQ0NC8vLCwsLCwsLC8uLC80LCwsLCwsLCwsLC8sLCwsLCwsLCwsLCwsLCwsLCwsLCwsLP/AABEIAOEA4QMBIgACEQEDEQH/xAAcAAACAwEBAQEAAAAAAAAAAAAFBgMEBwACAQj/xABNEAACAQIDBAYFCQQHBgYDAAABAhEAAwQSIQUGMUETIlFhcYEykaGxwQcUI0JSYnLR8IKSsuEVJDNTotLxFjRDg7PCVGNzk6PiJTXT/8QAGgEAAwEBAQEAAAAAAAAAAAAAAgMEAQUABv/EADIRAAICAQMDAgQFAgcAAAAAAAABAhEDBBIhMUFREyIjMmFxBRQzgbFCkRViocHR4fD/2gAMAwEAAhEDEQA/AFLa+yMuHtXUHWPt1P8AKgObNyg8xWoYzBZsJYH3AfYp+NLG2N3xlLpow9vZ76Tj1Cb2jZYGobxWVFGst39Uf5qI2Ch4OfNT/OqVtJ9eoonawhhfGqWxBbwmCuMQLfWJMADiTyABgmji7Cx6cbV4eCt8KDJh25QfL+dPOA2WQoyY8Axw+lSO6kzkFFC+bmNt/WvL5uKkTeTFojzfcNKhQXJPMsQD4AedNaYPFj0Mcp/57f8ActSXrOPyAC4rtLFjmstI0ygZ+yCfOg3IKhDxm9mNdSjXnysCCNNQeI4TUu7pJty0k5zx8BUW2sU73CtxVzqSDltWh4yUEN7as7AcBYnXMTHMAxGnIcaPsCOmHw/9WOkyT+vZSptDYTf2tsZTHWQTDawOJJHjWgYCxNlB2n4moPm3pefvP5VGsjWaitRj6L8mSXBOoHb5dtWMGHVZDuPMxRraOwSrs40DE5h5CCOw1Ouy4t+Ij11duTRHRQS+Prw3c2nt40cwdvAuozJeRo1KlWHlOsVD/RpOlHtlHo7YtmzadRPpKCddePOgk0FEE3NiYRvRxJXue23vFQpuwZzWr9i5AOnSZeIgE5hpBIpoazYb0sNH4GI9xqrewOFyuPprYaM0ZW4EkDUTxPsHZQ7wqQH3U2DiLGNtO6HJ1xmDBhqjRqpMV5+VzeboUbDoYe4AHPYoE+0t7Kiwty1hcWLysWs20dsxXKZyNpE9sCe+kzY2Eba20Wa8T0Ym7dOvog9VBHDMSF7hJ5U2EblufYF9KK+yt1+lwrXGuKlxiGUP6OUHTMeKzxnhwrQtx1t4e2j3XW0IUAuQozEaDWNZIqph9iWxcfSQt09GTqVUAaSR2zS/vkrYvF4fAWjqWAbuLauT+FBPkaBv1HT6BNKL4NqNwZ4kfqPhFBt7tsrhbQdlLZnCwDB4EseHKPWRSyu37zbTw+CwcdFZnp5EjIoiCTqCBAEfWYcgarfKlj811LX2Uk+LEGPUF9dIw4GpXLuHkkmqReO38PisqWmIdmAyMIPbA5HyJqbbWOtWFCvOvZw/n5TQbd+bNtXuBLjnq2ItqrlY1zsI6g4SdTHPUETvdecjpS5CnQsxGp7hx8gOHqDdq3UhdcWxiw+2sO5AzgZvRJ4E9nDQ9xijljCjivkRWE3saTIkHnI+PfWm/Jrto3JssZMFhPlMesz5d9DkxuKsxDnNz7bes11XMldSLCADYcHD2B/5a/wCq2KwINth3j3rRa5pbtD7qDXwih29OMbD4S5dRVLApAaSNbig8CJ0nnScKbzcFubjTpfUS9pbEW2QY1L5Z7tD8aKXNlR0enEn+E0LXbWKxSo64ZHAaeo4BJGnoliw9VErm8V5SvSbPxC5Z9EFuI/AK6O2VHOfUtYfAjmKL4bBDsoPgN6LdwOTZvWxbQuxuKAoA7TPM91K+L+UK6X+hKqOQygg+bCfdQbJM1GnDBDsqDEYIRQfd/fmxdT6d0tXBxkwrd4nh4Gip27hX9HE2D/zE/Ol7ZIMDY3ZgpetWsmNyjgbQ/jNOl68jei6nwYH3GgL4L+uK/H6MAiOEPIM98nT7tNhJ9wWaVgU6lv8P8/jVe8yqjOxhQpYnsABJqj/ALTWExVrBEt0zICNOr6BMTyMCezvrxtPadl8NiVR1ZralLoB1UmBDDv19RqaON+tb8f8lDa2UDdqbWw1y2Ql5CTl0Jg8ddGg0SWyrWlCkNJXUEHn3VmeHxHR5y1mxdTPwcOHBj6rKwAXujjRVdl226xwl6yAVl7d9TAbgYcSdNYFW+nRM3yPN7DqmrEKO8xVXCbdwxbJ0qg8NZUesiKTN8X6DD2gGuNDEKGaWJ1lm7TyCjQR60a1tBywD6QeI93jQ+laNuj9FLbqHEWQRWb7vb7XbSC0LYux6CloYDsB1PkRRtt/gP7XC3kPdDD25aT6cgrRV33wh+a3sgloEAfiE1Bu6ybKthHUC69hWuyCSHc5shjhlXKPEGrdvefDYh1thmUllkOsCAwLSRIGgNEds7vW8Vda6bja3M3VKlWAgAajhCgaEUbb27eg/TvHGTc/B5QdEjXn0hCxHZpJHwpA2BtHoVxe0nP0pY2cP+NhmusPwqVH7daftPBrdsXlcSrW2kTHIkajvg+VLtrYeGfB4LDMrFB0rT9Y3DJkEcsxHkomjxNJck81yCPkyYW8PirvTW0xeIOSyHYFgBml8s5mGfMOGptUv2zdxmIHSXWuH+zz/bOmduWkCB3AdlW7e7l4u4UMEtWQbdxhKSEXKCy6K5L5oOomYoju7geiuYZgoFopd+kkDVV1Jk6HiZ4U6TSthwxboOXj/Ww3jcSqICqcFyKOLELpC8gunEjyM0kbYxLMS1yGuHRF+paHIAcC3jPfJ4GdvbXteit60TwhSr3DHAdVOqBwnN66V3u5XBbVjwWDp4HnSYKjzVnjD4JiZc5qKbBR/nBS3dNlisq4MQeyZHHSodo4k2wOqdRPAmPVVLEywDgEHL4HiKLlmSSQ/wDQbW/8Yv8Ag/8A511ZP01/suepq6i9P7f2FWbNi96QcfbwPREwoJfNwbKWgrHAL38SNKHbd3ht4vZ142lYBL62tQIYg5pWDqCNYpYxm0oxu1cWAOorWbfc7uttCO8Kjt5VZOPsWth2bdu7ba9nNy4gYFgT0gBYcREoPVSoYIxe4dPM5R2ivbS20aLmB1Okxy8aYr72Lds/N2cXM5CkO4hSqjhMcS3Kh26+zrdxnDtkFuwDpEs5cAcQeABOlHMXsi2ljDm2pN66wYsW5FojL3AaVQxNcli/icuGAvlnzTcdSzNJOsCSSqKIEAiTMcZCnitlE5TABOpEaidQB4CPbR+xe+c4m4gBZbSyq8A0GBJ7OfeT4RC2DxLWnZhDloReOk66xSNzTKFBVbFhF6O4CesA2oOoPaKcMJc2bcnPaNuBMrnI7OAWR7aVL9hwUDxJcDQzz1p2xti1gGVrYJc6daTCntHMxA5cedG3YHptpyXRA9dm7MaZuBDJEEtwkhT1u0QfOmbc/Z6IhFtWA6Q+nEnQQdOXt40h3drO9vIQkaQRbGaZmAQSTx4RWi7m2Xt4cNcJZpLkEEEdUQI8vbQzdcNgxXcDWcYh2vtHGPqmEtPl/EMtq2B4w3rq7ungwuyLuJuHrYq6bjk/ZW5AH+Bm/apLwuFv3sDiblpC5xGLCvHGEUvoOJGZyTH2RUuC2rjLuDbCAlrSIi5QiymZwskgZoALcZ403Yu3/qBtnzZC3brJC5ulDuEGY5VWdSBr9kT96nPZHzlgWuSLIIAJ0llEDvhdfMGgO7Fy5axLlbTZBhiqtBgKbmpB4fVjyNMb7dQYUkoT0RJM6AksW0g9pFZN8GxXKB+2rqKCzqHJGVRyA7B8Y7hS5a2MSQ507ANAKn2LiLmM6S6QCyaIkwO7WmGzu5fez1rnWYA9UejMafe48e6ku+g5KKVsRL+GNu4pTQhpBHHtp22NvBfZzbyLdjNlUnWAdNWkzQEbEe3ct22cl+lWJjq9kjh4im7eTFdHAtxnkEsI1kgmNOB5+FbfY30XKLmuxQxOJe6LiLYa3cYnLcjqIFjOCwH3W8zXbtb5WLQezeukkEkXCGIY8MqgAkcJBaJk8KpbpYu4MQpusRbOYmWOWcpPCY1J7KZbO6uz3UXEsW2V+sCrMVPhDRHhWuqpiEmTHeq0x6MrcDMDkUKWN1chk2yvVaOJBYaDypV2pvjYVbK27OILWSGQsRbBObN1lEkieU8KN2Stu6LdgEQ5CKYYA6glZ4dnnx1qvvTgVW3aIJD5IadZ1J17ImPDjMCigoox2xSu764w2zbAUIVjVVJyjlMTA+NGt3do/OcLcYrlWyuXQysnrNAOoMJHH69XtmbK6HCtfuHrXNLa5V4a5jJBOsjhHCiXzRbWy1CgTd6xjsP/ANQorMkkkHC+hkSaYkAx6QB/eE+0+w07X7i5lUBQe0x7O00nbwpFxo+tx9h/I0Z3c2hnT6XWNJPGORPb416atJjMUqdDNgtmdOGcfVOUCJEgA6weGvsqLbO791Q2UAT1VbNB5t26aIOP2o5SbGyscUsuwYEdKZInhkUfEHyqrtpbmJw5tM5tEOILTBI7D2a8eVAnR5pzb5/YWf6MxnY1fK0r/Yp+z/5l/wA1dTd6GflP86/uZzht37l5L4d+juNjFV0IkTluQSQdeszAQY9lR4HdW70Fy88KgjLqGLZbihpUHMg1ESNeUimLFlOjvtcurZF5LLq7GDnXMHygAszcToOzhNLWK3ovNcuLhncpckZSoIMtPUttmyGew+VGm2RE+GwlmyhvPeAZ7a5UmCGLHNIALEDLrA51e3TxWfErbLZwoa5oxZRlWRxAiWgedfNz9l3sTcPzhQ6WpGW6BqSOsJIkMqkuO9BTLuXsTo0vXgoFtyVtEgTAJzmZkDqxEDUc6DJKosOEbYvbMxa4fHMHYKl23AYwBmnSTyBysOzUd1ORx621gqsakkiQZY+oTGp7e6sx3kK3L1sEnKSAYIBjNrqdAYPE1qF91sogS3mIkBpR+rx5HtPZSZtKn5HpSlGq4Qj7WsF9oIpAhroaAdAOQ9tSb641heAXrNlLOpHYOJJo3tAjprd4CLisHHHiOA8Dw9VFN8tuvewt3KhYMigJocoDyzcCSeAOkQs16E0+oze4Y5QS69zLsNtJUe10mcqjhnHNoaQADEHSJnlNa1u3cupYuPdIzi6xUg8gFy8hrpWb7JwBxNzp7l6wpkyty4qs3VIU5csROg/Cacr+0rlrJhlgllFxrmU3Lep6qkqQRIEyNddO2jnBN2upIm+gbCui3RbQvkxAuKi8w4JaOQkUvY7eTBYRL1kWwLpJGe2ELOcwYFmAkRyDTEVNtDZ2JxNvKMQUm3LWrOlvqmAMxAdhkAjMTrpQDdvdVHxItspKqGd8xjRRwJHa0DTto0l3MPWztqvjLa4XCs1q5BUlwmXLLMJYAFSSSJjUnzozh9iXRgbnTxnd2zQoGgyjWNCSwJkVb3GOGXFX7CWx0xXPAGhQRABJJBD5TqeY76Zd6QVwuuhAEgd3Lv8A5UGSdcB449zKdyMeMPddbjFFdiiFuGYax55jrw0FaWcS4CBcx6iwFnmBJ7DxHtrH8DaF3H2w4zJ0gLBiQAJ11XUDnpW14vE5QothCI0yN9X6sTFBlaTvyOgpOPHYWHwbvtBFH1iTJ06wXh76h373fxQ66qAlu2zNcRwW7AAnpcecceYo9irmV0eCHBBn41FvK16/ZvLaYdI6gRoCQDOWTpBknhx59i8WVdGMc5xg4R6MyTFo9qbNxFARSeGuuo1Gvf3TFFNw9r3LDsdOgbV5nqgAnMvZx1HPlrx9XtjFMLce/wBIuIIZbaFUCkZlDQQZJAkniICnvqjdsdQqDEgSfDX3irlUkRO0P+4wXEXReDSlmXYcDmk5Ae+df2TVLbt25iL4t29blx8iTwBPM/dUAse5TRTdnY7bPwD9JpevkMR9lQIQHv1JPe0cqH7L2pbwt7pboY3HQra4ZVJiWMmSSNPAntpfCfBobt7LBazg0bMmHQB2P1jPWJHeSTHlV/e5wLcaBVBA7BH8hUG4iPcN262is8AnnEliO7gPbzFUflFxUW1tj0rraDun9eU1LldzSKMcajZmOKwxvFSPPy4D1EeqiWC2YUU94pkwGwjbt6iSeJ99eLtkAUXqXwHHHXLDexLCWrCnoSVIDsc6NDQNdTIOg4DlQ7G4oX+oxK6zqCPCZ5UMxOJW2mWJLcAGIbv4cvGuTGlUlWJLcnAMeYodsqs1yxOdcWE/nd7/AMQf3zXUv52+zXVlS8mXDwRbLwtnEOFdS3WIdz13GZequZtYGQxJMQ3Gu3Y2eoxxkgi1buOBwkhYA072nSPRr1uCzD59dBBQWVQ/iZjlI7wFb96rm72GUYbFYpvTJ6BD3GGuevqeo9tWvgiO3VS8LmJuIfoltZej7brytuByMFtR3U8bXtNh8D0SdZlt5F72PpHwksaEbq4lLNokFSb1xTbWGzGFyk6iCOJHOJPgw7TAuYhLc9RdbngBIH8U/iFS55W0kU4opJtme7B3Z0W9c1M9Ud2sk95OtGhYlgsAqswCBp2weNXt5NuAdVFCgeZ9kAe2lVdouxP0hHbGnt4jyNGtNlny+CaX4rpoKo2/2L962XdipLFTBA+r3frmO6ptnX56s66zVTdq8pvtbgQ1pgB3iG9wNT4WyEunwMeP+lI1GNY3RTo8/rY97Vcn3a3RNhrnVYXrWa6jrIESuYORoZngdTx5VU2Pty5cwwdyJa7cEAadW3aCCJ5V8u3C/wA5tAgZ7QVZn0muKBwB4yeXKlRMU+HssmbUMwAHAMYDNrrMCPMHlVOGN40Kyups0XcvE5rOKdpJtXcqE8wyKSPIyf2ql2BmVcViD6GTox3tIJ9Q/iqtuw2XY6Mwhrly4xP2utlB9S+yvuI2vbXCW8PZOe6Gl1APpM0gajWJUE91EwRg3Kwaot64QvSlshOmbKADrzgsT+5X3fEs6tZQSSJj2Dw/lV7YOyXtXb3SMGzm3BAg6JLAx95j5RVw2ATcc8z/ACHxNSZG95VFJQ5Mr2JsM272c6kg6+786bLOYkBoYDgCJjwPEVFtvaAQlVCiNOEn30BXHM3F2g8Y092tP/KZZ8ujnz/GdPC4xTdDBcIuMSpmDEDWIr1hLmsE9bs7uVU90roN9kHA220HcRHxq3h7AS8Z4GfXUupxLHKizQ6n8xi3tUQbXZrltsMoSbjLlZyeowPEQCet6PnQzdvdS6calvEWyFT6VzIKlVOg045mgaxoGohbuqb8GCQpYKQpkTEjMCJBPMcqF4ffS+MTdTMzmSvVVTOoiSfRVQ06c5FUadyWMzNW5jLvDjku4lUdoQMM3aeZAHMmOFANq7AN3G3GnOBkyIJhWIAgCY48I+yTyqGxu++NvXGus9qxh1DuQpm4zCQEJ0EACTrGbhrTTspxh+gUpme7cYqo5ZVypPcvXPdFN6AJWMmCwwsWVtiPo01I4FvreWkDuFZ1euHEbTd4Bt4ZAon0cxHt50/7Xu5MO7TrFZduziwtvEA6ObvSeIIAHupWnjGc7YOvnPFhuHUJ7c2wx06Ru4A5R6hSxdvknVm/eP51BtLGEs0nn7qoriK6O2C6I4UHmauUn/cIPAHjxq9slemuWkHN4PgFM+yD5Uv3r00c3BBbEueSWmY+JhR7Gb1UjUfI2X6BP1En3D/9CL2+0/lXVP01dXL3SPpdsfAsbs4U2NmXrzafOXAUfdt5hP7zN6hXnZO0HRVtN0boGzraYZpZh9dezUelx7Kv75MLGFwuG/u7C547Ssv7ZrtzjbxGI+cOqoA9vMBwmWYeUW4866UlZyIyrkN2Nj3Fx1lb9wOw+lOQQq5ScqjtAKjkKO7QxaoXkwzyq+1iPUPbUOHuiRimOroqp+0xcx+8vqNR4AC85JAIttLTrqQR7hUbko5L7IqlheXA4XzIz/b2NOc60KtYunvbuwMO83ArLJ5EwY04GY8qADdpCrMGYRw4flVn5yDOUvwmcI7eCnutif67h++5H7ylfjTTtwlHJHI0oLguhuJcDElHVhw+qwPwpw3hYMC4MqwBB7QeFS6mSnJNHS0mGWKDiwNf2e9y6bgIFsZOA62YnST2THroNi7AxN4rYM9NdyggGAXKrw7ATR+4T/R11T/xLoQeA1PtPsqvuf8AN8L0N25ne4t5yoEAEZQFBkwDmaZ+7T8TqKF5OZMfN47SB7OGSEtrCxwAVR+QoLursFvnrXbsMRdbUcAizA4DlAPiKH7Wu3MdiUWw4RmYsGJ9FUBZzpMxpw403btgolpYLBluF2J1ABQSe0nKB51jdcmJWxpW51h3iT6qH7QxUW3I4An2KfjXm3i5W4/7I8OdRYhR0ZD8CCT5/wCtSKfutlU8blHajLtpbQLEknjJqlaxNNO1t1LYMq7AHWDB/KhFzdhgpZbnDtH866K1mN9z5/8AwjKl0Jty8V/XrKz6WcH/ANtj8Ka9uXMjSORpI3ewjWcZh7hYQLkEdzAqf4qct5D6VRauSnJNHX0GGWHG4yRXw+7/AM4e/cNxghw5RVk5JOuaBziRPfVbdbdoIttHCZzmuXnXgEBlVGgjSJgcTziimyrxTCrPG6zAeAUj30QvHosLccCXukIveOQHjTIWopBT5k2XME6PYQSIuO7vy0U6jvAhV/ZNT4iyts5zq+UID2AmWjsJYknwFKm0MM1zG4bB22PR2Lf0zDuHXM/VLNOo1l5ott7aYUlmOg1oMr7IbhXdlvep/oMvaAKXtlbERbTG6B1jPYQOWvI0ybPwjuguYgDM2qpHojiJ+97q+37QY8eqOPfU9uPQoUU1yZptvdIhibdzQmesNfWPypeu7CvqdAG8D+YFadtpwTAFDreF6pJp8dTNEs9Hib4RmGItXF0KEeVPG4GG6PCXbrDrXXgfhQaf4i3sqrtQCDFEdmX/AOqBRAykg+ufXRZMrnGj2DBHHK0RfOK6q+bvrqVQ/exX2bZuYm4iXHYhnRZYkmC4UjU6DUwKYd4YWzjMihUOJQKAIAVelCgAcgBwr7u3h8rWH+1ikUT9m0gZv4h+7UezdpjF3LWGZdBdDseRW3nZ58ZOtXt1yQRVuhlvI6phMMNXW1bSB9oKAfjrTNhdmrZtG2urOZdu0xE+AGgFKVvaai5dxTkgJGUxpE6gd7aL+140X2BvGmIzEqbbKBmBMqOJMN3c5iJE8RUE8UmrX7nShkSdPjx9TzvBdIi2qwKE7ScW7QXnzojj7h6XMTCiTHb2eFAsRez3PbSUHLqA9oueyTGtfLW2H6IWYkA6MeIB5d4n31fxGBuXSWtgQDHGKpjZF+Y6M+sH3Gq4bdvJLPddoL7SGXC4ZPtBrh8zpQ25gWuGxbMi2xY5gswQpzSeHCPM0c25hi17IokWraJ4aVeSyVs215nOfWQvwo1L3UJa9tl/dvBi2jEAAmwxHcHcKvsAPnRtlFnD6GfSE93SMfj7KFbeQqmJW3xizYt+MH45as7RtAm3hgZVQFY9oA14dp7O2hyc8eQsfFyroW9hWC6C42in0F4T9493Z28at3bctrMD20Huby2kc2mYgJpn+qCTopjska8NY5UavtCaVPOFFUZX16gPad3O2UVS2owRQoq/auQGdljWF149/dQi9DkseXCk9wxdx5IJjiKIYjbgu2UzA9INH7NOY8atf7OZ0DZ2BYTwBGvDsPDvrxs3dVulWXBGYT1SNOfbyqmO1qmJluuwv0P02GsHQJZLP4lSW9k0bxtzNethgAthDdccgdCo8mKeQNB9nuTjWvyAocrJ+yBDeyQO+vGEa5isRcRpS0YuXSJBZfqp3qZjyYzT7Ssm2t8FrYi9HafEN/aYk5+8J/wx5jreYqns3CdPdN59URvo0+2w4HXio94J4Cr630v4jombnARRx00XT0RA9w5193zxNuzlsC50d24hBKqWIAEwAvaojlAigx3Jt0Ny7ElFugmNqLdJ6Ng0MVMHgRxr3fIVKy3dLFM+KUBGTKNNYAUAhmu8yBM5BABmZMktuC3rsYp3t2yZUnKT9dR9YR+tedBlwOPKDxZ1LjuSFFdzqNONVdoueAq27BQY4niaoIZJPZU41gm9s93kLEgSZ4V82Hsy8X6Jlyoxlm4wB6RB4cPhTHs1BlJPFj7OXd21Zxx6OwQuj3jkXuX6x/XZToPmhc41Gxf+bYP7V799f8ldVj+hLf3q6m7oCfTygHZ/Vt4b7qYq6f3Mg9ooRuxaCWMViidVHRJ4tBuHyWB+0av7VxAw6ZGIY/NSqlTIm5eLk6wYyg8udW8UVsYO3hiAX6PpLvMZmgx3kaDyp2Z8bfIOnjbcvAT2lYg4LZyMASjXsRcgGBlLPo2nbE8Or2UltgLljAs+UziY1JBy2R1mzc5Zss9xGsmmXeK7OK2pcnVMJatL3LcNoP7CfXSjvDtNmZbMxbQADwGvvg+Kr2VTVcIktvlkuExzjDZDcKBRM/WBLvpx4BQNO+iu6WFcl7l651cpXrGBJtkqZYyDpPmKF226G7beNFyvyiODa/hA9dGNqWlF24Mo0b2ar8AfOg2xcttfU9kyThj9Ru+Uq8FrcK8WwxzGSHPPtAnj6/OmrBWVNxdBxE8OA1PClL5O7n0d5IkrcnhyI09xpvtMFW48RlRjwjlA99QZI/Fo6OKXwrKGDcN0txohrjGTpoIHHyNetlAM9v6UXevxXUKSwGSR9njVdMKHw3RsYzpqQYPW1PLjrU26x6BzbuIGlmdXkQAiyp46ExHiOFMx05MXkTUUMViyHm63oi893xywLY9YJ8qFnG/N8HcxtzW5f6llecTofEnXwC1fvt0WFW25i46klewGSAfXJ7yaH7Rw4uYvZtg/2dmyLzD8CyvtQDzosSU5tvsDlcoY1FcNixiNj3jjUTMLRQJcvdGCEtF0lyS3/EMcRz4RrHzZ++dy5i2C6YbKYQ8kRTDD7x0nxq5c3o6PDNcuA58UTcMGDDDRZ4jqws/VmRwpZwSmDeYDMziYEDUMwUDksosDjC99UuKkqZOpuLtdQ/tre022Km02X6hB9I6dUCIzanSeA8qtXcbls2CykdPcKAHQiGhvjHhVK3s2bYxDPnJbKUMACHCtBGuvskdletqY038RgrTIqKL5IgliJJJ1NTvT43biuEEtVki1DI1ufPA9ukcuHdNfLd3Kr3OGVCeY7hUj+I91UttE9Bk53XCceXP31JjXuLsj9oFvqxw6WUnprsZAObFgza8oBmT2U3YvE9HZW0zBnVAGIECQI4eVB1QdLbYiCjAKY1GaFMHwMV8sW81x1aTnurB11WNR4cfXWuXFBY8fNl/c6wgLXoEgEk84159kD20rbLxxdsdtFpL/AO74eOIZ+JWeYBB8CadMeejw2LYCItkafgH+akfBKowGB7Gxlx27JCXFE+EA+VW4uIEObnJ9j5tzZtvCYJrSXYa4i9PcOpYDQAayM56qrzAY8AxpX3bsNaLOYViFg/ZSSXJ5AkoEjvNfduXWu44WmZoLdVZgSTlH4ToetrA4caI3rQzlANALaCBpqIMdmt2I+7NN4rkV7m6jw/IOxGHe7cJw9w5ictwjNpqNRB6zwDIPKe2mbblt8LhLIJZrl2+UnWYjLGvDUTNXdtFRcUJ1SknMuhkDKvDvzD10GtNcxGOsWS7utuXaWJEDiNeGseNLklKG9rgCE9mV6eLba4se7OHPVSIOgHMUPxLi7fZh6FsZE5/iMfrjRLHYjobL3PRJGVZOknifIc++hti0FRQIYfaU8Tz8a56dRvydit068FSX+ynqP5V1W+m7m9VdQ2HRlOCyYklb11bPRoqqSOqQNI7j+ZojibgcLkJJW0tptNWywFePsmOVBNiYEX7pttIBk6d3CnfY27y2XRhJCsDxngeyr804ppPqR6aE6ckrRV24x+f7RQfXwcjxRLLL46ikjaLZrixzC6eIAitC3sXo9sIYhcRh8vnlIP8AAvrpL3dwpuYrDggELq37EnXzAqmTq2RwjfAy78bIZcTdtgEhLVi2pHAl0VOPCZHvqTaeFD4nEwfRI8oGvu9tGtrWLdq3ATKLl+w30YCiekIhtNVzEEj7xoFs+4QMZcY6veZPMufgDQ4pbmmvBmtjswuL8o7dJDbvYhIM5/AxCxz5TTNte+Fwt0mQCQuvZxMUs7tEtdvOZ8uOrtE9ugFEN9cRkwttQCWdiQDz+qPcalkrzFON1p0e03kwrDS8AOHXQj2kRQ/a20Ro9p1aF0ZTMGT2eWlI1rEjUAEfrvoxs4zYPe59wpiwqLsx5nJUzRdrY4Pmf0g9uQ86qdJX4/s1NfeNqWV7cGU/+JjVzdrDA4a1mAII97Huqjttgm3MOD9a0cv/ALbiPZQaf+oZqmvYZ5t1wcLh9DEKIJ14jq+qdaJ2rJXA2WbXPdBXiG1a2Ne09dxryoNt7VbdtRJF24oUcyGgD1kaVquP3cU4bD2Zjont9bzGY8O2nSntpeREYbrfgT8M5GEfsGJKjuzKrH2ihu0GIu2GBIIvrB7CWH86MYllTDBBM3MZcOog9U9nZGnfxr7vLaQBRMHNbYHwVnPuijg/ZJfUk1Mb1GOXhD2rSAQQZ1pf3u2wuHexmUsFBJVdNWBo7gAzJb6o1VfaBWZ/KFtItiXyAEKQCD55Y8lNQ4YW2dTNKkhy3Z3is38QiAXAzAkBhpopPEEjlTg+CtswYqJBkHv5Vim4uOPzy0fRIzSOOmUzpyke+tqt4gEdnjQ5oKLpDMGRtWUt4hGDxXePeFFImCvH+i8KRyxjKe8MrfEj1VoW3Vz4LEKNT0bEeI1FZhg8YBskf+XixPnlI/iquHyIjn+owJjsE+Jx7KnooJuNyVcxJn9c9edN2xsCLdv5yykINbCtxduHSt3a6ePhVHdm2GF/OWXpbpuuyGB0Npsqqx4wxzcOYph2YTirhvXerZT0F0gATHnB9vZMHTk9q6dwZZFhjvfXsvqAce7KC1zjEsat/JxgiTexLKT0hC2z90cx4nh3Gu3pYXctlIm4Rn7Ut8j+IwxA7FNN2CAw9oQQvRrmyxIM9VF7oMfuUGqybkoRE/h2ncJPNN2+or/KRtdEK2S0AdXz4sT3TApRwuMKAZLhB4yp0PiDUW8zXTdfMM4uNm7YUaKO2ZJY+PdQfDC5ByIMs8Jg+3j216MEo0USm3Kxl/2gxH94P3a+0uQ/92/qH511bsj4R71JeQruDhpvu86KnHvY6ewGtEsoY4+38zWUbvbVNhurJzwHEkCJ4iPrAT660rY+PS66jMcvFtDwAlte2B66j1MJOdnS0mWPp7Sl8qdki1h8QPSsXQrR5MPd7aAbqYMDG3jxQAkftsCPZRrfjaou4NuA+cXCyeAZVUjuIBI7iK97EwzWbQIBzXArMdOEdUeQ9pNVZpVjXlkWGF5nXRMubzOMlozojhm56KC/lqi0qKcli0nMjpH/ABGfaCxFMW23a5ZuIRxQ9nYZ9k0q7Vvz0jDsAHkJ+M0ejdQbJfxSO/JCHbl/7BrcKSuJudrgfuqeHb2+dR78WGulFVixs2gxMdq8SOXpVa3NuKuDTTWWJOmpzH4AeqrhUXGvgek9h9TzgAx4QvtpEZ/FZXKHwo0ZWcOdM3A0bwVsKgU820PZwme6KqXFlI7JHvAq7s68eqwAYhTAOokxMiNdJqmfQnhdm2bPRFtoqwQEUAjmIEHzpZ+U36K9gcWB6FwBvCQT7Ca7dTGXSMjgkswyhiTHABQfL20R+Uqyj7PvgkdQjKe8ZR6tam06qbRRquYKXgR9n4KdqGyRoMU1wdmjC77itazftFlK9oifiKSdzMCXvDEvoRaRdeb9Git6spB8ad/A0vPK5B4Y1H7mV4oF7llSWLC9faTr1Q8AGeyI8qi2/ezOxH94Akd5y+6aJbYtdFirx+yhI/5ju8+uBQgJN/DIeBuKT8fXNXRaWKzlZrnq9q6Kv4/7NJuEIFOpCAtI0gqvVnXUE6RWU7xbHLZb0kC6xPjl6vlwHrNabjMQCCCo1B/WtLO9KThsO/Y7g/vAj3mo9PLsdPPDuLW4mDC45c2pCtB/ZM/Ctasr2HTvrNt2E/r1rvD+1D/lrUMFhszATA5nuHGsz8yC0/yl1E6otn66H3ke6PVWNXMMejx2F5h7dxR4OJjt+qK1x9oK112XRbS5B3ExA9Wp/EKRcFhTcxF/ELoLjlFI5KGlmH3uQ7CVNUYl7aJs7Ucm59K5I9lbObILIIgAC+/bGotg90kk9pNEdp47qC3aHUThOmY9p7BP64z4vXQFyoItqY05n3/Hz4LeIuPibq2LXAnWPrR6Q0+ov1jw+qJkzU9uOP1ORuy6vLb4iuF9vH3fcM7q4cvcN5zmQGZ4B25HuUaQOxU5k0wbVvK65NYJ4duhA99SYa0lm2ttR1VHHgSeJJPaTrVbCqr37SiRNxdP2hPCuPKbnk3H02PEseLaL29YBxd1Y0TqjwEAe6lrA2x1h3j+FaNbcv5sTfbtY/xNQbDfW8fgKu7ED6ljIK+19zV8rDBUwCDspk2Rd0dVYgvbyD9pkEjvE0Ds4Rwvo1HtC49vIwJVg0qewiINe4lIfFvGrGHfDEC7iLVq3oiJCd3FU9uWjthGHDX8JrPdku97E28xnt8F15d4FP8AZQjuPj+c0GqlygtHGk2XLdx5jWOw/wA6XNrYJUtsi+kDr2xlMfCmTDuw4En9d1BNvSr3HPWDIpIHIj0Z7iR7DWaSXucfIGvhxGfh/wAlTczaI6N7LjVSWHHgTqD4H30w7GuqcRb465l4g8VIpJ2HeX52jcmQgjtOX36CmnD3kW9aOo+kXs+0PCvZY7cgWGTljEy6sFxzBopuymYxOoJqrtq1lxN5fvNHrP50f3J2aWtFw31yseAWm5nUBWFXMbNl4kpmcAMyIcvKWJCqPMtVLf66Vt4fCZpNxvpT2ic1w+cMe6IqviNorhL1rpm6jGWMExldWU6anVY86AbU23bxOPTK2cMgtpE6s8K2p4aNc1ocCqO43UttqCNH3eAFi19UlQxHe3WPtNF4PdVOxa9XZoasBPH21A5Wy1KkLu+Gy2ZRdUagZX7xrB8ifb3Uj7YzWnt3V4qwPdow9hk+qtUxVvMjLPFSPWKzR74FqLg1BysDGvr8x+1V+nlvhXg5mpgseZSX9X8obnx63EVwBlYSP0KHbww2AJAjLfPtSqe6N6LD2/SFu4Qp19EgEcDRHGZXwV8ARluI3r0pEY7clFjlvxqQG3P1x1r8Ln/AfzrRtpYzorFxgOtAAHbPAeZis53F1xlj8L/9NqO737dWziQj/wBn9EzRqeq5Yc/KjnHdlSMxSUcbZLvK5sYMWVM3LjRPa7RmPrb1eFWhgDawti0oI0jTjBOg/FEDxNJmN3hGLxWFtWAScxEkR1mJ63flBzfs1o+3Xi2SdYBMdo4MPMdX9rwp+/bkivuRZMXqYpN92v5M63i2kWmzb0AgEjjrwRewkEEtxhgNJIDlunsYYayHgdJcUFzEQOKovYo7O3jWZdIfnKl9YZszHm7iWbTgdYjlArX8HiM9pHYQSomO3gfaKRq5OqKdFCN/boR428saiP16qp7ERfnKEH0QzR4KfjU2LEnQ+uqeylKNibn2cPciO0jSpcXLL8vEGIt+7PSMf1oD8ap4R9X/ABH4VNePVfvn3R8KpYFvT/G38VdF9Dldy/mr5Xia6sNCdzZh+q3u+EUrb1qylEJkRMd/CnO5iI4r7PjwoHvNu/ib6res2S9tUOYqVJUzPWEzwIIidDUelk3Pk62vjGOMXd2CwvgquaAZ7BI59lPdjHawVYd4NIewsWLRYkAzA1FMuH2qp+qvlFPzxbkSaeajGrGa1eB4HxzLSxv0HQo6kAMpRwDx1lZHr1oomLQjgaAb4WlKrcUmQcpHKNT65peBNTQWoalBgPZF7+sWZ0AcD16U543LIbNqNRNIWCJF1COOYR66b8WWj8qfmXuQjBxFlTeX/eWP2hPsBp2+TewDhHn++b+FKRNuHW0x5oP4mHwFP/ybMRhGgT9M3Z9lO+h1P6RulXxRb+VFFV7aq0nKcy9mvV9evqoB8n9kNjrfaoZx4hdPfPlV35Rr2bGXNIgKD3nKNTPdA8hVn5K8CpvvfYmLS5VHaWBBJ8BPr7qL5cH7Atbs/wC5qdu8wGuU/rzqdcT3HyrzbxCngwqTOOweVc46FEbXPvDzrKN8NogXL1p1IcOYYDRlMlT45SB5Vqjhe+sq+UrIcSMoIYIMxPBuyPAaf6VXpJVJoi1eNSim+zPW4+0Q2IuW9crW581P5Gm5UHQYlAdCoaPAk1mO6d8Ji7ZJ4yvmwIA8zArQ0dh0o7bbDh3GmZF8Wwcf6VFDcT/e7f8AzP4WoVv/AIkPibhUkiYM9q9U+Uiifyfn+ur3G5/AaXN6Lk37xHDpGIy8PSMRI4UaXxL+gF/Cr6hH5J0Bx+Y/VtOR3HQT6iR508717dCXXtaEi3bKjhxdix7+Ceulz5H9mKTexBnOsW14RBALeegpQ2ledb14liXF15bwYj4cKyPOZvwjZr4KXll/avXxSleeQnxAaTHPl2ctNa15cNkVQp9FQPzrH9ybTYjH2y2oT6RhBiFjL7cvqrXruLXn6xU+sl7kijQwe22D8YTrIqlav5cLi2PEqqDzaD7/AGURv3wQdZ7j/Ogu1rgGCufevAadyk+8UvTfMP1PEBMLdTzP8RqhgH9L8TfxGrYb6Nf2fePzoVgn0Pif4jXRfQ5SCnSeFfaqZ66hoIdbVyWC5SJMUc3521cwuFNu2AsrkzGZgrEjX0uBnu50ih3EyxHYdB7x8aDby7YxmIIGIutcVfRBAAGkE9UcTHtPCal0sEmzpfiO6SjXQC2xV2wpqLBWSx4TRzD4WOKt+vGqZzohhjbPOFDjmas3Nn3cVls24LEz1pAAAMyRMDvip7bKO2jexFcWL9+y8MgZSwIBCqFZo7Scw0+6aVB3IZkW2Jnd3AXLF4C6sEHtBGnYQSKJnFyOdVtp4o3GzMxZp1J1PHn31DbGlOnz1E43Rb2rcmzaPZmHuI+NaR8lQL4UgCZvN/AlZtibc4Wfs3PeD/KtO+RNCcJdI4i4QB4qs/w0OWO6CQWOeybYJ+VDcgW1bFi/q7623HM6QjDiABzHAce1V3YxDWVIB9Iy0d3D9d9Hd/8AbZv3SofMqSeUAxBIjjwAml3ZiyAKyfy0ZC73DxhNo5gJAPif5UStYg8j7aVsJZjiDRrD3QBxNSSSK4thT50w5/r2Un/KEekt2yRqrGDHaNfHhTMLwI4j9eFU72DTEkWGHpHQgwQQCRGh46jzrcTqSZ7LbgzKsAcl+0YBi4uhHHrCtJsYgG6AJ1kUK3t3QtYS6Daus2UqYOUka88sRw5iodmYk9MmvP4GqsnukmS4+Isu/J2M20EWCfS08FefdRve35M3AuXbV5MolgjgggceOoMDnAoNuCCm2VHfe/hatF32xr9CwkZW0IjjqI91bK1K0LTtUZ9uzjGwmGZQJY5nOXUliIEDnwArP8Se3j+prYt0MHbQfObwJUGLQHaOLeAOg7xS7vphsPfuh0tKpMFyDlknjIGhPgBPGsg1FtvuFNuVLwS/JpgUtWmvPHSXOGuqpyHZqdfVTTibitxMfrtpGtXio008KuYbaJHP4VHlg5ScjoYZJRUQ7jJyxoR+uyg23r8YO2OGZ3b1af8AdXrF7R019Y0obvdeizYUf3bH1wP+2m6aPIGrl7aA7PCqPw/Cg+DfT1++r165w8R+vZQvCt1auo5xfzV1QZ66ho8NF2/ppB7vziqTsp9JPURQZsQQYzH2H3zXtcew5+w/6VJHC0daeoT6hzD2LUcCPKatiwn2o8Z/0oJhtpdoU/rwojax45rHhr7zQSjJHk4tcFm5ZA4ZT560AxuEJHOJmOUiYMDmJPrNEcRjVPI/ryqmbq8ifXTIWuRGRJ8AxcK3lVgWyBVoN319a54U1ybEqKR4R5w95dZGVvLMg+NGt3MK1zZ7BWZSLzHqkjknGDrVDZ4m1iFjigPqJP5VZ3YxJSxAP/Ebl3L6q9kb2cGY0nk5B/8ARt2crSddT2+PbTfsnZCBRPHwqomO62oU+f8AmFHMLjljUeoj4H4VNknJlUMUUfVwQGgb9eelfWwfbr4GpPnC948f9KhvX07R64+NKthuJDilgaCPH9Cve67L84holkKoTwzSCB3EgMBrxIHOquIv9jfrzqhfbMIOUzTIcOxc1ao9b5Xbdu8ygrcJ1lYI1EkdxHOaXNm3SLqn7wqe9ssZpA/XOvVrDDMJ4SJ8JqhzTJowcbsvYXGPY2mbtoAuBcInh1rZ/OrW2N6MRiT9KqrC/VkCeZgk615w+G//ACqqeBU/9KmPaOy1iABH6/XGgzZVGSQeDDvjYNxG9tq5Zt2bataKKVhohgDoZnQkanvmgd3E5jEg944fzNW8XsUHhof1512H2TkEzr3ULypoNaZpkJtGNRXjIO2p7jEcCDH6/WlVunJYLEkkADvPChTsd6aRDih2Gq+9l5syIwylbSgjsJJMf4hRrHbv4mzdQXbLqpdRmAzJ6Q+ssigG+tycXc8VHqAHwqnEiPUSvoCsS+o8fzqnhzpUl5v15GobJ0qgmJ5rq8TXVhoYxHA1Fhq6upXYrl1JF9Kjtn0E866upOXsMwdGU8fwqlbrq6iXQCfU+LVvCf8AafdXV1eMLGxv+N/6TV53f/sf229y11dWy+QGH6gUxHCiGE9HzX3CvldU8uhXEurxr5i+FdXUpdQ5dAMONezX2upgtkRrxc5eNdXUURcgliP/ANnb/A3/AE6aG4jwrq6lar50M0fyfuC8R6J/FUN/0RXV1JRWBttcRUmz/wC2s/8Aq2/4hXyuqmIqfRmz3OB8K/OO+f8Avl38ddXVXiOKgHd/XqrwvCurqcePtdXV1eP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pic>
        <p:nvPicPr>
          <p:cNvPr id="60422" name="Picture 6" descr="https://encrypted-tbn0.gstatic.com/images?q=tbn:ANd9GcS_IZFwojFBIADDLLCRhFOiQkC7gIiWXcX13bNeHDrWrhGz4tbV"/>
          <p:cNvPicPr>
            <a:picLocks noChangeAspect="1" noChangeArrowheads="1"/>
          </p:cNvPicPr>
          <p:nvPr/>
        </p:nvPicPr>
        <p:blipFill>
          <a:blip r:embed="rId3" cstate="print"/>
          <a:srcRect/>
          <a:stretch>
            <a:fillRect/>
          </a:stretch>
        </p:blipFill>
        <p:spPr bwMode="auto">
          <a:xfrm>
            <a:off x="642910" y="2000240"/>
            <a:ext cx="7904658" cy="433060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smtClean="0"/>
              <a:t>El </a:t>
            </a:r>
            <a:r>
              <a:rPr lang="es-ES" sz="2400" i="1" dirty="0" smtClean="0"/>
              <a:t>selfie</a:t>
            </a:r>
            <a:r>
              <a:rPr lang="es-ES" sz="2400" dirty="0" smtClean="0"/>
              <a:t>, entre la vida y la muerte…</a:t>
            </a:r>
            <a:endParaRPr lang="es-VE" sz="2400" dirty="0"/>
          </a:p>
        </p:txBody>
      </p:sp>
      <p:sp>
        <p:nvSpPr>
          <p:cNvPr id="3" name="2 Marcador de contenido"/>
          <p:cNvSpPr>
            <a:spLocks noGrp="1"/>
          </p:cNvSpPr>
          <p:nvPr>
            <p:ph idx="1"/>
          </p:nvPr>
        </p:nvSpPr>
        <p:spPr/>
        <p:txBody>
          <a:bodyPr/>
          <a:lstStyle/>
          <a:p>
            <a:endParaRPr lang="es-VE" dirty="0"/>
          </a:p>
        </p:txBody>
      </p:sp>
      <p:sp>
        <p:nvSpPr>
          <p:cNvPr id="4" name="3 CuadroTexto"/>
          <p:cNvSpPr txBox="1"/>
          <p:nvPr/>
        </p:nvSpPr>
        <p:spPr>
          <a:xfrm>
            <a:off x="500034" y="2285992"/>
            <a:ext cx="3571900" cy="4247317"/>
          </a:xfrm>
          <a:prstGeom prst="rect">
            <a:avLst/>
          </a:prstGeom>
          <a:noFill/>
        </p:spPr>
        <p:txBody>
          <a:bodyPr wrap="square" rtlCol="0">
            <a:spAutoFit/>
          </a:bodyPr>
          <a:lstStyle/>
          <a:p>
            <a:r>
              <a:rPr lang="es-ES" dirty="0" smtClean="0"/>
              <a:t>Entre las listas creadas en </a:t>
            </a:r>
            <a:r>
              <a:rPr lang="es-ES" i="1" dirty="0" err="1" smtClean="0"/>
              <a:t>Tumblr</a:t>
            </a:r>
            <a:r>
              <a:rPr lang="es-ES" i="1" dirty="0" smtClean="0"/>
              <a:t> (www.tumblr.com) </a:t>
            </a:r>
            <a:r>
              <a:rPr lang="es-ES" dirty="0" smtClean="0"/>
              <a:t>encontramos el blog </a:t>
            </a:r>
            <a:r>
              <a:rPr lang="es-VE" i="1" dirty="0" smtClean="0"/>
              <a:t>selfiesatfunerals.tumblr.com, </a:t>
            </a:r>
            <a:r>
              <a:rPr lang="es-VE" dirty="0" smtClean="0"/>
              <a:t>en el cual se recogen alegres, eufóricos, </a:t>
            </a:r>
            <a:r>
              <a:rPr lang="es-VE" i="1" dirty="0" smtClean="0"/>
              <a:t>selfies </a:t>
            </a:r>
            <a:r>
              <a:rPr lang="es-VE" dirty="0" smtClean="0"/>
              <a:t>tomados en funerales, incluso con el cuerpo muerto de familiares que aparecen en la misma fotografía. </a:t>
            </a:r>
          </a:p>
          <a:p>
            <a:r>
              <a:rPr lang="es-ES" dirty="0" smtClean="0"/>
              <a:t>¿Qué nos dicen estas fotografías sobre la relación entre vida y muerte? ¿Cómo  se crean y perciben las corporeidades en la </a:t>
            </a:r>
            <a:r>
              <a:rPr lang="es-ES" dirty="0" err="1" smtClean="0"/>
              <a:t>imagosfera</a:t>
            </a:r>
            <a:r>
              <a:rPr lang="es-ES" dirty="0" smtClean="0"/>
              <a:t>, sociedad del espectáculo? </a:t>
            </a:r>
            <a:endParaRPr lang="es-VE" dirty="0" smtClean="0"/>
          </a:p>
          <a:p>
            <a:endParaRPr lang="es-VE" dirty="0"/>
          </a:p>
        </p:txBody>
      </p:sp>
      <p:pic>
        <p:nvPicPr>
          <p:cNvPr id="5" name="Picture 2" descr="http://25.media.tumblr.com/90a51a99c03f769b095e84fde54a9267/tumblr_mvewmcBcRx1smbgw2o2_r1_500.jpg"/>
          <p:cNvPicPr>
            <a:picLocks noChangeAspect="1" noChangeArrowheads="1"/>
          </p:cNvPicPr>
          <p:nvPr/>
        </p:nvPicPr>
        <p:blipFill>
          <a:blip r:embed="rId3" cstate="print"/>
          <a:srcRect/>
          <a:stretch>
            <a:fillRect/>
          </a:stretch>
        </p:blipFill>
        <p:spPr bwMode="auto">
          <a:xfrm>
            <a:off x="4071934" y="1047749"/>
            <a:ext cx="4762500" cy="581025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sp>
        <p:nvSpPr>
          <p:cNvPr id="3" name="2 Marcador de contenido"/>
          <p:cNvSpPr>
            <a:spLocks noGrp="1"/>
          </p:cNvSpPr>
          <p:nvPr>
            <p:ph idx="1"/>
          </p:nvPr>
        </p:nvSpPr>
        <p:spPr/>
        <p:txBody>
          <a:bodyPr/>
          <a:lstStyle/>
          <a:p>
            <a:endParaRPr lang="es-VE" dirty="0"/>
          </a:p>
        </p:txBody>
      </p:sp>
      <p:pic>
        <p:nvPicPr>
          <p:cNvPr id="35842" name="Picture 2" descr="http://24.media.tumblr.com/946ca440b16e595707896c72117349bb/tumblr_mvewnrD6Zz1smbgw2o2_r1_500.jpg"/>
          <p:cNvPicPr>
            <a:picLocks noChangeAspect="1" noChangeArrowheads="1"/>
          </p:cNvPicPr>
          <p:nvPr/>
        </p:nvPicPr>
        <p:blipFill>
          <a:blip r:embed="rId2" cstate="print"/>
          <a:srcRect/>
          <a:stretch>
            <a:fillRect/>
          </a:stretch>
        </p:blipFill>
        <p:spPr bwMode="auto">
          <a:xfrm>
            <a:off x="5072066" y="1643050"/>
            <a:ext cx="3333773" cy="5000660"/>
          </a:xfrm>
          <a:prstGeom prst="rect">
            <a:avLst/>
          </a:prstGeom>
          <a:noFill/>
        </p:spPr>
      </p:pic>
      <p:pic>
        <p:nvPicPr>
          <p:cNvPr id="35844" name="Picture 4" descr="http://25.media.tumblr.com/77b3252a2f8f18b570647861be2c98f1/tumblr_mvewneMLCm1smbgw2o2_r1_500.jpg"/>
          <p:cNvPicPr>
            <a:picLocks noChangeAspect="1" noChangeArrowheads="1"/>
          </p:cNvPicPr>
          <p:nvPr/>
        </p:nvPicPr>
        <p:blipFill>
          <a:blip r:embed="rId3" cstate="print"/>
          <a:srcRect/>
          <a:stretch>
            <a:fillRect/>
          </a:stretch>
        </p:blipFill>
        <p:spPr bwMode="auto">
          <a:xfrm>
            <a:off x="642910" y="1428736"/>
            <a:ext cx="2928958" cy="520703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sp>
        <p:nvSpPr>
          <p:cNvPr id="3" name="2 Marcador de contenido"/>
          <p:cNvSpPr>
            <a:spLocks noGrp="1"/>
          </p:cNvSpPr>
          <p:nvPr>
            <p:ph idx="1"/>
          </p:nvPr>
        </p:nvSpPr>
        <p:spPr/>
        <p:txBody>
          <a:bodyPr/>
          <a:lstStyle/>
          <a:p>
            <a:r>
              <a:rPr lang="es-ES" dirty="0" smtClean="0"/>
              <a:t>La masificación de las cámaras fotográficas, en particular gracias a su incorporación en los teléfonos celulares, ha establecido una nueva relación entre nuestros cuerpos y sus representaciones. </a:t>
            </a:r>
          </a:p>
          <a:p>
            <a:r>
              <a:rPr lang="es-ES" dirty="0" smtClean="0"/>
              <a:t>Las representaciones fotográficas tradicionales eran, si se las compara con las de hoy, excepcionales. Era muy </a:t>
            </a:r>
            <a:r>
              <a:rPr lang="es-ES" dirty="0" smtClean="0"/>
              <a:t>pequeño </a:t>
            </a:r>
            <a:r>
              <a:rPr lang="es-ES" dirty="0" smtClean="0"/>
              <a:t>el número de personas que tenían cámaras fotográficas y mucho menos aquellas que podían contratar a un fotógrafo, una tarea que se reservaba para las grandes ocasiones.</a:t>
            </a:r>
            <a:endParaRPr lang="es-VE" dirty="0" smtClean="0"/>
          </a:p>
          <a:p>
            <a:endParaRPr lang="es-V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sp>
        <p:nvSpPr>
          <p:cNvPr id="3" name="2 Marcador de contenido"/>
          <p:cNvSpPr>
            <a:spLocks noGrp="1"/>
          </p:cNvSpPr>
          <p:nvPr>
            <p:ph idx="1"/>
          </p:nvPr>
        </p:nvSpPr>
        <p:spPr/>
        <p:txBody>
          <a:bodyPr/>
          <a:lstStyle/>
          <a:p>
            <a:endParaRPr lang="es-VE" dirty="0"/>
          </a:p>
        </p:txBody>
      </p:sp>
      <p:pic>
        <p:nvPicPr>
          <p:cNvPr id="38914" name="Picture 2" descr="http://31.media.tumblr.com/75b80e4f432f21ed5b2aa5350eff8d9c/tumblr_mvewjjbAhf1smbgw2o2_r1_500.jpg"/>
          <p:cNvPicPr>
            <a:picLocks noChangeAspect="1" noChangeArrowheads="1"/>
          </p:cNvPicPr>
          <p:nvPr/>
        </p:nvPicPr>
        <p:blipFill>
          <a:blip r:embed="rId2" cstate="print"/>
          <a:srcRect/>
          <a:stretch>
            <a:fillRect/>
          </a:stretch>
        </p:blipFill>
        <p:spPr bwMode="auto">
          <a:xfrm>
            <a:off x="5786446" y="1357298"/>
            <a:ext cx="2772687" cy="4929222"/>
          </a:xfrm>
          <a:prstGeom prst="rect">
            <a:avLst/>
          </a:prstGeom>
          <a:noFill/>
        </p:spPr>
      </p:pic>
      <p:pic>
        <p:nvPicPr>
          <p:cNvPr id="38916" name="Picture 4" descr="http://25.media.tumblr.com/da8598331161d3e3b7af97197815fde7/tumblr_mvewjzv6SC1smbgw2o2_r1_500.png"/>
          <p:cNvPicPr>
            <a:picLocks noChangeAspect="1" noChangeArrowheads="1"/>
          </p:cNvPicPr>
          <p:nvPr/>
        </p:nvPicPr>
        <p:blipFill>
          <a:blip r:embed="rId3" cstate="print"/>
          <a:srcRect/>
          <a:stretch>
            <a:fillRect/>
          </a:stretch>
        </p:blipFill>
        <p:spPr bwMode="auto">
          <a:xfrm>
            <a:off x="714348" y="857232"/>
            <a:ext cx="4381500" cy="539115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sp>
        <p:nvSpPr>
          <p:cNvPr id="3" name="2 Marcador de contenido"/>
          <p:cNvSpPr>
            <a:spLocks noGrp="1"/>
          </p:cNvSpPr>
          <p:nvPr>
            <p:ph idx="1"/>
          </p:nvPr>
        </p:nvSpPr>
        <p:spPr/>
        <p:txBody>
          <a:bodyPr/>
          <a:lstStyle/>
          <a:p>
            <a:endParaRPr lang="es-VE"/>
          </a:p>
        </p:txBody>
      </p:sp>
      <p:pic>
        <p:nvPicPr>
          <p:cNvPr id="39938" name="Picture 2" descr="http://31.media.tumblr.com/a21bf49a7f2803fc3dfaae4a44330da0/tumblr_mvewi34Uty1smbgw2o2_r1_500.png"/>
          <p:cNvPicPr>
            <a:picLocks noChangeAspect="1" noChangeArrowheads="1"/>
          </p:cNvPicPr>
          <p:nvPr/>
        </p:nvPicPr>
        <p:blipFill>
          <a:blip r:embed="rId2" cstate="print"/>
          <a:srcRect/>
          <a:stretch>
            <a:fillRect/>
          </a:stretch>
        </p:blipFill>
        <p:spPr bwMode="auto">
          <a:xfrm>
            <a:off x="357158" y="1142984"/>
            <a:ext cx="4476750" cy="5286375"/>
          </a:xfrm>
          <a:prstGeom prst="rect">
            <a:avLst/>
          </a:prstGeom>
          <a:noFill/>
        </p:spPr>
      </p:pic>
      <p:pic>
        <p:nvPicPr>
          <p:cNvPr id="39940" name="Picture 4" descr="http://24.media.tumblr.com/00826c01f22d4041d979f19be2e54143/tumblr_mvewheRwLQ1smbgw2o2_r1_500.png"/>
          <p:cNvPicPr>
            <a:picLocks noChangeAspect="1" noChangeArrowheads="1"/>
          </p:cNvPicPr>
          <p:nvPr/>
        </p:nvPicPr>
        <p:blipFill>
          <a:blip r:embed="rId3" cstate="print"/>
          <a:srcRect/>
          <a:stretch>
            <a:fillRect/>
          </a:stretch>
        </p:blipFill>
        <p:spPr bwMode="auto">
          <a:xfrm>
            <a:off x="4572000" y="642918"/>
            <a:ext cx="4362450" cy="55245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sp>
        <p:nvSpPr>
          <p:cNvPr id="3" name="2 Marcador de contenido"/>
          <p:cNvSpPr>
            <a:spLocks noGrp="1"/>
          </p:cNvSpPr>
          <p:nvPr>
            <p:ph idx="1"/>
          </p:nvPr>
        </p:nvSpPr>
        <p:spPr/>
        <p:txBody>
          <a:bodyPr/>
          <a:lstStyle/>
          <a:p>
            <a:endParaRPr lang="es-VE" dirty="0"/>
          </a:p>
        </p:txBody>
      </p:sp>
      <p:pic>
        <p:nvPicPr>
          <p:cNvPr id="40962" name="Picture 2" descr="http://25.media.tumblr.com/d2508eb0e4e2e9306b0b133520671a2f/tumblr_mvey07Tuf41smbgw2o2_r1_500.png"/>
          <p:cNvPicPr>
            <a:picLocks noChangeAspect="1" noChangeArrowheads="1"/>
          </p:cNvPicPr>
          <p:nvPr/>
        </p:nvPicPr>
        <p:blipFill>
          <a:blip r:embed="rId3" cstate="print"/>
          <a:srcRect/>
          <a:stretch>
            <a:fillRect/>
          </a:stretch>
        </p:blipFill>
        <p:spPr bwMode="auto">
          <a:xfrm>
            <a:off x="285720" y="785794"/>
            <a:ext cx="4457700" cy="5524500"/>
          </a:xfrm>
          <a:prstGeom prst="rect">
            <a:avLst/>
          </a:prstGeom>
          <a:noFill/>
        </p:spPr>
      </p:pic>
      <p:pic>
        <p:nvPicPr>
          <p:cNvPr id="40964" name="Picture 4" descr="http://24.media.tumblr.com/2e91344ada8da2ca864688c7bd3994ce/tumblr_mvewbqCMS41smbgw2o2_r1_500.png"/>
          <p:cNvPicPr>
            <a:picLocks noChangeAspect="1" noChangeArrowheads="1"/>
          </p:cNvPicPr>
          <p:nvPr/>
        </p:nvPicPr>
        <p:blipFill>
          <a:blip r:embed="rId4" cstate="print"/>
          <a:srcRect/>
          <a:stretch>
            <a:fillRect/>
          </a:stretch>
        </p:blipFill>
        <p:spPr bwMode="auto">
          <a:xfrm>
            <a:off x="5000628" y="714356"/>
            <a:ext cx="3175467" cy="564360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sp>
        <p:nvSpPr>
          <p:cNvPr id="3" name="2 Marcador de contenido"/>
          <p:cNvSpPr>
            <a:spLocks noGrp="1"/>
          </p:cNvSpPr>
          <p:nvPr>
            <p:ph idx="1"/>
          </p:nvPr>
        </p:nvSpPr>
        <p:spPr/>
        <p:txBody>
          <a:bodyPr/>
          <a:lstStyle/>
          <a:p>
            <a:endParaRPr lang="es-VE" dirty="0"/>
          </a:p>
        </p:txBody>
      </p:sp>
      <p:sp>
        <p:nvSpPr>
          <p:cNvPr id="41986" name="AutoShape 2" descr="data:image/jpeg;base64,/9j/4AAQSkZJRgABAQAAAQABAAD/2wCEAAkGBxQTEhQUExQVFhQWGBoYFxcVFhcYGBYYGBgcHBgWHBwYHCggGRolHBUYITEhJSkrLi4uFyAzODMsNygtLisBCgoKDg0OGxAQGiwkHyQ0LywsLCwuLCwsLCwsLDQsLCwsLCwsLCwsLCwsLCwsLCwsLCwsLCwsLCwsLCwsLCwsLP/AABEIAPsAyQMBIgACEQEDEQH/xAAcAAACAgMBAQAAAAAAAAAAAAAABgQFAgMHAQj/xABHEAACAQIDBQQECgUMAwEAAAABAhEAAwQSIQUTIjFBBlFhcSMygZEHFEJScqGxssHRJDOS4fAVFiU0Q1NiY3OiwvGCs9IX/8QAGQEBAAMBAQAAAAAAAAAAAAAAAAECAwQF/8QAJBEBAQACAQMEAwEBAAAAAAAAAAECETEDEiETMlHwBCJhQaH/2gAMAwEAAhEDEQA/AO40j3u3ZD3l3aDJiNwmZjxENlLGPJjHgKeK4v8AyrbtY66lzKM+JxAUtoFc3DlJPSRmWe80TJumPa3wi3LZcJatNlVm1cycvWBqBoday7E/CJcxuKFi5YVMyMwZWaZXXUMNQROvhSf2mvhAtmBmCvmYa8BBgZu+WGncDVv2P7TLi9qYUJbCLbsOi95AQSSQI51JnNV1lrqiZI01Oo0Hee6vUcHkQfKkPtb2Mv4m/fuW2RUv21s3AWIz20Uuo0Gh3qoJ+a71JTs9jArxcghX3areuIhZ35tkgyLZIHcY7gRCDrXgYa68ufhSPg9gbQGUtiGDqYX01xlCE3/WUj0hAexq0n0fPqYY7N7RAbdsEZmDScXed8y2rSgl8ozjMlw5WBGq6dwdCN5Zy5hm7pE+6vWcCJIE8pPPypN7Q9mb1/FvcW1YKuMNF92Iu2DYuO7MihDJIYAcS+Miq3EdktoOFZ7ytetXN9aL3HZRdVHhtVlUdigKDQCYA6h0RHB5EHpp391ZUgbL7J4vD5Et3YRbueReded5WuO6BYul0zLlbRSdOciVgdgY5LmFZsQzKqW98Dec+kBO+0Ih1YZVEjTLIykkkHWiiigKKKKArG40D3fWYrKtOMMIfZ9ooNLY5BcFo3Le8KlgmmcqDBYLmkgExNbt4e8H2d/tpOxOyLzY5MWMRbARd2ts4eTu2ILqX3oOYkGGjSeR1m82ZZW3CKztLlvSXHuHUzALkkKOQHIAUFoLp0MgT4fVzrFMSDMOhjQxrB7jDaVTbTtb20bcwdIOvCQZB06gioFnYqjDXrGfivKyu8fOXLMTqBPf31p249m9+fhlcs/UmMx/X53/AM0a95/iX3fvoznvHu/fSZtDs9vAyLfKWioUW8sqsFTyDBeYY+qDLnUiBWR2Pegfpt0akmJ4gQojVzBgOeGAC4IAygVm1OSPrGnsEfjW2oGDuy/sP4VPoCuBfCpsfd4xc0ZXuM5jud2M+czXfa8iiZdPnbtxeAFoIdCpQmdczQFHsEmnj4OUw1zEo1hgz2FZH0IKysQdO/7K6jFAFE3Latx+BuOzFWABUgasCJUiNOkwawTA3g07zvnU6wIXmNJygnxJq2ooqqbeFxEa3BPgdCJYnXLoYKiekH261wWJgjOsEcs5nr1yaamZjpV1RQUowt8HVzqsEqZjLJBAIEEnKI10J10FWuFDZBn9bmfAnWB4CY9lbaKAooooCiiigKKKKAooooMcg7h7q9Cjur2igxKDuFGQdw91ZUUGOQdw91GQdw91ZUUHgFe0UUBVBsz+s44KTMplksQPRCSoOnrTMdedX9Vy7csE3AXANq5umnSXyB4X53Cence6gW9mbcxG6w4kuxtYU8Vts157lwpiFJ+S1tRJ7pltKj4za1+4ltmth3U4e6EyFDbvs7h7GZtJAEHqNSdGFMuL7QW1uWEQpcF5wpKv6ga09xX0BBBW2eo0IOtbre3sMwBF+2QZIhhyVA5PlkZW8mB5GgqNobRY2sFdDBizOSzWnUq3xa6c2TNNshwFKtPrRzg1lgNsX2w+IYm2bqW0dCUdVDPZDQwGYkB55SQNOlXlzaVoMim4oZwCoJ1IOgPtOg7zWi3t7DsGKXrbAZZhh8tiqftMCojqCOdBQ4bbeIdrasqqrRO9U+kHxh0uKpthlbLaVWBkA5wxgSBSYBY3DEBt1bwIRWttwTfdbuUggqwWCfJZEAU2p2j/AERMTuic1wW8isDBa9uQQWyyM0HpoakbZ26tgOIzXFsvfCTlDLb9YZoMH2UFVgdpX72ExDXQgbcZsgW5KOUbPacELyIAgHNqddQaNl7YvG8iErujd3YUW2BCfFVuhsxbWLkpMR051bNt+zwEXLZUlgzZwMmS3vG066QY7jm5Vrvdo7INsq9t7TMyPcDiLRWy14E6ciizMjRgdQaCixt1zeSbnHbxlzKzW53ds4W5HdwklRMxMdal7E23iL1y0HCIrLbLKVuBmD2M7MvCYi7wGSIykHUirnHbYRCqDiuPbe5bGoDBANC0GJzDoetasN2kw7Wlum7bUECZcaMbe8y+MJLT3AnkKBfG0LuHN1bUZDdvllFok25uLluTmAgl256azyRpjbQx929Yv7088NcCpu2ym5bu3FVgDrmgW2jQ6iI0pyw+17Tm8A36hstwnQDgV5nqIYa+BrVZ7QYViAt+0SeUOPmZ/uAt4gE8hQU6bVxDXFtrctzvbqljaJDqio6xxgAnMyzJHurRhtv4ht1mhUcWjdu7th8XZ7d5ntkHqrW7S66je68xV3c7QWgyQyG0yuWuZ4yFMmhEdRcBmR076lNtayCQbqyOYnWcwWAOpzMqwOrAdaBaw+3MUzW8zJbzDD5lNlpU3UcudW0jKpg+rmgzWeP7Q31wVi8oBvPbZmAtMVLpbJyxMrLiMupPLTUhhxG2LCKjvdRVuCUJYQ4y5uHv4QT5A1gNu4bKW31sqDBIYEA5c/uycU8o15UFXa2jcWzjnzl2ts7Wxuy2Vd2GSFBXOvkRyOoqLjcdcvYFyzQwxC22hSc1r4wo1HUG0ZJGhEnkaZr20LSMqNcUM8ZQSJMmB7yQB3kxUQbbti9cs3ClsqVyEv64ZC3UCDwNpJ0UnvgFptt37SPbQIu6tYgKNw+VWsX1SwsA65rRByg66EQKlXduYkPkU2zDXRvGS4Fco1vInAG1Ku/LU5dORFW20+0lm3h7l5HS5kVmC54zFEzkaAkcJB5cmB5GatrL5lDd4B94oEvG7fxaWrlwMrnPfVEGHb+wa5lDNnM51FogBZOsaGVvuzWWMRlgD4xcIgQOKDI8ySZq5ooCiiigKpbuwSbrXVukNvt8oKghW3G4YHlmUpr0IPWNKuqTsft/EpdvraC3jbuXFFoI2YIMILyOSGM+lK2+QnOBzoJeG7ILb3Yt3nCo6XIKqSXSxuJmNJSDAHrCeWlaU7JlcqZi6m4l17hIVlNu0tpljUuLtsFWk/KYzqAMU2viWa2Bdsw28bNurj5lti0wXmkMc10aA8h1BFRl7SYrdkkAMEusG3ZdLl22lo27KFTxhzceNA3AViVNBf7V2HvrqXN6y5DbIWAVzW7mcHnzPI9YAiNZi2+y8ZDvjmQJlOQc7dxnBInUHeMpGmnIg1js7a95sTkdkyF7qBQhDLkVGXizEE8TjlBjwM1+0Nr3mt31lHAXFKyi23Dumi2CVbXOJEaEzpyNRvSKuD2e/Rhh96dLou58omRf3wEcozwPL31u2xsXf5vSFM1m5YaFBlbsSwnkwy1H2dtZmZ94wUZ2RUFt5U7wraYtyKumVpPfpoDVZY2viks2WA302iXlDmV7RVrinX1jbzhRHrAU2bWF/s0XLk3jLu1w8A5thvi5HPll4vPw0rVi+yIuaNeb11uSqhSHSxuVYGdIADfSHdpUU4y8L6ZmCS9neEIeT2bxCNxEaMEEiNWHhWWF2tiALSZlJJfM1xH1ZbwG64QeLISQOZkRoDLZtdYvZTObbG7DpbuWycghxcC5jE6GbYOnjVbf7J50KG+0EKphRqFsta1E66Nm10kDQ8q9s7YvDD3bhK3LnphZRbT/ANkzxmhjmlQjRpM6TIrBtsXw0BlccG7Itt6fPeKso15omUkjSWk6AimzaywexygvjeE76CeEcLCyloka6gi2pg9Z1qE3ZYkKN+wylCCqAEFLDWZBJ5w5bzA6aVBXb2IAkvbImY3TCVGJ3XPP1t8XsnlUzF4y6ubEWwGVros5YJOQTbQrrA9OxJPzW8KbNtTdjQY9OwIc3FZVAZbmW2A4JJmDZVoaZlpma3P2SQhwShzsz8VlCZe6t1xm9bLnWQAQRpqSqkVWLNzeXczm4DvZKm5be0y2SNVkq1ksoKEEEMw5mazwjt6FVZd4zpxRcdUzYa7lbiaN4GV8w10IkcjTZtfXdiEph0F1vQAgM/Gzzaa3LEmSYcnxMVCPZIEgm4GgKsNaRlKi0LTAq0gyFU+BHUEiq/aNy6dy29D5rl0Wzc4FKCywDPuoBU3ACD3Fe+tQxV1BeGDklyAisrFyBhBlvZmPz0XVuZOurCo2bMG09g717bb1lFvdkLAKzbuBw0aAE5QD4co1k2jsDeu7G6yqxRoUCQ1sHIQx8SG5fJHjNQcdu4bDq7eith2d7jZc11FdriFSRdUFiSdYBkQK13791r1tmYOZshkTeIYF4+ltGIdSpG8Uj1VmYip2bS/5miHi+wNxbiMcoPDetWrdzmTr6C2wJnWZmaZsPbyqqkzAAmImBEx0rZRUpFFFFAUUUUBUfDYNEZ2UQbjZn1JzNAE6nnAA8gO6pFK2J2dtA403ExFsWMhyKyEqOJeBlDA5jE7wHoRA5VFug00VS43C4osXt3FWYGUksBosxPCdQ3yQdefSvMEmLzKbjCGK5hw8IALOdABJaFETo2skTQXdaMLhEtghBAZix1JlmMk6nqdaq+1OCvXEtGyXzJdViqXBbzKOYJIg+R011BqJsbZWIt/Ghwolwg2hvHdklFBBJPCAQdAeZMQIpvygzUVQJhMaCfSqQC2UHkRrlDEgt4HUkSNTBny7h8eeV22PJRpp0kd8z5LHWW0mCiq7a1q8cM4tMwv7vgK5JLgSBxDLqRB069KouymxsZaw1y1funPvFycUqLcqzEFYckkuDJ6CIGpW+dIN1FUm5xktxrlzcPLMFBAABKnUgky0wVHOTWNzDYyJF1c2UgwBlBzjkCvRQeZ5trOkEr2owwFv0fAPR+p/h0jT3CtW1cPee2Fs3RauZlJfIHEAjMsHvFQ8Fs/FrdVrmLD2w10sm5VcwY+jGYajJ39abF1Ue7gkZw7KCyggE9AZB+okT3E99U1vCY1QPSqTlVdTOqzxNK6kgmYjXL0Bm12cl0Z96wbiOQgAcPSYHP8AGaCVbQKAAAABAA0AA5AVlRRUgooooCiiigKKKKAooooCl7FdoWR2Xdg5WInMdYMd1MNJm0LfpLn02+01n1MrJ4E3+c7f3Y/aP5VkO0rf3Y/aP5VTi1WxbdYepl8pXKbfY/IH7R/KpFvbBPyR7/3Ui9qNvLhU6M5BIUHn5noKSbvb28FBzqpJ0idJ5j6udTM87/qdO928YT0HvqQtyelcz7D9smvIM0MRzAPEPEd/l9ddGwd9XUMpkH+I8DV8Mst+aixJFE0Cit0PaK8oig9pP2p2ya0rNulOVmX1j8ksAeXeo99N9cq7RLpfH+c/32/Oufr5ZYyaq+El5XmC7eu/xWbCjfvlPGeDiIkcOvKoi/CUxa4m4XMjukZzrk8cukjX86V9knTZ/heH/sNUO07yi/fRhBN18ridOKenPryrl9bqb5a9mPw7z2d2kcThrd5lClwSVBkCGI5wJ5VZUv8AYEf0fh9Z4Tr38bUwV6GN3jKwvIoooqyBRRRQFFFFAUUUUBXNNsbQi9dBvARccQOnEdOddLrl+1sDa394m2xJuOSYMSWMnWuf8jeppfBAubUTreY/x5VobalrvuH31Y3MDbWItgmY6fjRuSNRaQR/iH4LXHdtI5/2rd7mYjgTkMx1IHf+VJy2CeESf451dbWxL377KNPPoK9totrQhp6tlMe+t8cu2aWmG0zs2M6m0W3d5dbdwaGfmnvHga6b8H3aci5urzcTcJ0ji5Bu7XlPlXKiQYZDy6irCxjCWW4DxiJ8fH+O6q3Oy7L04+lhQaQtmYrE37auL17Kw+SEAHhOX8asLezLzes98+d2Pseur1f4w0bKx36zGYT3SJ91LQ7O5vWUH6Vxj9oNY4bArZxNsBVBkagDqD1gU9S/Bow/Hre83ecbz5s68p9mlc27RTmxIGh3xj9v99OlzTGL5/8AA0kdp/1uKH+Z/wDJ/GsevlvFfpzyodnv6PBnuvr/AOyqja2ANzE34y5RcYtrrz5HXTw0qwwjRaw/hiB94VD2viMl7EakTck6HpBHLpXLLZW2vDtHYMfoGH+ieX0jV/S98HzTs7DHvQ8/pGmGvTw9scuXIoooqyBRRRQFFFFAUUUUBSDtYeku/Tb7xp+pA2nG9u6fLbv+ca5/yOIvgivynyNeMwjnRmEdIrSdoW/np7CD9lclrWRyfZ4Bv3u8iR5Tr9tYYvCXM0q2njXlxTaxgHSWU+WsH7DVjiHjy8Nam2zLcbYTc0hXkKpoNTULA4kqwkR4d4POrH4wp051S4rETcleQ0/OtcJuWVXq/q+gfg+xP6GCOQLc6ZL+0FtxvGVZ5aM32Cud/BTjC1h1J5cvb/1TLtx+JWOsosDlznl3nnpU43UcuUtvg2Jd5aggiRHs8fGqXaLxirX0k+2KkbMeLdsSTGYa+en1VWbZuRiLR8U+/VrkSJuLaManmPuGkrtW0YnEfTn/AGpTdtN4xtrzX8RSf2v/AK1f81P+xfyrHrZeGvTnktWH9EnLTEDly5itW2sCLl2+c8MLh4TGug5dZg0Wf1J8L34isNsXF+M3weFswKsDz0Ghn2++scbd7jW8OzfB6D/J2GkQcp7/AJ7d9MVUHYL+oYeY9U8uXrtV/XqYe2OS8iiiirIFFFFAUUUUBRRRQFc12rhbZv3iUUnePzE/KPfXSq5vtU+mu/6j/eNc35HEXwR7AAkAACeQEDXyrbbaBpUbPEk6DvpT7Y9qLliEtZYcHjElh4QdAdeetc0wt8RpvTZ2yw6b5XI4yh174Kj8aWt7l56j6xW1sa19LLsZMZefcuv3awuW5quvOq3w4Uu1ccPVQEE8z4Vd9lexfxmyLzXxbBYgDdlzCmCTqI1nSlrado77KOegA8TyH1117YFhbdhUUCEJGmknqfMmT7a7MbJJpzdS222p/ZfZ1vBKQLpeefo8vXxamL4qtwqxU5gAAwKjly7/ALKTsW5t2xkAgHWSToTr7dasuye2bm6yFQ7IYksBoeXMVllZLpXV1s3YYZQo0AH+IseX0RVTt9/S2z9H71evtu73WF87gP2Gq/GXzdILXLcjkFDa68pgiq7TIuNtN+l2T4p940r9sXjFXfoqf9n7qY9tgG/ZMweGBHOGk69KV+2R/Sn8UX7p/Ksurf1adPksu3orukRdmPaK0bawjXcTeC9CGOvKF7p66a+FZH9Tf+mPto2vcC37xmJy69PVFUxur9/jXXh2rsCkbPw47lI/3NTBS78Hrzs7DHvQ/eamKvVw9sceXNFFFFWQKKKKAooooCiiigK5ntY+nvf6j/eNdMrl+1Sd/egE+kfkD841zfkcRfAr7dxTF8smF6fjSf2rQm1mPyWHuOn405bXw53hkESBzFLnaezGHfy/6+uuXC3vjouu1UdnjmtMOqNI8uf51dWVDdQAetLfZXaCW7jC4cqsBrBiR5edMua3ztOjg8wrAkHwA+yr9TC9xhlNIeA2dmxykwQnHpqOEcP+4imPZe0W4ofRWfMkCdW4XnnHCdBU7C2FtLpkzkDNPMkfgJqvv4oISCgSeqiUY9Zgc5NTs7dra/jVZG74PtrX2ZRXvBGkBveDEiqG7iwWhYBEEr59R4eNWGyMZkuK/MpqR3x0rPPK2zZ26ldHt7Csj5x9tSLey7K8l95NKp21jHPCqIJjRSx5TzY/hUY47Gnncbkp4VQczB6UZap7uopIJAJHI91IfbNv0nztr/zrIYjEGOO5zIPFz1IHIDuqk2ncY3FzzJQesST8rvNU6ntX6c8oFz9XidI1Ux5/xNZbUtW7l64GaDwEc4PDpoBr51HnhxPsP11htHEgXjmEqyJ1EgwdR16f9VGPu8feGl4dw+DxY2dhh3IfvtTFS98H5B2fhiDIymD38bUw16uHtjjy5FFFFWQKKKKAooooCiiigK5Tti4fjF7U/rX+8a6tXHduF/jV+CoG9eJBJ9c+Ncv5V1I06aJjxqp9lU3aG1nsOPA1b3EYgywPWAsfjUK5xKRXNjk3nmOTGp2wbuXEWW+a6n64/GvNt4Td3WHQ6irTs7slt3vzzLAWgeuXiLeRKhffXdcp27YTG92jVtDalwGCqsh76Xdo9pFByoJTUMp1Hmp8K87SbUgFAQCRPDmnnyOYCBz1pRY61l0+lvzWvU6mvENexNsZiUc6/JY8yO4+NMuzXhx4mPfXMEbUeddDwd2QCPA1Tr9OY3cOnl3TVdKW518UPvMViXgeQb/a2lVi470at/lFv2CPzrZdxGrDxuL71DCoZ6WDPz8HH1kH8aV+0p9Nb+iR7nI/GrZ8UctwwdArj9kH/jVD2juemTwLD3tbP/KqdX21p0/cgNyxMiJRDp5DWo+OCm6uYkDdIdOR56R3z+NbLZ1xA/yx90VF2iTwkAkC3b6SOvM9Kzxn7ePviNLx5d5+D4f0dhvoH7zUxUt/B0Sdm4WeeQ8vptTJXp4+2OPLmiiiirIFFFFAUUUUBRRRQFcd2436Tf8A9a59412KuMbdb9JxH+s/3z+dcv5XEa9LlqVqr7gysR0qWjVGxjajTxPlH7q4o2x8VRbT2AMTcUk5UU8TdSPmjxP1VK2jdVUUKAFTKFA5ADSPdUjEYyR3DupT7UbVhd2p1bn4DrXRjvLWKbrH9i3tHFby4z9CdPIcv48ajV5RXdJqaclu3oNPWzL0qoHdSGas9mbXa3GmYD3x19tZ9XDunhp0spL5dYwmY2VGvq3E/aXMPqFSFclwZ53FPsayR9opZtO1wKylmUwQZPVIn3aVst4C6Y9Gx9Xo3T8q4+7+N/S/q9sGVIzDisIOfWHBqo29cBe2wIMkH37v/wCaxGzruno2/ZNQNp4d03ZZSvTURyj8qXdnCZhMfO0oetc152J6aactPKtFq6QyQRJtLwketBOgr2yfSP42T9n7qh3VJFuAfV5joc31dfqqkm79+C8PoLsAf6Pw/wBE8/ptTBS58HbE7OwxPPIfvNTHXpYe2OPLmiiiirIFFFFAUUUUBRRRQFcT24ZxWIH+bdH+812yuGdoroGLxMkD01z75rj/AC+I16X+vEVu73kD7TWu8pz25jUkaEH5LHp5VEGPtj5az5io+1tpBLe8E8MkGDE5GA1iOZFc0m2uyvtXtAA7qqmFZlBnnBifqpWu3CzEsZJr1jWtudelhhMeGGWdy5emvKDXgq6j2vAYM17XlA69i8ZKPb31xIOYIpGUA84zSOfSOtXl9rQ9e8582T8FpZ2Js5tyLiNbAZssGS2gGvPlrUu/sq6BrcX2J+JNcufm8tseFmXw3zz+03/VRtpm1CG2STJ5ljpHjpVUmCaY3mvlpXr2Sg1aYkcvA61XX9XkX1o+lj/LYfW1QGbS2dZCtEfSH51Nsj048Vcfe/OomHggBgSMrCRm4eIHWD9umlYz7/1pXf8A4OmnZuGPPgP32pkpd+D1QNnYYDllMfttTFXoY8Rx5ciiiirIFFFFAUUUUBRRRQFcd2ngLLYvEG7Am7c1y5mPGxgHpXYq5HtcTir5j+1uAftmT/HdWPV/xbFCa2gJFucvTMBP1VVdptq2sPbQ3QWDtGUKDIA4pDGI1+umAWiFzQOcDx765/8AClaM2D8mHWegY5SAfEgfVVMcfPle3wVu0dm0HVrAi06ll5/3jCIPqkADSqdzWZOkd1azXRPDN4TRNFeVKHte15XooHPslaa5ZICs0PyVSegnwHMUyHZN1v7KPOJrL4KcMfijP33yPZkUfbFPS2xXPlhLWsvhz1uzd2ZC+yRUHbux3t2y7CBMe+a6cbY7xVB24s/olzzT74qO2RbdKll/TW//ADM+c/x7agqSotsP8eneJWQf46VLwZ9LZPgfuA/jUa6Yt2eX9pPsYfxpXPOZ9+Wr6C+Dpp2bhiPmH77Ux0tfBwf6Nwv0D99qZa78eI5MuaKKKKsgUUUUBRRRQFFFFAVyvaoHxi/MfrX+8a6pXKtsqfjF6I/Wv4fKNZdT/FsUPE4lFHPlS321w++wEqA9wurBV1YGcp4efqnnyq7xmDcj1c092XT3moz7PYDiIEcjMezSqeZ50nbkY2JiNTumAHPNAjr1OlYNsi8DqhHtEfVXUcRlJIBE6cyJPs7qq7+I1IylivQDr3CaerU9hAXZbnu+v8q3DY5iS4HsJpvu4caEiCRryMDu0qIMMJkH/oeHfU+pTsiit7DBIGYme6KtMN2atyJJOuvFyHsH8TVimFjQnMegjv5aDWKlWtnXSOG03tGUT3jMQfxqO7K8J1IZOzti3Ytm1aPBObLJPEYnUnTkPdVvv+pMjyk0k29m4kEGDz+eAfqb8aktZxWkB+fz1P8AyqfKPBt3w7zVR2lbNhn/APEx/wCQqo/lDEW9Htv11KEjzlfzrRj9pOyNbZYJ+crKRyPXnUXhM5V+Gch7QnQTp45VH4Viy5rdoTB9JGk6yIHMfx0oTmhnUORHWNNeda2eFTQGGcEHugcvGuf4+/LevoT4OVI2bhQeYQ/eamSlz4OiP5Nwscsh5/SamOu7HiOS8iiiirIFFFFAUUUUBRRRQFK2M7M3Hd2FxBmZmGh0kk000U0Oc/8A59iI/rCe5q1f/nF8+tiEPsaul0VTsiduRYT4KMWhE4xGWZylWg84HhrFZ2fgqxC5v0i0SToSjSB3fb7661RUelit35OSYj4KMQx/rFoAcuFq34P4JmWC95WI8GCj2DnXVKKmdPGI7qQLXYB1ELctKPBSPsoxPYS+UYJetqxBglWMHoYp/oq2ldud4DsBiFQC5iLbsJ4srCe6pH8xbv8Aep7mp8opqGyH/MW7/ep7mrRjPg9uujLvreo0kNoe+uh0UslTtyG58Ed8sD8YtaMT6rdY/KsG+CC/EfGLXMn1X6iO+uw0Vn6OC3qZKnsrspsLhLNhmDG2pBYSAeInr51bUUVqoKKKKAooooCiiigKKKK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41988" name="AutoShape 4" descr="data:image/jpeg;base64,/9j/4AAQSkZJRgABAQAAAQABAAD/2wCEAAkGBxQTEhQUExQVFhQWGBoYFxcVFhcYGBYYGBgcHBgWHBwYHCggGRolHBUYITEhJSkrLi4uFyAzODMsNygtLisBCgoKDg0OGxAQGiwkHyQ0LywsLCwuLCwsLCwsLDQsLCwsLCwsLCwsLCwsLCwsLCwsLCwsLCwsLCwsLCwsLCwsLP/AABEIAPsAyQMBIgACEQEDEQH/xAAcAAACAgMBAQAAAAAAAAAAAAAABgQFAgMHAQj/xABHEAACAQIDBQQECgUMAwEAAAABAhEAAwQSIQUTIjFBBlFhcSMygZEHFEJScqGxssHRJDOS4fAVFiU0Q1NiY3OiwvGCs9IX/8QAGQEBAAMBAQAAAAAAAAAAAAAAAAECAwQF/8QAJBEBAQACAQMEAwEBAAAAAAAAAAECETEDEiETMlHwBCJhQaH/2gAMAwEAAhEDEQA/AO40j3u3ZD3l3aDJiNwmZjxENlLGPJjHgKeK4v8AyrbtY66lzKM+JxAUtoFc3DlJPSRmWe80TJumPa3wi3LZcJatNlVm1cycvWBqBoday7E/CJcxuKFi5YVMyMwZWaZXXUMNQROvhSf2mvhAtmBmCvmYa8BBgZu+WGncDVv2P7TLi9qYUJbCLbsOi95AQSSQI51JnNV1lrqiZI01Oo0Hee6vUcHkQfKkPtb2Mv4m/fuW2RUv21s3AWIz20Uuo0Gh3qoJ+a71JTs9jArxcghX3areuIhZ35tkgyLZIHcY7gRCDrXgYa68ufhSPg9gbQGUtiGDqYX01xlCE3/WUj0hAexq0n0fPqYY7N7RAbdsEZmDScXed8y2rSgl8ozjMlw5WBGq6dwdCN5Zy5hm7pE+6vWcCJIE8pPPypN7Q9mb1/FvcW1YKuMNF92Iu2DYuO7MihDJIYAcS+Miq3EdktoOFZ7ytetXN9aL3HZRdVHhtVlUdigKDQCYA6h0RHB5EHpp391ZUgbL7J4vD5Et3YRbueReded5WuO6BYul0zLlbRSdOciVgdgY5LmFZsQzKqW98Dec+kBO+0Ih1YZVEjTLIykkkHWiiigKKKKArG40D3fWYrKtOMMIfZ9ooNLY5BcFo3Le8KlgmmcqDBYLmkgExNbt4e8H2d/tpOxOyLzY5MWMRbARd2ts4eTu2ILqX3oOYkGGjSeR1m82ZZW3CKztLlvSXHuHUzALkkKOQHIAUFoLp0MgT4fVzrFMSDMOhjQxrB7jDaVTbTtb20bcwdIOvCQZB06gioFnYqjDXrGfivKyu8fOXLMTqBPf31p249m9+fhlcs/UmMx/X53/AM0a95/iX3fvoznvHu/fSZtDs9vAyLfKWioUW8sqsFTyDBeYY+qDLnUiBWR2Pegfpt0akmJ4gQojVzBgOeGAC4IAygVm1OSPrGnsEfjW2oGDuy/sP4VPoCuBfCpsfd4xc0ZXuM5jud2M+czXfa8iiZdPnbtxeAFoIdCpQmdczQFHsEmnj4OUw1zEo1hgz2FZH0IKysQdO/7K6jFAFE3Latx+BuOzFWABUgasCJUiNOkwawTA3g07zvnU6wIXmNJygnxJq2ooqqbeFxEa3BPgdCJYnXLoYKiekH261wWJgjOsEcs5nr1yaamZjpV1RQUowt8HVzqsEqZjLJBAIEEnKI10J10FWuFDZBn9bmfAnWB4CY9lbaKAooooCiiigKKKKAooooMcg7h7q9Cjur2igxKDuFGQdw91ZUUGOQdw91GQdw91ZUUHgFe0UUBVBsz+s44KTMplksQPRCSoOnrTMdedX9Vy7csE3AXANq5umnSXyB4X53Cence6gW9mbcxG6w4kuxtYU8Vts157lwpiFJ+S1tRJ7pltKj4za1+4ltmth3U4e6EyFDbvs7h7GZtJAEHqNSdGFMuL7QW1uWEQpcF5wpKv6ga09xX0BBBW2eo0IOtbre3sMwBF+2QZIhhyVA5PlkZW8mB5GgqNobRY2sFdDBizOSzWnUq3xa6c2TNNshwFKtPrRzg1lgNsX2w+IYm2bqW0dCUdVDPZDQwGYkB55SQNOlXlzaVoMim4oZwCoJ1IOgPtOg7zWi3t7DsGKXrbAZZhh8tiqftMCojqCOdBQ4bbeIdrasqqrRO9U+kHxh0uKpthlbLaVWBkA5wxgSBSYBY3DEBt1bwIRWttwTfdbuUggqwWCfJZEAU2p2j/AERMTuic1wW8isDBa9uQQWyyM0HpoakbZ26tgOIzXFsvfCTlDLb9YZoMH2UFVgdpX72ExDXQgbcZsgW5KOUbPacELyIAgHNqddQaNl7YvG8iErujd3YUW2BCfFVuhsxbWLkpMR051bNt+zwEXLZUlgzZwMmS3vG066QY7jm5Vrvdo7INsq9t7TMyPcDiLRWy14E6ciizMjRgdQaCixt1zeSbnHbxlzKzW53ds4W5HdwklRMxMdal7E23iL1y0HCIrLbLKVuBmD2M7MvCYi7wGSIykHUirnHbYRCqDiuPbe5bGoDBANC0GJzDoetasN2kw7Wlum7bUECZcaMbe8y+MJLT3AnkKBfG0LuHN1bUZDdvllFok25uLluTmAgl256azyRpjbQx929Yv7088NcCpu2ym5bu3FVgDrmgW2jQ6iI0pyw+17Tm8A36hstwnQDgV5nqIYa+BrVZ7QYViAt+0SeUOPmZ/uAt4gE8hQU6bVxDXFtrctzvbqljaJDqio6xxgAnMyzJHurRhtv4ht1mhUcWjdu7th8XZ7d5ntkHqrW7S66je68xV3c7QWgyQyG0yuWuZ4yFMmhEdRcBmR076lNtayCQbqyOYnWcwWAOpzMqwOrAdaBaw+3MUzW8zJbzDD5lNlpU3UcudW0jKpg+rmgzWeP7Q31wVi8oBvPbZmAtMVLpbJyxMrLiMupPLTUhhxG2LCKjvdRVuCUJYQ4y5uHv4QT5A1gNu4bKW31sqDBIYEA5c/uycU8o15UFXa2jcWzjnzl2ts7Wxuy2Vd2GSFBXOvkRyOoqLjcdcvYFyzQwxC22hSc1r4wo1HUG0ZJGhEnkaZr20LSMqNcUM8ZQSJMmB7yQB3kxUQbbti9cs3ClsqVyEv64ZC3UCDwNpJ0UnvgFptt37SPbQIu6tYgKNw+VWsX1SwsA65rRByg66EQKlXduYkPkU2zDXRvGS4Fco1vInAG1Ku/LU5dORFW20+0lm3h7l5HS5kVmC54zFEzkaAkcJB5cmB5GatrL5lDd4B94oEvG7fxaWrlwMrnPfVEGHb+wa5lDNnM51FogBZOsaGVvuzWWMRlgD4xcIgQOKDI8ySZq5ooCiiigKpbuwSbrXVukNvt8oKghW3G4YHlmUpr0IPWNKuqTsft/EpdvraC3jbuXFFoI2YIMILyOSGM+lK2+QnOBzoJeG7ILb3Yt3nCo6XIKqSXSxuJmNJSDAHrCeWlaU7JlcqZi6m4l17hIVlNu0tpljUuLtsFWk/KYzqAMU2viWa2Bdsw28bNurj5lti0wXmkMc10aA8h1BFRl7SYrdkkAMEusG3ZdLl22lo27KFTxhzceNA3AViVNBf7V2HvrqXN6y5DbIWAVzW7mcHnzPI9YAiNZi2+y8ZDvjmQJlOQc7dxnBInUHeMpGmnIg1js7a95sTkdkyF7qBQhDLkVGXizEE8TjlBjwM1+0Nr3mt31lHAXFKyi23Dumi2CVbXOJEaEzpyNRvSKuD2e/Rhh96dLou58omRf3wEcozwPL31u2xsXf5vSFM1m5YaFBlbsSwnkwy1H2dtZmZ94wUZ2RUFt5U7wraYtyKumVpPfpoDVZY2viks2WA302iXlDmV7RVrinX1jbzhRHrAU2bWF/s0XLk3jLu1w8A5thvi5HPll4vPw0rVi+yIuaNeb11uSqhSHSxuVYGdIADfSHdpUU4y8L6ZmCS9neEIeT2bxCNxEaMEEiNWHhWWF2tiALSZlJJfM1xH1ZbwG64QeLISQOZkRoDLZtdYvZTObbG7DpbuWycghxcC5jE6GbYOnjVbf7J50KG+0EKphRqFsta1E66Nm10kDQ8q9s7YvDD3bhK3LnphZRbT/ANkzxmhjmlQjRpM6TIrBtsXw0BlccG7Itt6fPeKso15omUkjSWk6AimzaywexygvjeE76CeEcLCyloka6gi2pg9Z1qE3ZYkKN+wylCCqAEFLDWZBJ5w5bzA6aVBXb2IAkvbImY3TCVGJ3XPP1t8XsnlUzF4y6ubEWwGVros5YJOQTbQrrA9OxJPzW8KbNtTdjQY9OwIc3FZVAZbmW2A4JJmDZVoaZlpma3P2SQhwShzsz8VlCZe6t1xm9bLnWQAQRpqSqkVWLNzeXczm4DvZKm5be0y2SNVkq1ksoKEEEMw5mazwjt6FVZd4zpxRcdUzYa7lbiaN4GV8w10IkcjTZtfXdiEph0F1vQAgM/Gzzaa3LEmSYcnxMVCPZIEgm4GgKsNaRlKi0LTAq0gyFU+BHUEiq/aNy6dy29D5rl0Wzc4FKCywDPuoBU3ACD3Fe+tQxV1BeGDklyAisrFyBhBlvZmPz0XVuZOurCo2bMG09g717bb1lFvdkLAKzbuBw0aAE5QD4co1k2jsDeu7G6yqxRoUCQ1sHIQx8SG5fJHjNQcdu4bDq7eith2d7jZc11FdriFSRdUFiSdYBkQK13791r1tmYOZshkTeIYF4+ltGIdSpG8Uj1VmYip2bS/5miHi+wNxbiMcoPDetWrdzmTr6C2wJnWZmaZsPbyqqkzAAmImBEx0rZRUpFFFFAUUUUBUfDYNEZ2UQbjZn1JzNAE6nnAA8gO6pFK2J2dtA403ExFsWMhyKyEqOJeBlDA5jE7wHoRA5VFug00VS43C4osXt3FWYGUksBosxPCdQ3yQdefSvMEmLzKbjCGK5hw8IALOdABJaFETo2skTQXdaMLhEtghBAZix1JlmMk6nqdaq+1OCvXEtGyXzJdViqXBbzKOYJIg+R011BqJsbZWIt/Ghwolwg2hvHdklFBBJPCAQdAeZMQIpvygzUVQJhMaCfSqQC2UHkRrlDEgt4HUkSNTBny7h8eeV22PJRpp0kd8z5LHWW0mCiq7a1q8cM4tMwv7vgK5JLgSBxDLqRB069KouymxsZaw1y1funPvFycUqLcqzEFYckkuDJ6CIGpW+dIN1FUm5xktxrlzcPLMFBAABKnUgky0wVHOTWNzDYyJF1c2UgwBlBzjkCvRQeZ5trOkEr2owwFv0fAPR+p/h0jT3CtW1cPee2Fs3RauZlJfIHEAjMsHvFQ8Fs/FrdVrmLD2w10sm5VcwY+jGYajJ39abF1Ue7gkZw7KCyggE9AZB+okT3E99U1vCY1QPSqTlVdTOqzxNK6kgmYjXL0Bm12cl0Z96wbiOQgAcPSYHP8AGaCVbQKAAAABAA0AA5AVlRRUgooooCiiigKKKKAooooCl7FdoWR2Xdg5WInMdYMd1MNJm0LfpLn02+01n1MrJ4E3+c7f3Y/aP5VkO0rf3Y/aP5VTi1WxbdYepl8pXKbfY/IH7R/KpFvbBPyR7/3Ui9qNvLhU6M5BIUHn5noKSbvb28FBzqpJ0idJ5j6udTM87/qdO928YT0HvqQtyelcz7D9smvIM0MRzAPEPEd/l9ddGwd9XUMpkH+I8DV8Mst+aixJFE0Cit0PaK8oig9pP2p2ya0rNulOVmX1j8ksAeXeo99N9cq7RLpfH+c/32/Oufr5ZYyaq+El5XmC7eu/xWbCjfvlPGeDiIkcOvKoi/CUxa4m4XMjukZzrk8cukjX86V9knTZ/heH/sNUO07yi/fRhBN18ridOKenPryrl9bqb5a9mPw7z2d2kcThrd5lClwSVBkCGI5wJ5VZUv8AYEf0fh9Z4Tr38bUwV6GN3jKwvIoooqyBRRRQFFFFAUUUUBXNNsbQi9dBvARccQOnEdOddLrl+1sDa394m2xJuOSYMSWMnWuf8jeppfBAubUTreY/x5VobalrvuH31Y3MDbWItgmY6fjRuSNRaQR/iH4LXHdtI5/2rd7mYjgTkMx1IHf+VJy2CeESf451dbWxL377KNPPoK9totrQhp6tlMe+t8cu2aWmG0zs2M6m0W3d5dbdwaGfmnvHga6b8H3aci5urzcTcJ0ji5Bu7XlPlXKiQYZDy6irCxjCWW4DxiJ8fH+O6q3Oy7L04+lhQaQtmYrE37auL17Kw+SEAHhOX8asLezLzes98+d2Pseur1f4w0bKx36zGYT3SJ91LQ7O5vWUH6Vxj9oNY4bArZxNsBVBkagDqD1gU9S/Bow/Hre83ecbz5s68p9mlc27RTmxIGh3xj9v99OlzTGL5/8AA0kdp/1uKH+Z/wDJ/GsevlvFfpzyodnv6PBnuvr/AOyqja2ANzE34y5RcYtrrz5HXTw0qwwjRaw/hiB94VD2viMl7EakTck6HpBHLpXLLZW2vDtHYMfoGH+ieX0jV/S98HzTs7DHvQ8/pGmGvTw9scuXIoooqyBRRRQFFFFAUUUUBSDtYeku/Tb7xp+pA2nG9u6fLbv+ca5/yOIvgivynyNeMwjnRmEdIrSdoW/np7CD9lclrWRyfZ4Bv3u8iR5Tr9tYYvCXM0q2njXlxTaxgHSWU+WsH7DVjiHjy8Nam2zLcbYTc0hXkKpoNTULA4kqwkR4d4POrH4wp051S4rETcleQ0/OtcJuWVXq/q+gfg+xP6GCOQLc6ZL+0FtxvGVZ5aM32Cud/BTjC1h1J5cvb/1TLtx+JWOsosDlznl3nnpU43UcuUtvg2Jd5aggiRHs8fGqXaLxirX0k+2KkbMeLdsSTGYa+en1VWbZuRiLR8U+/VrkSJuLaManmPuGkrtW0YnEfTn/AGpTdtN4xtrzX8RSf2v/AK1f81P+xfyrHrZeGvTnktWH9EnLTEDly5itW2sCLl2+c8MLh4TGug5dZg0Wf1J8L34isNsXF+M3weFswKsDz0Ghn2++scbd7jW8OzfB6D/J2GkQcp7/AJ7d9MVUHYL+oYeY9U8uXrtV/XqYe2OS8iiiirIFFFFAUUUUBRRRQFc12rhbZv3iUUnePzE/KPfXSq5vtU+mu/6j/eNc35HEXwR7AAkAACeQEDXyrbbaBpUbPEk6DvpT7Y9qLliEtZYcHjElh4QdAdeetc0wt8RpvTZ2yw6b5XI4yh174Kj8aWt7l56j6xW1sa19LLsZMZefcuv3awuW5quvOq3w4Uu1ccPVQEE8z4Vd9lexfxmyLzXxbBYgDdlzCmCTqI1nSlrado77KOegA8TyH1117YFhbdhUUCEJGmknqfMmT7a7MbJJpzdS222p/ZfZ1vBKQLpeefo8vXxamL4qtwqxU5gAAwKjly7/ALKTsW5t2xkAgHWSToTr7dasuye2bm6yFQ7IYksBoeXMVllZLpXV1s3YYZQo0AH+IseX0RVTt9/S2z9H71evtu73WF87gP2Gq/GXzdILXLcjkFDa68pgiq7TIuNtN+l2T4p940r9sXjFXfoqf9n7qY9tgG/ZMweGBHOGk69KV+2R/Sn8UX7p/Ksurf1adPksu3orukRdmPaK0bawjXcTeC9CGOvKF7p66a+FZH9Tf+mPto2vcC37xmJy69PVFUxur9/jXXh2rsCkbPw47lI/3NTBS78Hrzs7DHvQ/eamKvVw9sceXNFFFFWQKKKKAooooCiiigK5ntY+nvf6j/eNdMrl+1Sd/egE+kfkD841zfkcRfAr7dxTF8smF6fjSf2rQm1mPyWHuOn405bXw53hkESBzFLnaezGHfy/6+uuXC3vjouu1UdnjmtMOqNI8uf51dWVDdQAetLfZXaCW7jC4cqsBrBiR5edMua3ztOjg8wrAkHwA+yr9TC9xhlNIeA2dmxykwQnHpqOEcP+4imPZe0W4ofRWfMkCdW4XnnHCdBU7C2FtLpkzkDNPMkfgJqvv4oISCgSeqiUY9Zgc5NTs7dra/jVZG74PtrX2ZRXvBGkBveDEiqG7iwWhYBEEr59R4eNWGyMZkuK/MpqR3x0rPPK2zZ26ldHt7Csj5x9tSLey7K8l95NKp21jHPCqIJjRSx5TzY/hUY47Gnncbkp4VQczB6UZap7uopIJAJHI91IfbNv0nztr/zrIYjEGOO5zIPFz1IHIDuqk2ncY3FzzJQesST8rvNU6ntX6c8oFz9XidI1Ux5/xNZbUtW7l64GaDwEc4PDpoBr51HnhxPsP11htHEgXjmEqyJ1EgwdR16f9VGPu8feGl4dw+DxY2dhh3IfvtTFS98H5B2fhiDIymD38bUw16uHtjjy5FFFFWQKKKKAooooCiiigK5Tti4fjF7U/rX+8a6tXHduF/jV+CoG9eJBJ9c+Ncv5V1I06aJjxqp9lU3aG1nsOPA1b3EYgywPWAsfjUK5xKRXNjk3nmOTGp2wbuXEWW+a6n64/GvNt4Td3WHQ6irTs7slt3vzzLAWgeuXiLeRKhffXdcp27YTG92jVtDalwGCqsh76Xdo9pFByoJTUMp1Hmp8K87SbUgFAQCRPDmnnyOYCBz1pRY61l0+lvzWvU6mvENexNsZiUc6/JY8yO4+NMuzXhx4mPfXMEbUeddDwd2QCPA1Tr9OY3cOnl3TVdKW518UPvMViXgeQb/a2lVi470at/lFv2CPzrZdxGrDxuL71DCoZ6WDPz8HH1kH8aV+0p9Nb+iR7nI/GrZ8UctwwdArj9kH/jVD2juemTwLD3tbP/KqdX21p0/cgNyxMiJRDp5DWo+OCm6uYkDdIdOR56R3z+NbLZ1xA/yx90VF2iTwkAkC3b6SOvM9Kzxn7ePviNLx5d5+D4f0dhvoH7zUxUt/B0Sdm4WeeQ8vptTJXp4+2OPLmiiiirIFFFFAUUUUBRRRQFcd2436Tf8A9a59412KuMbdb9JxH+s/3z+dcv5XEa9LlqVqr7gysR0qWjVGxjajTxPlH7q4o2x8VRbT2AMTcUk5UU8TdSPmjxP1VK2jdVUUKAFTKFA5ADSPdUjEYyR3DupT7UbVhd2p1bn4DrXRjvLWKbrH9i3tHFby4z9CdPIcv48ajV5RXdJqaclu3oNPWzL0qoHdSGas9mbXa3GmYD3x19tZ9XDunhp0spL5dYwmY2VGvq3E/aXMPqFSFclwZ53FPsayR9opZtO1wKylmUwQZPVIn3aVst4C6Y9Gx9Xo3T8q4+7+N/S/q9sGVIzDisIOfWHBqo29cBe2wIMkH37v/wCaxGzruno2/ZNQNp4d03ZZSvTURyj8qXdnCZhMfO0oetc152J6aactPKtFq6QyQRJtLwketBOgr2yfSP42T9n7qh3VJFuAfV5joc31dfqqkm79+C8PoLsAf6Pw/wBE8/ptTBS58HbE7OwxPPIfvNTHXpYe2OPLmiiiirIFFFFAUUUUBRRRQFcT24ZxWIH+bdH+812yuGdoroGLxMkD01z75rj/AC+I16X+vEVu73kD7TWu8pz25jUkaEH5LHp5VEGPtj5az5io+1tpBLe8E8MkGDE5GA1iOZFc0m2uyvtXtAA7qqmFZlBnnBifqpWu3CzEsZJr1jWtudelhhMeGGWdy5emvKDXgq6j2vAYM17XlA69i8ZKPb31xIOYIpGUA84zSOfSOtXl9rQ9e8582T8FpZ2Js5tyLiNbAZssGS2gGvPlrUu/sq6BrcX2J+JNcufm8tseFmXw3zz+03/VRtpm1CG2STJ5ljpHjpVUmCaY3mvlpXr2Sg1aYkcvA61XX9XkX1o+lj/LYfW1QGbS2dZCtEfSH51Nsj048Vcfe/OomHggBgSMrCRm4eIHWD9umlYz7/1pXf8A4OmnZuGPPgP32pkpd+D1QNnYYDllMfttTFXoY8Rx5ciiiirIFFFFAUUUUBRRRQFcd2ngLLYvEG7Am7c1y5mPGxgHpXYq5HtcTir5j+1uAftmT/HdWPV/xbFCa2gJFucvTMBP1VVdptq2sPbQ3QWDtGUKDIA4pDGI1+umAWiFzQOcDx765/8AClaM2D8mHWegY5SAfEgfVVMcfPle3wVu0dm0HVrAi06ll5/3jCIPqkADSqdzWZOkd1azXRPDN4TRNFeVKHte15XooHPslaa5ZICs0PyVSegnwHMUyHZN1v7KPOJrL4KcMfijP33yPZkUfbFPS2xXPlhLWsvhz1uzd2ZC+yRUHbux3t2y7CBMe+a6cbY7xVB24s/olzzT74qO2RbdKll/TW//ADM+c/x7agqSotsP8eneJWQf46VLwZ9LZPgfuA/jUa6Yt2eX9pPsYfxpXPOZ9+Wr6C+Dpp2bhiPmH77Ux0tfBwf6Nwv0D99qZa78eI5MuaKKKKsgUUUUBRRRQFFFFAVyvaoHxi/MfrX+8a6pXKtsqfjF6I/Wv4fKNZdT/FsUPE4lFHPlS321w++wEqA9wurBV1YGcp4efqnnyq7xmDcj1c092XT3moz7PYDiIEcjMezSqeZ50nbkY2JiNTumAHPNAjr1OlYNsi8DqhHtEfVXUcRlJIBE6cyJPs7qq7+I1IylivQDr3CaerU9hAXZbnu+v8q3DY5iS4HsJpvu4caEiCRryMDu0qIMMJkH/oeHfU+pTsiit7DBIGYme6KtMN2atyJJOuvFyHsH8TVimFjQnMegjv5aDWKlWtnXSOG03tGUT3jMQfxqO7K8J1IZOzti3Ytm1aPBObLJPEYnUnTkPdVvv+pMjyk0k29m4kEGDz+eAfqb8aktZxWkB+fz1P8AyqfKPBt3w7zVR2lbNhn/APEx/wCQqo/lDEW9Htv11KEjzlfzrRj9pOyNbZYJ+crKRyPXnUXhM5V+Gch7QnQTp45VH4Viy5rdoTB9JGk6yIHMfx0oTmhnUORHWNNeda2eFTQGGcEHugcvGuf4+/LevoT4OVI2bhQeYQ/eamSlz4OiP5Nwscsh5/SamOu7HiOS8iiiirIFFFFAUUUUBRRRQFK2M7M3Hd2FxBmZmGh0kk000U0Oc/8A59iI/rCe5q1f/nF8+tiEPsaul0VTsiduRYT4KMWhE4xGWZylWg84HhrFZ2fgqxC5v0i0SToSjSB3fb7661RUelit35OSYj4KMQx/rFoAcuFq34P4JmWC95WI8GCj2DnXVKKmdPGI7qQLXYB1ELctKPBSPsoxPYS+UYJetqxBglWMHoYp/oq2ldud4DsBiFQC5iLbsJ4srCe6pH8xbv8Aep7mp8opqGyH/MW7/ep7mrRjPg9uujLvreo0kNoe+uh0UslTtyG58Ed8sD8YtaMT6rdY/KsG+CC/EfGLXMn1X6iO+uw0Vn6OC3qZKnsrspsLhLNhmDG2pBYSAeInr51bUUVqoKKKKAooooCiiigKKKK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pic>
        <p:nvPicPr>
          <p:cNvPr id="41990" name="Picture 6" descr="http://img.gawkerassets.com/img/194qc3e4pv0o7jpg/ku-xlarge.jpg"/>
          <p:cNvPicPr>
            <a:picLocks noChangeAspect="1" noChangeArrowheads="1"/>
          </p:cNvPicPr>
          <p:nvPr/>
        </p:nvPicPr>
        <p:blipFill>
          <a:blip r:embed="rId3" cstate="print"/>
          <a:srcRect/>
          <a:stretch>
            <a:fillRect/>
          </a:stretch>
        </p:blipFill>
        <p:spPr bwMode="auto">
          <a:xfrm>
            <a:off x="4714876" y="1571612"/>
            <a:ext cx="3829077" cy="4786346"/>
          </a:xfrm>
          <a:prstGeom prst="rect">
            <a:avLst/>
          </a:prstGeom>
          <a:noFill/>
        </p:spPr>
      </p:pic>
      <p:sp>
        <p:nvSpPr>
          <p:cNvPr id="7" name="6 CuadroTexto"/>
          <p:cNvSpPr txBox="1"/>
          <p:nvPr/>
        </p:nvSpPr>
        <p:spPr>
          <a:xfrm>
            <a:off x="714348" y="4071942"/>
            <a:ext cx="3357586" cy="1938992"/>
          </a:xfrm>
          <a:prstGeom prst="rect">
            <a:avLst/>
          </a:prstGeom>
          <a:noFill/>
        </p:spPr>
        <p:txBody>
          <a:bodyPr wrap="square" rtlCol="0">
            <a:spAutoFit/>
          </a:bodyPr>
          <a:lstStyle/>
          <a:p>
            <a:r>
              <a:rPr lang="es-ES" sz="2400" dirty="0" smtClean="0"/>
              <a:t>“Hoy me tomé un </a:t>
            </a:r>
            <a:r>
              <a:rPr lang="es-ES" sz="2400" i="1" dirty="0" smtClean="0"/>
              <a:t>selfie</a:t>
            </a:r>
            <a:r>
              <a:rPr lang="es-ES" sz="2400" dirty="0" smtClean="0"/>
              <a:t> en el baño durante un funeral y creo que eso me hace una mala persona”.</a:t>
            </a:r>
            <a:endParaRPr lang="es-VE"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sp>
        <p:nvSpPr>
          <p:cNvPr id="3" name="2 Marcador de contenido"/>
          <p:cNvSpPr>
            <a:spLocks noGrp="1"/>
          </p:cNvSpPr>
          <p:nvPr>
            <p:ph idx="1"/>
          </p:nvPr>
        </p:nvSpPr>
        <p:spPr/>
        <p:txBody>
          <a:bodyPr>
            <a:normAutofit fontScale="85000" lnSpcReduction="20000"/>
          </a:bodyPr>
          <a:lstStyle/>
          <a:p>
            <a:pPr>
              <a:buNone/>
            </a:pPr>
            <a:r>
              <a:rPr lang="es-ES" dirty="0" smtClean="0"/>
              <a:t>     </a:t>
            </a:r>
            <a:r>
              <a:rPr lang="es-ES" b="1" dirty="0" smtClean="0"/>
              <a:t>Conclusiones</a:t>
            </a:r>
            <a:endParaRPr lang="es-ES" dirty="0" smtClean="0"/>
          </a:p>
          <a:p>
            <a:r>
              <a:rPr lang="es-ES" dirty="0" smtClean="0"/>
              <a:t>El número de alegres y eufóricos </a:t>
            </a:r>
            <a:r>
              <a:rPr lang="es-ES" i="1" dirty="0" smtClean="0"/>
              <a:t>selfies</a:t>
            </a:r>
            <a:r>
              <a:rPr lang="es-ES" dirty="0" smtClean="0"/>
              <a:t>, tomados en funerales privados y en funerales de Estado, pero también en memoriales como el del Holocausto, evidencia, por un lado, tal como se ha señalado, la impostura y fetichización del cuerpo, pero también, por el otro, </a:t>
            </a:r>
            <a:r>
              <a:rPr lang="es-ES" dirty="0" smtClean="0"/>
              <a:t>su desacralización, </a:t>
            </a:r>
            <a:r>
              <a:rPr lang="es-ES" dirty="0" smtClean="0"/>
              <a:t>la desarticulación del respeto tradicional del cuerpo muerto. Ello ocurre, como hemos visto, en los funerales, nada más y nada menos, que de Nelson de Mandela, y con actores, nada más y nada menos, que el presidente de los Estados Unidos y los primeros ministros de Gran Bretaña  y Dinamarca.. </a:t>
            </a:r>
          </a:p>
          <a:p>
            <a:r>
              <a:rPr lang="es-ES" dirty="0" smtClean="0"/>
              <a:t>Si se comparan los </a:t>
            </a:r>
            <a:r>
              <a:rPr lang="es-ES" i="1" dirty="0" smtClean="0"/>
              <a:t>selfies</a:t>
            </a:r>
            <a:r>
              <a:rPr lang="es-ES" dirty="0" smtClean="0"/>
              <a:t> que hemos visto con fotografías funerarias como la siguiente, notaremos los enormes cambios culturales y las nuevas formas de representación del </a:t>
            </a:r>
            <a:r>
              <a:rPr lang="es-ES" i="1" dirty="0" smtClean="0"/>
              <a:t>cuerpo</a:t>
            </a:r>
            <a:r>
              <a:rPr lang="es-ES" dirty="0" smtClean="0"/>
              <a:t> y de la </a:t>
            </a:r>
            <a:r>
              <a:rPr lang="es-ES" i="1" dirty="0" smtClean="0"/>
              <a:t>corporeidad</a:t>
            </a:r>
            <a:r>
              <a:rPr lang="es-ES" dirty="0" smtClean="0"/>
              <a:t> que los nuevos medios tecnológicos han creado. </a:t>
            </a:r>
            <a:endParaRPr lang="es-VE"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sp>
        <p:nvSpPr>
          <p:cNvPr id="3" name="2 Marcador de contenido"/>
          <p:cNvSpPr>
            <a:spLocks noGrp="1"/>
          </p:cNvSpPr>
          <p:nvPr>
            <p:ph idx="1"/>
          </p:nvPr>
        </p:nvSpPr>
        <p:spPr/>
        <p:txBody>
          <a:bodyPr/>
          <a:lstStyle/>
          <a:p>
            <a:pPr>
              <a:buNone/>
            </a:pPr>
            <a:endParaRPr lang="es-VE" dirty="0"/>
          </a:p>
        </p:txBody>
      </p:sp>
      <p:pic>
        <p:nvPicPr>
          <p:cNvPr id="4" name="3 Marcador de contenido"/>
          <p:cNvPicPr>
            <a:picLocks/>
          </p:cNvPicPr>
          <p:nvPr/>
        </p:nvPicPr>
        <p:blipFill>
          <a:blip r:embed="rId3" cstate="print"/>
          <a:srcRect/>
          <a:stretch>
            <a:fillRect/>
          </a:stretch>
        </p:blipFill>
        <p:spPr bwMode="auto">
          <a:xfrm>
            <a:off x="2285984" y="2071678"/>
            <a:ext cx="6434166" cy="4152753"/>
          </a:xfrm>
          <a:prstGeom prst="rect">
            <a:avLst/>
          </a:prstGeom>
          <a:noFill/>
          <a:ln w="9525">
            <a:noFill/>
            <a:miter lim="800000"/>
            <a:headEnd/>
            <a:tailEnd/>
          </a:ln>
        </p:spPr>
      </p:pic>
      <p:sp>
        <p:nvSpPr>
          <p:cNvPr id="5" name="4 CuadroTexto"/>
          <p:cNvSpPr txBox="1"/>
          <p:nvPr/>
        </p:nvSpPr>
        <p:spPr>
          <a:xfrm>
            <a:off x="500034" y="2000241"/>
            <a:ext cx="1785950" cy="4247317"/>
          </a:xfrm>
          <a:prstGeom prst="rect">
            <a:avLst/>
          </a:prstGeom>
          <a:noFill/>
        </p:spPr>
        <p:txBody>
          <a:bodyPr wrap="square" rtlCol="0">
            <a:spAutoFit/>
          </a:bodyPr>
          <a:lstStyle/>
          <a:p>
            <a:r>
              <a:rPr lang="es-ES" dirty="0" smtClean="0"/>
              <a:t>Fotografía de velorio en Galicia, España, publicada en el diario </a:t>
            </a:r>
            <a:r>
              <a:rPr lang="es-ES" i="1" dirty="0" smtClean="0"/>
              <a:t>El País</a:t>
            </a:r>
            <a:r>
              <a:rPr lang="es-ES" dirty="0" smtClean="0"/>
              <a:t> el 27 de octubre de 2009, en un reportaje sobre la tesis doctoral de Virginia de la Cruz </a:t>
            </a:r>
            <a:r>
              <a:rPr lang="es-ES" dirty="0" err="1" smtClean="0"/>
              <a:t>Vichet</a:t>
            </a:r>
            <a:r>
              <a:rPr lang="es-ES" dirty="0" smtClean="0"/>
              <a:t>, cuyo tema son los retratos post-mortem. </a:t>
            </a:r>
            <a:endParaRPr lang="es-VE" dirty="0" smtClean="0"/>
          </a:p>
          <a:p>
            <a:endParaRPr lang="es-VE"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sp>
        <p:nvSpPr>
          <p:cNvPr id="3" name="2 Marcador de contenido"/>
          <p:cNvSpPr>
            <a:spLocks noGrp="1"/>
          </p:cNvSpPr>
          <p:nvPr>
            <p:ph idx="1"/>
          </p:nvPr>
        </p:nvSpPr>
        <p:spPr/>
        <p:txBody>
          <a:bodyPr>
            <a:normAutofit fontScale="92500"/>
          </a:bodyPr>
          <a:lstStyle/>
          <a:p>
            <a:r>
              <a:rPr lang="es-ES" dirty="0" smtClean="0"/>
              <a:t>Pero, más allá aún, se trata no solo de una </a:t>
            </a:r>
            <a:r>
              <a:rPr lang="es-ES" i="1" dirty="0" smtClean="0"/>
              <a:t>desacralización del cuerpo </a:t>
            </a:r>
            <a:r>
              <a:rPr lang="es-ES" dirty="0" smtClean="0"/>
              <a:t>realizada, objetivada,</a:t>
            </a:r>
            <a:r>
              <a:rPr lang="es-ES" i="1" dirty="0" smtClean="0"/>
              <a:t> </a:t>
            </a:r>
            <a:r>
              <a:rPr lang="es-ES" dirty="0" smtClean="0"/>
              <a:t>sino también de una erosión constante, definitiva, de la tradicional noción de </a:t>
            </a:r>
            <a:r>
              <a:rPr lang="es-ES" i="1" dirty="0" smtClean="0"/>
              <a:t>cuerpo tabú </a:t>
            </a:r>
            <a:r>
              <a:rPr lang="es-ES" dirty="0" smtClean="0"/>
              <a:t>que hoy, me parece, se ha transformado en, al menos, tres direcciones.</a:t>
            </a:r>
          </a:p>
          <a:p>
            <a:r>
              <a:rPr lang="es-ES" dirty="0" smtClean="0"/>
              <a:t> Por un lado, la construcción de una corporeidad basada en la </a:t>
            </a:r>
            <a:r>
              <a:rPr lang="es-ES" i="1" dirty="0" smtClean="0"/>
              <a:t>imagen y en el espectáculo</a:t>
            </a:r>
            <a:r>
              <a:rPr lang="es-ES" dirty="0" smtClean="0"/>
              <a:t>; por el otro, la construcción de una </a:t>
            </a:r>
            <a:r>
              <a:rPr lang="es-ES" i="1" dirty="0" smtClean="0"/>
              <a:t>corporeidad erótica, </a:t>
            </a:r>
            <a:r>
              <a:rPr lang="es-ES" dirty="0" smtClean="0"/>
              <a:t>basada en el juego dialéctico de mostrar  </a:t>
            </a:r>
            <a:r>
              <a:rPr lang="es-ES" dirty="0" smtClean="0">
                <a:sym typeface="Wingdings" pitchFamily="2" charset="2"/>
              </a:rPr>
              <a:t>  ocultar</a:t>
            </a:r>
            <a:r>
              <a:rPr lang="es-ES" dirty="0" smtClean="0"/>
              <a:t>; y, finalmente, la construcción de una </a:t>
            </a:r>
            <a:r>
              <a:rPr lang="es-ES" i="1" dirty="0" smtClean="0"/>
              <a:t>corporeidad pornográfica</a:t>
            </a:r>
            <a:r>
              <a:rPr lang="es-ES" dirty="0" smtClean="0"/>
              <a:t>, con sus estrategias porno y </a:t>
            </a:r>
            <a:r>
              <a:rPr lang="es-ES" dirty="0" err="1" smtClean="0"/>
              <a:t>parapornográficas</a:t>
            </a:r>
            <a:r>
              <a:rPr lang="es-ES" dirty="0" smtClean="0"/>
              <a:t> (Giménez </a:t>
            </a:r>
            <a:r>
              <a:rPr lang="es-ES" dirty="0" err="1" smtClean="0"/>
              <a:t>Gatto</a:t>
            </a:r>
            <a:r>
              <a:rPr lang="es-ES" dirty="0" smtClean="0"/>
              <a:t>, 2014).</a:t>
            </a:r>
            <a:endParaRPr lang="es-VE" i="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sp>
        <p:nvSpPr>
          <p:cNvPr id="3" name="2 Marcador de contenido"/>
          <p:cNvSpPr>
            <a:spLocks noGrp="1"/>
          </p:cNvSpPr>
          <p:nvPr>
            <p:ph idx="1"/>
          </p:nvPr>
        </p:nvSpPr>
        <p:spPr/>
        <p:txBody>
          <a:bodyPr/>
          <a:lstStyle/>
          <a:p>
            <a:endParaRPr lang="es-VE" dirty="0"/>
          </a:p>
        </p:txBody>
      </p:sp>
      <p:pic>
        <p:nvPicPr>
          <p:cNvPr id="4" name="Picture 2" descr="holocaust"/>
          <p:cNvPicPr>
            <a:picLocks noChangeAspect="1" noChangeArrowheads="1"/>
          </p:cNvPicPr>
          <p:nvPr/>
        </p:nvPicPr>
        <p:blipFill>
          <a:blip r:embed="rId3" cstate="print"/>
          <a:srcRect/>
          <a:stretch>
            <a:fillRect/>
          </a:stretch>
        </p:blipFill>
        <p:spPr bwMode="auto">
          <a:xfrm>
            <a:off x="4071934" y="1285860"/>
            <a:ext cx="4848225" cy="5057775"/>
          </a:xfrm>
          <a:prstGeom prst="rect">
            <a:avLst/>
          </a:prstGeom>
          <a:noFill/>
        </p:spPr>
      </p:pic>
      <p:sp>
        <p:nvSpPr>
          <p:cNvPr id="6" name="5 CuadroTexto"/>
          <p:cNvSpPr txBox="1"/>
          <p:nvPr/>
        </p:nvSpPr>
        <p:spPr>
          <a:xfrm>
            <a:off x="571472" y="1857364"/>
            <a:ext cx="3429024" cy="4247317"/>
          </a:xfrm>
          <a:prstGeom prst="rect">
            <a:avLst/>
          </a:prstGeom>
          <a:noFill/>
        </p:spPr>
        <p:txBody>
          <a:bodyPr wrap="square" rtlCol="0">
            <a:spAutoFit/>
          </a:bodyPr>
          <a:lstStyle/>
          <a:p>
            <a:r>
              <a:rPr lang="es-ES" dirty="0" smtClean="0"/>
              <a:t>Como vemos, finalmente, son los jóvenes quienes impulsan estos cambios, en los cuales hay un desplazamiento constante en las </a:t>
            </a:r>
            <a:r>
              <a:rPr lang="es-ES" i="1" dirty="0" smtClean="0"/>
              <a:t>representaciones tradicionales del cuerpo </a:t>
            </a:r>
            <a:r>
              <a:rPr lang="es-ES" dirty="0" smtClean="0"/>
              <a:t>y en las complejas semiosis que surgen de las nuevas </a:t>
            </a:r>
            <a:r>
              <a:rPr lang="es-ES" smtClean="0"/>
              <a:t>relaciones </a:t>
            </a:r>
            <a:r>
              <a:rPr lang="es-ES" smtClean="0"/>
              <a:t>mediatizadas por </a:t>
            </a:r>
            <a:r>
              <a:rPr lang="es-ES" dirty="0" smtClean="0"/>
              <a:t>poderosos instrumentos tecnológicos, de fácil acceso; nuevas  relaciones que se construyen en un </a:t>
            </a:r>
            <a:r>
              <a:rPr lang="es-ES" i="1" dirty="0" smtClean="0"/>
              <a:t>acoso a la realidad</a:t>
            </a:r>
            <a:r>
              <a:rPr lang="es-ES" dirty="0" smtClean="0"/>
              <a:t>, una realidad que se reduce y empequeñece frente a la voracidad del ojo-cámara.  </a:t>
            </a:r>
            <a:endParaRPr lang="es-VE"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sp>
        <p:nvSpPr>
          <p:cNvPr id="3" name="2 Marcador de contenido"/>
          <p:cNvSpPr>
            <a:spLocks noGrp="1"/>
          </p:cNvSpPr>
          <p:nvPr>
            <p:ph idx="1"/>
          </p:nvPr>
        </p:nvSpPr>
        <p:spPr/>
        <p:txBody>
          <a:bodyPr>
            <a:normAutofit/>
          </a:bodyPr>
          <a:lstStyle/>
          <a:p>
            <a:pPr algn="ctr">
              <a:buNone/>
            </a:pPr>
            <a:r>
              <a:rPr lang="es-ES" sz="2000" dirty="0" smtClean="0"/>
              <a:t>Referencias</a:t>
            </a:r>
          </a:p>
          <a:p>
            <a:r>
              <a:rPr lang="es-ES" sz="2000" dirty="0" err="1" smtClean="0"/>
              <a:t>Barthes</a:t>
            </a:r>
            <a:r>
              <a:rPr lang="es-ES" sz="2000" dirty="0" smtClean="0"/>
              <a:t>, </a:t>
            </a:r>
            <a:r>
              <a:rPr lang="es-ES" sz="2000" dirty="0" err="1" smtClean="0"/>
              <a:t>Roland</a:t>
            </a:r>
            <a:r>
              <a:rPr lang="es-ES" sz="2000" dirty="0" smtClean="0"/>
              <a:t>. 2012 [1980]. </a:t>
            </a:r>
            <a:r>
              <a:rPr lang="es-ES" sz="2000" i="1" dirty="0" smtClean="0"/>
              <a:t>La cámara lúcida. </a:t>
            </a:r>
            <a:r>
              <a:rPr lang="es-ES" sz="2000" dirty="0" smtClean="0"/>
              <a:t>Buenos Aires: </a:t>
            </a:r>
            <a:r>
              <a:rPr lang="es-ES" sz="2000" dirty="0" err="1" smtClean="0"/>
              <a:t>Paidós</a:t>
            </a:r>
            <a:r>
              <a:rPr lang="es-ES" sz="2000" dirty="0" smtClean="0"/>
              <a:t>.</a:t>
            </a:r>
          </a:p>
          <a:p>
            <a:r>
              <a:rPr lang="es-ES" sz="2000" dirty="0" smtClean="0"/>
              <a:t>Castro, Luis. 2013. </a:t>
            </a:r>
            <a:r>
              <a:rPr lang="es-ES" sz="2000" i="1" dirty="0" smtClean="0"/>
              <a:t>Qué es selfie</a:t>
            </a:r>
            <a:r>
              <a:rPr lang="es-ES" sz="2000" dirty="0" smtClean="0"/>
              <a:t>. Consultado el 09/01/2014. Disponible en </a:t>
            </a:r>
            <a:r>
              <a:rPr lang="es-VE" sz="2000" dirty="0" smtClean="0"/>
              <a:t>aprenderinternet.about.com/</a:t>
            </a:r>
            <a:r>
              <a:rPr lang="es-VE" sz="2000" dirty="0" err="1" smtClean="0"/>
              <a:t>od</a:t>
            </a:r>
            <a:r>
              <a:rPr lang="es-VE" sz="2000" dirty="0" smtClean="0"/>
              <a:t>/Glosario/g/Que-es-Selfie.htm.</a:t>
            </a:r>
          </a:p>
          <a:p>
            <a:r>
              <a:rPr lang="es-VE" sz="2000" dirty="0" smtClean="0"/>
              <a:t>Finol, José Enrique y Finol, David Enrique. 2008. Discurso, Isotopía y Neo-Narcisismo: Contribución a una Semiótica del Cuerpo. </a:t>
            </a:r>
            <a:r>
              <a:rPr lang="es-VE" sz="2000" i="1" dirty="0" err="1" smtClean="0"/>
              <a:t>Telos</a:t>
            </a:r>
            <a:r>
              <a:rPr lang="es-VE" sz="2000" dirty="0" smtClean="0"/>
              <a:t>, vol. 10, núm. 3: 383-402.</a:t>
            </a:r>
          </a:p>
          <a:p>
            <a:pPr>
              <a:buNone/>
            </a:pPr>
            <a:endParaRPr lang="es-VE"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t>Una cacería de la realidad…</a:t>
            </a:r>
            <a:endParaRPr lang="es-VE" sz="3600" dirty="0"/>
          </a:p>
        </p:txBody>
      </p:sp>
      <p:sp>
        <p:nvSpPr>
          <p:cNvPr id="3" name="2 Marcador de contenido"/>
          <p:cNvSpPr>
            <a:spLocks noGrp="1"/>
          </p:cNvSpPr>
          <p:nvPr>
            <p:ph idx="1"/>
          </p:nvPr>
        </p:nvSpPr>
        <p:spPr/>
        <p:txBody>
          <a:bodyPr>
            <a:normAutofit/>
          </a:bodyPr>
          <a:lstStyle/>
          <a:p>
            <a:r>
              <a:rPr lang="es-ES" dirty="0" smtClean="0"/>
              <a:t>Pero la cámara en el celular abrió posibilidades sin límites. No sólo se puede fotografiar lo que sea y donde sea sino también a toda hora y desde todos los ángulos, pues ya no hay que pagar el rollo fotográfico, ni el revelado, ni el copiado: el teléfono es nuestro propio álbum, y eso solo en caso de que no queramos pasarlo al computador, a la </a:t>
            </a:r>
            <a:r>
              <a:rPr lang="es-ES" i="1" dirty="0" err="1" smtClean="0"/>
              <a:t>lap</a:t>
            </a:r>
            <a:r>
              <a:rPr lang="es-ES" i="1" dirty="0" smtClean="0"/>
              <a:t> top </a:t>
            </a:r>
            <a:r>
              <a:rPr lang="es-ES" dirty="0" smtClean="0"/>
              <a:t>o a una nube. La muerte del álbum. Una cosa y otra nos obligan también a redefinir el concepto de </a:t>
            </a:r>
            <a:r>
              <a:rPr lang="es-ES" i="1" dirty="0" smtClean="0"/>
              <a:t>memoria</a:t>
            </a:r>
            <a:r>
              <a:rPr lang="es-ES" dirty="0" smtClean="0"/>
              <a:t> pues los límites de almacenamiento son casi infinitos.</a:t>
            </a:r>
          </a:p>
          <a:p>
            <a:endParaRPr lang="es-E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t>Un acoso a la realidad…</a:t>
            </a:r>
            <a:endParaRPr lang="es-VE" sz="3600" dirty="0"/>
          </a:p>
        </p:txBody>
      </p:sp>
      <p:sp>
        <p:nvSpPr>
          <p:cNvPr id="3" name="2 Marcador de contenido"/>
          <p:cNvSpPr>
            <a:spLocks noGrp="1"/>
          </p:cNvSpPr>
          <p:nvPr>
            <p:ph idx="1"/>
          </p:nvPr>
        </p:nvSpPr>
        <p:spPr/>
        <p:txBody>
          <a:bodyPr>
            <a:normAutofit fontScale="85000" lnSpcReduction="10000"/>
          </a:bodyPr>
          <a:lstStyle/>
          <a:p>
            <a:r>
              <a:rPr lang="es-ES" dirty="0" smtClean="0"/>
              <a:t>Gracias a la universalización de las cámaras asistimos, en cierto modo, a un </a:t>
            </a:r>
            <a:r>
              <a:rPr lang="es-ES" i="1" dirty="0" smtClean="0"/>
              <a:t>acoso a la realidad, </a:t>
            </a:r>
            <a:r>
              <a:rPr lang="es-ES" dirty="0" smtClean="0"/>
              <a:t>y a esta le cuesta cada vez más escapar de él. Hoy una adolescente que está de vacaciones –historia real- cuando va a comprar un vestido en Singapur lo fotografía y envía la foto a su mamá en Maracaibo para que esta le dé su opinión. Todo en unos instantes. </a:t>
            </a:r>
          </a:p>
          <a:p>
            <a:r>
              <a:rPr lang="es-ES" dirty="0" smtClean="0"/>
              <a:t>En estas operaciones, como puede verse, </a:t>
            </a:r>
            <a:r>
              <a:rPr lang="es-ES" i="1" dirty="0" smtClean="0"/>
              <a:t>tiempo</a:t>
            </a:r>
            <a:r>
              <a:rPr lang="es-ES" dirty="0" smtClean="0"/>
              <a:t> y </a:t>
            </a:r>
            <a:r>
              <a:rPr lang="es-ES" i="1" dirty="0" smtClean="0"/>
              <a:t>espacio</a:t>
            </a:r>
            <a:r>
              <a:rPr lang="es-ES" dirty="0" smtClean="0"/>
              <a:t> desaparecen casi totalmente, lo que nos obliga a re-definirlos.  Y con ello, se nos obliga a re-definir la cultura que hoy está marcada por la velocidad: </a:t>
            </a:r>
            <a:r>
              <a:rPr lang="es-ES" i="1" dirty="0" err="1" smtClean="0"/>
              <a:t>fast</a:t>
            </a:r>
            <a:r>
              <a:rPr lang="es-ES" i="1" dirty="0" smtClean="0"/>
              <a:t> </a:t>
            </a:r>
            <a:r>
              <a:rPr lang="es-ES" i="1" dirty="0" err="1" smtClean="0"/>
              <a:t>food</a:t>
            </a:r>
            <a:r>
              <a:rPr lang="es-ES" i="1" dirty="0" smtClean="0"/>
              <a:t>, </a:t>
            </a:r>
            <a:r>
              <a:rPr lang="es-ES" i="1" dirty="0" err="1" smtClean="0"/>
              <a:t>fast</a:t>
            </a:r>
            <a:r>
              <a:rPr lang="es-ES" i="1" dirty="0" smtClean="0"/>
              <a:t> </a:t>
            </a:r>
            <a:r>
              <a:rPr lang="es-ES" i="1" dirty="0" err="1" smtClean="0"/>
              <a:t>life</a:t>
            </a:r>
            <a:r>
              <a:rPr lang="es-ES" i="1" dirty="0" smtClean="0"/>
              <a:t>, </a:t>
            </a:r>
            <a:r>
              <a:rPr lang="es-ES" i="1" dirty="0" err="1" smtClean="0"/>
              <a:t>fast</a:t>
            </a:r>
            <a:r>
              <a:rPr lang="es-ES" i="1" dirty="0" smtClean="0"/>
              <a:t> </a:t>
            </a:r>
            <a:r>
              <a:rPr lang="es-ES" i="1" dirty="0" err="1" smtClean="0"/>
              <a:t>track</a:t>
            </a:r>
            <a:r>
              <a:rPr lang="es-ES" i="1" dirty="0" smtClean="0"/>
              <a:t>…; </a:t>
            </a:r>
            <a:r>
              <a:rPr lang="es-ES" dirty="0" smtClean="0"/>
              <a:t>ante lo que </a:t>
            </a:r>
            <a:r>
              <a:rPr lang="es-ES" dirty="0" err="1" smtClean="0"/>
              <a:t>Virilio</a:t>
            </a:r>
            <a:r>
              <a:rPr lang="es-ES" dirty="0" smtClean="0"/>
              <a:t> nos advierte</a:t>
            </a:r>
            <a:r>
              <a:rPr lang="es-ES" i="1" dirty="0" smtClean="0"/>
              <a:t>: </a:t>
            </a:r>
            <a:r>
              <a:rPr lang="es-ES" dirty="0" smtClean="0"/>
              <a:t>“La velocidad es la vejez del mundo. La velocidad agota al mundo”</a:t>
            </a:r>
            <a:r>
              <a:rPr lang="es-ES" i="1" dirty="0" smtClean="0"/>
              <a:t> </a:t>
            </a:r>
            <a:r>
              <a:rPr lang="es-ES" dirty="0" smtClean="0"/>
              <a:t>(en </a:t>
            </a:r>
            <a:r>
              <a:rPr lang="es-ES" dirty="0" err="1" smtClean="0"/>
              <a:t>Calmels</a:t>
            </a:r>
            <a:r>
              <a:rPr lang="es-ES" dirty="0" smtClean="0"/>
              <a:t>, 2013: 105). Esos fenómenos, sin embargo, generan reacciones: </a:t>
            </a:r>
            <a:r>
              <a:rPr lang="es-ES" i="1" dirty="0" err="1" smtClean="0"/>
              <a:t>slow</a:t>
            </a:r>
            <a:r>
              <a:rPr lang="es-ES" i="1" dirty="0" smtClean="0"/>
              <a:t> </a:t>
            </a:r>
            <a:r>
              <a:rPr lang="es-ES" i="1" dirty="0" err="1" smtClean="0"/>
              <a:t>food</a:t>
            </a:r>
            <a:r>
              <a:rPr lang="es-ES" i="1" dirty="0" smtClean="0"/>
              <a:t>, </a:t>
            </a:r>
            <a:r>
              <a:rPr lang="es-ES" i="1" dirty="0" err="1" smtClean="0"/>
              <a:t>slow</a:t>
            </a:r>
            <a:r>
              <a:rPr lang="es-ES" i="1" dirty="0" smtClean="0"/>
              <a:t> </a:t>
            </a:r>
            <a:r>
              <a:rPr lang="es-ES" i="1" dirty="0" err="1" smtClean="0"/>
              <a:t>life</a:t>
            </a:r>
            <a:r>
              <a:rPr lang="es-ES" i="1" dirty="0" smtClean="0"/>
              <a:t>, </a:t>
            </a:r>
            <a:r>
              <a:rPr lang="es-ES" i="1" dirty="0" err="1" smtClean="0"/>
              <a:t>slow</a:t>
            </a:r>
            <a:r>
              <a:rPr lang="es-ES" i="1" dirty="0" smtClean="0"/>
              <a:t> </a:t>
            </a:r>
            <a:r>
              <a:rPr lang="es-ES" i="1" dirty="0" err="1" smtClean="0"/>
              <a:t>track</a:t>
            </a:r>
            <a:r>
              <a:rPr lang="es-ES" i="1" dirty="0" smtClean="0"/>
              <a:t>… </a:t>
            </a:r>
          </a:p>
          <a:p>
            <a:endParaRPr lang="es-V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sp>
        <p:nvSpPr>
          <p:cNvPr id="3" name="2 Marcador de contenido"/>
          <p:cNvSpPr>
            <a:spLocks noGrp="1"/>
          </p:cNvSpPr>
          <p:nvPr>
            <p:ph idx="1"/>
          </p:nvPr>
        </p:nvSpPr>
        <p:spPr/>
        <p:txBody>
          <a:bodyPr/>
          <a:lstStyle/>
          <a:p>
            <a:endParaRPr lang="es-VE" dirty="0"/>
          </a:p>
        </p:txBody>
      </p:sp>
      <p:sp>
        <p:nvSpPr>
          <p:cNvPr id="4" name="3 CuadroTexto"/>
          <p:cNvSpPr txBox="1"/>
          <p:nvPr/>
        </p:nvSpPr>
        <p:spPr>
          <a:xfrm>
            <a:off x="571472" y="2428868"/>
            <a:ext cx="3714776" cy="3693319"/>
          </a:xfrm>
          <a:prstGeom prst="rect">
            <a:avLst/>
          </a:prstGeom>
          <a:noFill/>
        </p:spPr>
        <p:txBody>
          <a:bodyPr wrap="square" rtlCol="0">
            <a:spAutoFit/>
          </a:bodyPr>
          <a:lstStyle/>
          <a:p>
            <a:r>
              <a:rPr lang="es-ES" sz="2400" dirty="0" smtClean="0"/>
              <a:t>¿Cómo afectan esos cambios al cuerpo y a sus representaciones? ¿Qué nuevas fronteras surgen en la cultura del </a:t>
            </a:r>
            <a:r>
              <a:rPr lang="es-ES" sz="2400" i="1" dirty="0" smtClean="0"/>
              <a:t>acoso a la realidad</a:t>
            </a:r>
            <a:r>
              <a:rPr lang="es-ES" sz="2400" dirty="0" smtClean="0"/>
              <a:t>? ¿Qué nuevas modalidades culturales se constituyen en torno a ese </a:t>
            </a:r>
            <a:r>
              <a:rPr lang="es-ES" sz="2400" i="1" dirty="0" smtClean="0"/>
              <a:t>exceso de representación</a:t>
            </a:r>
            <a:r>
              <a:rPr lang="es-ES" sz="2400" dirty="0" smtClean="0"/>
              <a:t>? </a:t>
            </a:r>
            <a:endParaRPr lang="es-VE" sz="2400" dirty="0" smtClean="0"/>
          </a:p>
          <a:p>
            <a:endParaRPr lang="es-VE" dirty="0"/>
          </a:p>
        </p:txBody>
      </p:sp>
      <p:pic>
        <p:nvPicPr>
          <p:cNvPr id="5" name="Picture 10" descr="http://www.maisondesculturesdumonde.org/sites/default/files/styles/publication/public/editions/idi8.jpg"/>
          <p:cNvPicPr>
            <a:picLocks noChangeAspect="1" noChangeArrowheads="1"/>
          </p:cNvPicPr>
          <p:nvPr/>
        </p:nvPicPr>
        <p:blipFill>
          <a:blip r:embed="rId3" cstate="print"/>
          <a:srcRect/>
          <a:stretch>
            <a:fillRect/>
          </a:stretch>
        </p:blipFill>
        <p:spPr bwMode="auto">
          <a:xfrm>
            <a:off x="5214942" y="1714488"/>
            <a:ext cx="3349363" cy="465561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t>La cultura de lo efímero…</a:t>
            </a:r>
            <a:endParaRPr lang="es-VE" sz="3600" dirty="0"/>
          </a:p>
        </p:txBody>
      </p:sp>
      <p:sp>
        <p:nvSpPr>
          <p:cNvPr id="3" name="2 Marcador de contenido"/>
          <p:cNvSpPr>
            <a:spLocks noGrp="1"/>
          </p:cNvSpPr>
          <p:nvPr>
            <p:ph idx="1"/>
          </p:nvPr>
        </p:nvSpPr>
        <p:spPr/>
        <p:txBody>
          <a:bodyPr>
            <a:normAutofit fontScale="85000" lnSpcReduction="10000"/>
          </a:bodyPr>
          <a:lstStyle/>
          <a:p>
            <a:r>
              <a:rPr lang="es-ES" dirty="0" smtClean="0"/>
              <a:t>La rapidez, el encogimiento del tiempo y la contracción del espacio que caracterizan las culturas contemporáneas, afectan al cuerpo en sí mismo y también en cuanto a sus representaciones.</a:t>
            </a:r>
          </a:p>
          <a:p>
            <a:r>
              <a:rPr lang="es-ES" dirty="0" smtClean="0"/>
              <a:t>En tanto cuerpo mismo, este se convierte en otro objeto presa de la condición de </a:t>
            </a:r>
            <a:r>
              <a:rPr lang="es-ES" i="1" dirty="0" smtClean="0"/>
              <a:t>efímero</a:t>
            </a:r>
            <a:r>
              <a:rPr lang="es-ES" dirty="0" smtClean="0"/>
              <a:t>, </a:t>
            </a:r>
            <a:r>
              <a:rPr lang="es-ES" i="1" dirty="0" smtClean="0"/>
              <a:t>reusable</a:t>
            </a:r>
            <a:r>
              <a:rPr lang="es-ES" dirty="0" smtClean="0"/>
              <a:t> y </a:t>
            </a:r>
            <a:r>
              <a:rPr lang="es-ES" i="1" dirty="0" smtClean="0"/>
              <a:t>acomodable</a:t>
            </a:r>
            <a:r>
              <a:rPr lang="es-ES" dirty="0" smtClean="0"/>
              <a:t>. El cuerpo en la contemporaneidad es </a:t>
            </a:r>
            <a:r>
              <a:rPr lang="es-ES" i="1" dirty="0" smtClean="0"/>
              <a:t>efímero</a:t>
            </a:r>
            <a:r>
              <a:rPr lang="es-ES" dirty="0" smtClean="0"/>
              <a:t> por dos razones. En primer lugar, ha perdido, cada vez más su condición de objeto sagrado, “hecho a imagen y semejanza de Dios”.  En segundo lugar, porque es modificable, adaptable; es, en fin de cuentas, un objeto mueble. </a:t>
            </a:r>
          </a:p>
          <a:p>
            <a:r>
              <a:rPr lang="es-ES" dirty="0" smtClean="0"/>
              <a:t>Es </a:t>
            </a:r>
            <a:r>
              <a:rPr lang="es-ES" i="1" dirty="0" smtClean="0"/>
              <a:t>reusable</a:t>
            </a:r>
            <a:r>
              <a:rPr lang="es-ES" dirty="0" smtClean="0"/>
              <a:t> porque sus partes/órganos pueden ser utilizados para reparar otros cuerpos. Es </a:t>
            </a:r>
            <a:r>
              <a:rPr lang="es-ES" i="1" dirty="0" smtClean="0"/>
              <a:t>acomodable</a:t>
            </a:r>
            <a:r>
              <a:rPr lang="es-ES" dirty="0" smtClean="0"/>
              <a:t> porque las magias de las tecnologías quirúrgicas permiten modificar su morfología, alterar lo que no se acomoda al modelo mercantil de la belleza. </a:t>
            </a:r>
            <a:endParaRPr lang="es-V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smtClean="0"/>
              <a:t>“La fotografía crea mi cuerpo…”</a:t>
            </a:r>
            <a:endParaRPr lang="es-VE" sz="2400" dirty="0"/>
          </a:p>
        </p:txBody>
      </p:sp>
      <p:sp>
        <p:nvSpPr>
          <p:cNvPr id="3" name="2 Marcador de contenido"/>
          <p:cNvSpPr>
            <a:spLocks noGrp="1"/>
          </p:cNvSpPr>
          <p:nvPr>
            <p:ph idx="1"/>
          </p:nvPr>
        </p:nvSpPr>
        <p:spPr/>
        <p:txBody>
          <a:bodyPr>
            <a:normAutofit fontScale="92500" lnSpcReduction="20000"/>
          </a:bodyPr>
          <a:lstStyle/>
          <a:p>
            <a:r>
              <a:rPr lang="es-ES" dirty="0" smtClean="0"/>
              <a:t>En 1980 </a:t>
            </a:r>
            <a:r>
              <a:rPr lang="es-ES" dirty="0" err="1" smtClean="0"/>
              <a:t>Barthes</a:t>
            </a:r>
            <a:r>
              <a:rPr lang="es-ES" dirty="0" smtClean="0"/>
              <a:t> decía:</a:t>
            </a:r>
          </a:p>
          <a:p>
            <a:pPr>
              <a:buNone/>
            </a:pPr>
            <a:r>
              <a:rPr lang="es-ES" dirty="0" smtClean="0"/>
              <a:t>    “Cuando me siento observado por el objetivo (de la cámara) todo cambia: me constituyo en el acto de ‘posar’, me fabrico instantáneamente </a:t>
            </a:r>
            <a:r>
              <a:rPr lang="es-ES" i="1" dirty="0" smtClean="0"/>
              <a:t>otro cuerpo</a:t>
            </a:r>
            <a:r>
              <a:rPr lang="es-ES" dirty="0" smtClean="0"/>
              <a:t>, me transformo por adelantado en </a:t>
            </a:r>
            <a:r>
              <a:rPr lang="es-ES" i="1" dirty="0" smtClean="0"/>
              <a:t>imagen</a:t>
            </a:r>
            <a:r>
              <a:rPr lang="es-ES" dirty="0" smtClean="0"/>
              <a:t>. Dicha transformación es activa: siento que </a:t>
            </a:r>
            <a:r>
              <a:rPr lang="es-ES" i="1" dirty="0" smtClean="0"/>
              <a:t>la Fotografía crea mi cuerpo o lo mortifica</a:t>
            </a:r>
            <a:r>
              <a:rPr lang="es-ES" dirty="0" smtClean="0"/>
              <a:t>, según su capricho” (2012 [1980]: 37). </a:t>
            </a:r>
          </a:p>
          <a:p>
            <a:r>
              <a:rPr lang="es-ES" dirty="0" smtClean="0"/>
              <a:t>En cuanto a las representaciones del cuerpo, uno de los cambios fundamentales tiene que ver hoy, particularmente en el caso de la fotografía, con la direccionalidad de la mirada: como veremos, nuestro cuerpo no está ya expuesto a la mirada del fotógrafo, a la mirada de ese otro que sostiene y opera la cámara, sino a nuestra propia, intransitiva, narcisística mirada.</a:t>
            </a:r>
          </a:p>
          <a:p>
            <a:endParaRPr lang="es-V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err="1" smtClean="0"/>
              <a:t>Obama</a:t>
            </a:r>
            <a:r>
              <a:rPr lang="es-ES" sz="2400" dirty="0" smtClean="0"/>
              <a:t>, Cameron y </a:t>
            </a:r>
            <a:r>
              <a:rPr lang="es-VE" sz="2400" dirty="0" err="1" smtClean="0"/>
              <a:t>Thorning</a:t>
            </a:r>
            <a:r>
              <a:rPr lang="es-VE" sz="2400" dirty="0" smtClean="0"/>
              <a:t>-Schmidt: selfie de </a:t>
            </a:r>
            <a:r>
              <a:rPr lang="es-VE" sz="2400" dirty="0" smtClean="0"/>
              <a:t>Estado </a:t>
            </a:r>
            <a:r>
              <a:rPr lang="es-VE" sz="2400" dirty="0" smtClean="0"/>
              <a:t>en los funerales de Nelson Mandela…</a:t>
            </a:r>
            <a:endParaRPr lang="es-VE" sz="2400" dirty="0"/>
          </a:p>
        </p:txBody>
      </p:sp>
      <p:sp>
        <p:nvSpPr>
          <p:cNvPr id="3" name="2 Marcador de contenido"/>
          <p:cNvSpPr>
            <a:spLocks noGrp="1"/>
          </p:cNvSpPr>
          <p:nvPr>
            <p:ph idx="1"/>
          </p:nvPr>
        </p:nvSpPr>
        <p:spPr/>
        <p:txBody>
          <a:bodyPr/>
          <a:lstStyle/>
          <a:p>
            <a:endParaRPr lang="es-VE"/>
          </a:p>
        </p:txBody>
      </p:sp>
      <p:pic>
        <p:nvPicPr>
          <p:cNvPr id="27650" name="Picture 2" descr="http://ep01.epimg.net/elpais/imagenes/2013/12/13/gente/1386950097_089523_1386950209_noticia_normal.jpg"/>
          <p:cNvPicPr>
            <a:picLocks noChangeAspect="1" noChangeArrowheads="1"/>
          </p:cNvPicPr>
          <p:nvPr/>
        </p:nvPicPr>
        <p:blipFill>
          <a:blip r:embed="rId3" cstate="print"/>
          <a:srcRect/>
          <a:stretch>
            <a:fillRect/>
          </a:stretch>
        </p:blipFill>
        <p:spPr bwMode="auto">
          <a:xfrm>
            <a:off x="1071538" y="1928802"/>
            <a:ext cx="7168574" cy="442915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680</TotalTime>
  <Words>2807</Words>
  <Application>Microsoft Office PowerPoint</Application>
  <PresentationFormat>Presentación en pantalla (4:3)</PresentationFormat>
  <Paragraphs>119</Paragraphs>
  <Slides>38</Slides>
  <Notes>15</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Flujo</vt:lpstr>
      <vt:lpstr>Nuevos límites de la Corposfera: Fotografía, selfies y neo-narcisismo </vt:lpstr>
      <vt:lpstr>Diapositiva 2</vt:lpstr>
      <vt:lpstr>Diapositiva 3</vt:lpstr>
      <vt:lpstr>Una cacería de la realidad…</vt:lpstr>
      <vt:lpstr>Un acoso a la realidad…</vt:lpstr>
      <vt:lpstr>Diapositiva 6</vt:lpstr>
      <vt:lpstr>La cultura de lo efímero…</vt:lpstr>
      <vt:lpstr>“La fotografía crea mi cuerpo…”</vt:lpstr>
      <vt:lpstr>Obama, Cameron y Thorning-Schmidt: selfie de Estado en los funerales de Nelson Mandela…</vt:lpstr>
      <vt:lpstr>El selfie…</vt:lpstr>
      <vt:lpstr>The selfie phenomenon…</vt:lpstr>
      <vt:lpstr>Diapositiva 12</vt:lpstr>
      <vt:lpstr>Diapositiva 13</vt:lpstr>
      <vt:lpstr>“This has to be the selfie to end all selfies…”</vt:lpstr>
      <vt:lpstr>Diapositiva 15</vt:lpstr>
      <vt:lpstr>El Neo-Narcisismo…</vt:lpstr>
      <vt:lpstr>Diapositiva 17</vt:lpstr>
      <vt:lpstr>Diapositiva 18</vt:lpstr>
      <vt:lpstr>Diapositiva 19</vt:lpstr>
      <vt:lpstr>   “Yo soy un narcisista…”</vt:lpstr>
      <vt:lpstr>Diapositiva 21</vt:lpstr>
      <vt:lpstr>Diapositiva 22</vt:lpstr>
      <vt:lpstr>Diapositiva 23</vt:lpstr>
      <vt:lpstr>Diapositiva 24</vt:lpstr>
      <vt:lpstr>Diapositiva 25</vt:lpstr>
      <vt:lpstr>De la impostura al fetichismo del cuerpo…</vt:lpstr>
      <vt:lpstr>¿How many selfies per hour?</vt:lpstr>
      <vt:lpstr>El selfie, entre la vida y la muerte…</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Nuevos límites de la Corposfera: Fotografía, selfies y neo-narcisismo</dc:title>
  <dc:creator>José Enrique Finol</dc:creator>
  <cp:lastModifiedBy>Valued Acer Customer</cp:lastModifiedBy>
  <cp:revision>67</cp:revision>
  <dcterms:created xsi:type="dcterms:W3CDTF">2013-12-29T22:01:56Z</dcterms:created>
  <dcterms:modified xsi:type="dcterms:W3CDTF">2014-05-04T22:58:34Z</dcterms:modified>
</cp:coreProperties>
</file>