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5"/>
  </p:notesMasterIdLst>
  <p:sldIdLst>
    <p:sldId id="256" r:id="rId2"/>
    <p:sldId id="266" r:id="rId3"/>
    <p:sldId id="272" r:id="rId4"/>
    <p:sldId id="274" r:id="rId5"/>
    <p:sldId id="263" r:id="rId6"/>
    <p:sldId id="265" r:id="rId7"/>
    <p:sldId id="268" r:id="rId8"/>
    <p:sldId id="282" r:id="rId9"/>
    <p:sldId id="291" r:id="rId10"/>
    <p:sldId id="269" r:id="rId11"/>
    <p:sldId id="262" r:id="rId12"/>
    <p:sldId id="270" r:id="rId13"/>
    <p:sldId id="261" r:id="rId14"/>
    <p:sldId id="288" r:id="rId15"/>
    <p:sldId id="290" r:id="rId16"/>
    <p:sldId id="257" r:id="rId17"/>
    <p:sldId id="298" r:id="rId18"/>
    <p:sldId id="276" r:id="rId19"/>
    <p:sldId id="260" r:id="rId20"/>
    <p:sldId id="280" r:id="rId21"/>
    <p:sldId id="278" r:id="rId22"/>
    <p:sldId id="281" r:id="rId23"/>
    <p:sldId id="275" r:id="rId24"/>
    <p:sldId id="292" r:id="rId25"/>
    <p:sldId id="286" r:id="rId26"/>
    <p:sldId id="287" r:id="rId27"/>
    <p:sldId id="293" r:id="rId28"/>
    <p:sldId id="294" r:id="rId29"/>
    <p:sldId id="273" r:id="rId30"/>
    <p:sldId id="296" r:id="rId31"/>
    <p:sldId id="297" r:id="rId32"/>
    <p:sldId id="295" r:id="rId33"/>
    <p:sldId id="277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D5367A-1A3E-485A-89E1-41ADF81B4B22}" v="3" dt="2020-07-24T19:45:13.4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94660"/>
  </p:normalViewPr>
  <p:slideViewPr>
    <p:cSldViewPr snapToGrid="0">
      <p:cViewPr varScale="1">
        <p:scale>
          <a:sx n="69" d="100"/>
          <a:sy n="69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6ADF3E-9940-463F-BAEC-2362DD14F3F1}" type="datetimeFigureOut">
              <a:rPr lang="es-PE" smtClean="0"/>
              <a:t>24/07/2020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703B68-84D4-4A8E-9321-35BD5AA1718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721534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1. Agradecimientos. 2.  Quiero comenzar recurriendo</a:t>
            </a:r>
            <a:r>
              <a:rPr lang="es-PE" baseline="0" dirty="0"/>
              <a:t> a dos citas que nos sitúen en el marco general de estas reflexiones: una sobre la ciudad y otra sobre el rito. 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03B68-84D4-4A8E-9321-35BD5AA17188}" type="slidenum">
              <a:rPr lang="es-PE" smtClean="0"/>
              <a:t>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516999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03B68-84D4-4A8E-9321-35BD5AA17188}" type="slidenum">
              <a:rPr lang="es-PE" smtClean="0"/>
              <a:t>19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730220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Introduzco el concepto de RITUALIZACIÓN porque a menudo es lo que encontramos en conductas urbanas, que si bien no son ritos plenamente establecidos están en el tránsito entre lo pragmático y utilitario, por un lado, y lo simbólico e imaginario,</a:t>
            </a:r>
            <a:r>
              <a:rPr lang="es-PE" baseline="0" dirty="0"/>
              <a:t> por el otro. 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03B68-84D4-4A8E-9321-35BD5AA17188}" type="slidenum">
              <a:rPr lang="es-PE" smtClean="0"/>
              <a:t>21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55213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Despedida de un muerto delincuente en La Guairita, en Caracas, Venezuela. Al ritmo del </a:t>
            </a:r>
            <a:r>
              <a:rPr lang="es-PE" dirty="0" err="1"/>
              <a:t>reggaeton</a:t>
            </a:r>
            <a:r>
              <a:rPr lang="es-PE" dirty="0"/>
              <a:t> “Tumba la casa”, de </a:t>
            </a:r>
            <a:r>
              <a:rPr lang="es-PE" dirty="0" err="1"/>
              <a:t>reguetonero</a:t>
            </a:r>
            <a:r>
              <a:rPr lang="es-PE" dirty="0"/>
              <a:t> portorriqueño </a:t>
            </a:r>
            <a:r>
              <a:rPr lang="es-PE" dirty="0" err="1"/>
              <a:t>Alexio</a:t>
            </a:r>
            <a:r>
              <a:rPr lang="es-PE" dirty="0"/>
              <a:t> La bestia. Dos jóvenes hacen “</a:t>
            </a:r>
            <a:r>
              <a:rPr lang="es-PE" dirty="0" err="1"/>
              <a:t>twerking</a:t>
            </a:r>
            <a:r>
              <a:rPr lang="es-PE" dirty="0"/>
              <a:t>” (“</a:t>
            </a:r>
            <a:r>
              <a:rPr lang="es-PE" dirty="0" err="1"/>
              <a:t>perreo</a:t>
            </a:r>
            <a:r>
              <a:rPr lang="es-PE" dirty="0"/>
              <a:t>”) sobre el ataúd.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03B68-84D4-4A8E-9321-35BD5AA17188}" type="slidenum">
              <a:rPr lang="es-PE" smtClean="0"/>
              <a:t>25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444494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En Instagram, el hashtag #</a:t>
            </a:r>
            <a:r>
              <a:rPr lang="es-PE" dirty="0" err="1"/>
              <a:t>RueCremieux</a:t>
            </a:r>
            <a:r>
              <a:rPr lang="es-PE" dirty="0"/>
              <a:t> acumula casi 32.000 publicaciones de viajeros, adictos a la moda en su mayoría, que suben fotos paseando por la icónica calle que transporta al viajero a la década de los años 30 del siglo pasado (no fue hasta 1996 que los residentes decidieron pintar las casas de color amarillo, rosa, azul y naranja para distinguirse del monocorde gris de la ciudad).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03B68-84D4-4A8E-9321-35BD5AA17188}" type="slidenum">
              <a:rPr lang="es-PE" smtClean="0"/>
              <a:t>28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745220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Más de doscientos kilómetros. En promedio las capillitas miden 0,71 metros de ancho, 0,73 de alto y 0,70 de profundidad. En el caso de la carretera Lara – Zulia, cuya distancia es de 113,6 kilómetros, encontramos 95 capillitas, lo que da un promedio de una capillita por cada 1,19 kilómetros.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03B68-84D4-4A8E-9321-35BD5AA17188}" type="slidenum">
              <a:rPr lang="es-PE" smtClean="0"/>
              <a:t>29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362438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Las/os vendedoras/es callejeras/os ritualizan la pugna con el </a:t>
            </a:r>
            <a:r>
              <a:rPr lang="es-PE" dirty="0" err="1"/>
              <a:t>Serenazgo</a:t>
            </a:r>
            <a:r>
              <a:rPr lang="es-PE" dirty="0"/>
              <a:t>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03B68-84D4-4A8E-9321-35BD5AA17188}" type="slidenum">
              <a:rPr lang="es-PE" smtClean="0"/>
              <a:t>31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53076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¿Qué significa “semiotizar”?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03B68-84D4-4A8E-9321-35BD5AA17188}" type="slidenum">
              <a:rPr lang="es-PE" smtClean="0"/>
              <a:t>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33923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Se trata de distinciones mestizas o híbridas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03B68-84D4-4A8E-9321-35BD5AA17188}" type="slidenum">
              <a:rPr lang="es-PE" smtClean="0"/>
              <a:t>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70249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El antropólogo francés</a:t>
            </a:r>
            <a:r>
              <a:rPr lang="es-PE" baseline="0" dirty="0"/>
              <a:t> Marc </a:t>
            </a:r>
            <a:r>
              <a:rPr lang="es-PE" baseline="0" dirty="0" err="1"/>
              <a:t>Augé</a:t>
            </a:r>
            <a:r>
              <a:rPr lang="es-PE" baseline="0" dirty="0"/>
              <a:t> llamaba NO-LUGARES a estos espacios de tránsito, como los aeropuertos. 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03B68-84D4-4A8E-9321-35BD5AA17188}" type="slidenum">
              <a:rPr lang="es-PE" smtClean="0"/>
              <a:t>8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10854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Podemos ir en un autobús o en una combi cuatro o cinco horas diarias</a:t>
            </a:r>
            <a:r>
              <a:rPr lang="es-PE" baseline="0" dirty="0"/>
              <a:t> pero nunca decimos que los “habitamos”. Hay una diferencia entre “ajeno” y “propio”. 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03B68-84D4-4A8E-9321-35BD5AA17188}" type="slidenum">
              <a:rPr lang="es-PE" smtClean="0"/>
              <a:t>10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897349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La apropiación del espacio es “un proceso dinámico de interacción conductual y simbólica de las personas con su medio físico, por lo que un espacio deviene lugar, se carga de significado y es percibido como propio por la persona o el grupo” (Vidal y Pol, p. 287).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03B68-84D4-4A8E-9321-35BD5AA17188}" type="slidenum">
              <a:rPr lang="es-PE" smtClean="0"/>
              <a:t>11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720971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03B68-84D4-4A8E-9321-35BD5AA17188}" type="slidenum">
              <a:rPr lang="es-PE" smtClean="0"/>
              <a:t>12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56502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s-PE" dirty="0"/>
              <a:t>PALIMPSESTO: Manuscrito en el que se ha borrado, mediante raspado u otro procedimiento, el texto primitivo para volver a escribir un nuevo texto.</a:t>
            </a:r>
          </a:p>
          <a:p>
            <a:pPr marL="228600" indent="-228600">
              <a:buAutoNum type="arabicPeriod"/>
            </a:pPr>
            <a:r>
              <a:rPr lang="es-PE" dirty="0"/>
              <a:t>Hablemos de</a:t>
            </a:r>
            <a:r>
              <a:rPr lang="es-PE" baseline="0" dirty="0"/>
              <a:t> los ritos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03B68-84D4-4A8E-9321-35BD5AA17188}" type="slidenum">
              <a:rPr lang="es-PE" smtClean="0"/>
              <a:t>13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208469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s-PE" dirty="0"/>
              <a:t>La vida social, pública o privada, religiosa o secular, festiva o mortuoria, está llena de ritos y ritualizaciones:</a:t>
            </a:r>
            <a:r>
              <a:rPr lang="es-PE" baseline="0" dirty="0"/>
              <a:t> Carnaval, fiestas, desfiles, velorios, etc.</a:t>
            </a:r>
          </a:p>
          <a:p>
            <a:pPr marL="0" indent="0">
              <a:buNone/>
            </a:pPr>
            <a:r>
              <a:rPr lang="es-PE" dirty="0"/>
              <a:t>2. Leer desde el libro…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03B68-84D4-4A8E-9321-35BD5AA17188}" type="slidenum">
              <a:rPr lang="es-PE" smtClean="0"/>
              <a:t>14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770793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 cstate="email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7/24/2020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 cstate="email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7/24/2020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jfinol@ulima.edu.p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hyperlink" Target="http://www.joseenriquefinol.com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es-PE" cap="none" dirty="0">
                <a:latin typeface="Baskerville Old Face" panose="02020602080505020303" pitchFamily="18" charset="0"/>
              </a:rPr>
            </a:br>
            <a:br>
              <a:rPr lang="es-PE" cap="none" dirty="0">
                <a:latin typeface="Baskerville Old Face" panose="02020602080505020303" pitchFamily="18" charset="0"/>
              </a:rPr>
            </a:br>
            <a:r>
              <a:rPr lang="es-PE" cap="none" dirty="0">
                <a:latin typeface="Baskerville Old Face" panose="02020602080505020303" pitchFamily="18" charset="0"/>
              </a:rPr>
              <a:t>Ritualizaciones urbanas:</a:t>
            </a:r>
            <a:br>
              <a:rPr lang="es-PE" cap="none" dirty="0">
                <a:latin typeface="Baskerville Old Face" panose="02020602080505020303" pitchFamily="18" charset="0"/>
              </a:rPr>
            </a:br>
            <a:r>
              <a:rPr lang="es-PE" cap="none" dirty="0">
                <a:latin typeface="Baskerville Old Face" panose="02020602080505020303" pitchFamily="18" charset="0"/>
              </a:rPr>
              <a:t>espacios, lugares y territorios</a:t>
            </a:r>
            <a:br>
              <a:rPr lang="es-PE" dirty="0"/>
            </a:br>
            <a:endParaRPr lang="es-PE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pPr>
              <a:spcBef>
                <a:spcPts val="0"/>
              </a:spcBef>
            </a:pPr>
            <a:r>
              <a:rPr lang="es-PE" sz="4600" cap="none" dirty="0">
                <a:solidFill>
                  <a:schemeClr val="bg1"/>
                </a:solidFill>
                <a:latin typeface="Algerian" panose="04020705040A02060702" pitchFamily="82" charset="0"/>
              </a:rPr>
              <a:t>José Enrique Finol</a:t>
            </a:r>
          </a:p>
          <a:p>
            <a:pPr>
              <a:spcBef>
                <a:spcPts val="0"/>
              </a:spcBef>
            </a:pPr>
            <a:r>
              <a:rPr lang="es-PE" sz="3800" cap="none" dirty="0">
                <a:solidFill>
                  <a:schemeClr val="bg1"/>
                </a:solidFill>
              </a:rPr>
              <a:t>Universidad de Lima – Facultad de Comunicación</a:t>
            </a:r>
          </a:p>
          <a:p>
            <a:pPr>
              <a:spcBef>
                <a:spcPts val="0"/>
              </a:spcBef>
            </a:pPr>
            <a:r>
              <a:rPr lang="es-PE" sz="3800" cap="none" dirty="0">
                <a:solidFill>
                  <a:schemeClr val="bg1"/>
                </a:solidFill>
              </a:rPr>
              <a:t>Vicepresidente de la Asociación Internacional de Semiótica</a:t>
            </a:r>
          </a:p>
          <a:p>
            <a:pPr>
              <a:spcBef>
                <a:spcPts val="0"/>
              </a:spcBef>
            </a:pPr>
            <a:r>
              <a:rPr lang="es-PE" sz="3800" cap="none" dirty="0">
                <a:solidFill>
                  <a:schemeClr val="bg1"/>
                </a:solidFill>
              </a:rPr>
              <a:t> </a:t>
            </a:r>
            <a:r>
              <a:rPr lang="es-PE" sz="3800" cap="none" dirty="0">
                <a:solidFill>
                  <a:schemeClr val="bg1"/>
                </a:solidFill>
                <a:hlinkClick r:id="rId3"/>
              </a:rPr>
              <a:t>jfinol@ulima.edu.pe</a:t>
            </a:r>
            <a:r>
              <a:rPr lang="es-PE" sz="3800" cap="none" dirty="0">
                <a:solidFill>
                  <a:schemeClr val="bg1"/>
                </a:solidFill>
              </a:rPr>
              <a:t> Web: </a:t>
            </a:r>
            <a:r>
              <a:rPr lang="es-PE" sz="3800" cap="none" dirty="0">
                <a:solidFill>
                  <a:schemeClr val="bg1"/>
                </a:solidFill>
                <a:hlinkClick r:id="rId4"/>
              </a:rPr>
              <a:t>www.joseenriquefinol.com</a:t>
            </a:r>
            <a:endParaRPr lang="es-PE" sz="3800" cap="none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endParaRPr lang="es-PE" sz="3800" cap="none" dirty="0">
              <a:solidFill>
                <a:schemeClr val="bg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0200" y="3602038"/>
            <a:ext cx="1219008" cy="116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4792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E" sz="3200" b="1" cap="none" dirty="0"/>
              <a:t>Los espacios intermedios: las zonas grises</a:t>
            </a: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604000" y="2252395"/>
            <a:ext cx="5186362" cy="380999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0588" y="463211"/>
            <a:ext cx="1188823" cy="114005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003301" y="2043141"/>
            <a:ext cx="56006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400" dirty="0"/>
              <a:t>- Entre </a:t>
            </a:r>
            <a:r>
              <a:rPr lang="es-PE" sz="2400" b="1" dirty="0"/>
              <a:t>lugares</a:t>
            </a:r>
            <a:r>
              <a:rPr lang="es-PE" sz="2400" dirty="0"/>
              <a:t> y </a:t>
            </a:r>
            <a:r>
              <a:rPr lang="es-PE" sz="2400" b="1" dirty="0"/>
              <a:t>territorios</a:t>
            </a:r>
            <a:r>
              <a:rPr lang="es-PE" sz="2400" dirty="0"/>
              <a:t> hay espacios intermedios, zonas grises, solapamientos y ambigüedades. </a:t>
            </a:r>
          </a:p>
          <a:p>
            <a:r>
              <a:rPr lang="es-PE" sz="2400" dirty="0"/>
              <a:t>Ejemplo: los vendedores callejeros se establecen en una avenida durante varias horas diarias, cinco o más días a la semana para proponer sus mercancías. </a:t>
            </a:r>
          </a:p>
          <a:p>
            <a:r>
              <a:rPr lang="es-PE" sz="2400" dirty="0"/>
              <a:t>- Se trata de un espacio concreto, que si bien no está marcado por la </a:t>
            </a:r>
            <a:r>
              <a:rPr lang="es-PE" sz="2400" b="1" dirty="0"/>
              <a:t>habitabilidad</a:t>
            </a:r>
            <a:r>
              <a:rPr lang="es-PE" sz="2400" dirty="0"/>
              <a:t>, sí lo está por la </a:t>
            </a:r>
            <a:r>
              <a:rPr lang="es-PE" sz="2400" b="1" dirty="0"/>
              <a:t>permanencia</a:t>
            </a:r>
            <a:r>
              <a:rPr lang="es-PE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37625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8588" y="618518"/>
            <a:ext cx="1188823" cy="114005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E" sz="3200" b="1" cap="none" dirty="0"/>
              <a:t>Los espacios intermedios: las zonas grises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41412" y="1855786"/>
            <a:ext cx="9905999" cy="46720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PE" dirty="0"/>
              <a:t>- A diferencia de visitar o de “estar de paso”, el </a:t>
            </a:r>
            <a:r>
              <a:rPr lang="es-PE" b="1" dirty="0"/>
              <a:t>habitar</a:t>
            </a:r>
            <a:r>
              <a:rPr lang="es-PE" dirty="0"/>
              <a:t> supone una apropiación, una pertenencia, una identificación con un espacio concreto; implica procesos de semiotización; de elaboración y </a:t>
            </a:r>
            <a:r>
              <a:rPr lang="es-PE" dirty="0" err="1"/>
              <a:t>conferimiento</a:t>
            </a:r>
            <a:r>
              <a:rPr lang="es-PE" dirty="0"/>
              <a:t> de sentidos particulares a unas coordenadas físicas, a los objetos que lo componen, a sus dimensiones, ornamentos.  </a:t>
            </a:r>
          </a:p>
          <a:p>
            <a:pPr marL="0" indent="0">
              <a:buNone/>
            </a:pPr>
            <a:r>
              <a:rPr lang="es-PE" dirty="0"/>
              <a:t>- Si bien </a:t>
            </a:r>
            <a:r>
              <a:rPr lang="es-PE" b="1" dirty="0"/>
              <a:t>permanencia</a:t>
            </a:r>
            <a:r>
              <a:rPr lang="es-PE" dirty="0"/>
              <a:t> y </a:t>
            </a:r>
            <a:r>
              <a:rPr lang="es-PE" b="1" dirty="0"/>
              <a:t>tránsito</a:t>
            </a:r>
            <a:r>
              <a:rPr lang="es-PE" dirty="0"/>
              <a:t> son dos formas extremas de las relaciones entre cuerpo y espacio, es heurísticamente importante dilucidar, entre uno y otro, las formas híbridas y las continuidades en las que la </a:t>
            </a:r>
            <a:r>
              <a:rPr lang="es-PE" b="1" dirty="0"/>
              <a:t>semiotización del mundo </a:t>
            </a:r>
            <a:r>
              <a:rPr lang="es-PE" dirty="0"/>
              <a:t>se produce.</a:t>
            </a:r>
          </a:p>
        </p:txBody>
      </p:sp>
    </p:spTree>
    <p:extLst>
      <p:ext uri="{BB962C8B-B14F-4D97-AF65-F5344CB8AC3E}">
        <p14:creationId xmlns:p14="http://schemas.microsoft.com/office/powerpoint/2010/main" val="21720582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090361"/>
          </a:xfrm>
        </p:spPr>
        <p:txBody>
          <a:bodyPr>
            <a:normAutofit/>
          </a:bodyPr>
          <a:lstStyle/>
          <a:p>
            <a:r>
              <a:rPr lang="es-PE" sz="3200" b="1" cap="none" dirty="0"/>
              <a:t>Densidad Semiótica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41412" y="1864186"/>
            <a:ext cx="9905999" cy="44166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PE" sz="2600" dirty="0"/>
              <a:t>- La </a:t>
            </a:r>
            <a:r>
              <a:rPr lang="es-PE" sz="2600" b="1" dirty="0"/>
              <a:t>densidad semiótica no </a:t>
            </a:r>
            <a:r>
              <a:rPr lang="es-PE" sz="2600" dirty="0"/>
              <a:t>se refiere a una cantidad de contenidos o significados, sino a aquellos que se organizan como particulares tipos de valores, símbolos, tradiciones, costumbres; elementos clave para la construcción y almacenamiento de una </a:t>
            </a:r>
            <a:r>
              <a:rPr lang="es-PE" sz="2600" b="1" dirty="0"/>
              <a:t>memoria densa</a:t>
            </a:r>
            <a:r>
              <a:rPr lang="es-PE" sz="2600" dirty="0"/>
              <a:t>. Ej. Los símbolos. </a:t>
            </a:r>
          </a:p>
          <a:p>
            <a:pPr marL="0" indent="0">
              <a:buNone/>
            </a:pPr>
            <a:r>
              <a:rPr lang="es-PE" sz="2600" dirty="0"/>
              <a:t>- La </a:t>
            </a:r>
            <a:r>
              <a:rPr lang="es-PE" sz="2600" b="1" dirty="0"/>
              <a:t>memoria densa </a:t>
            </a:r>
            <a:r>
              <a:rPr lang="es-PE" sz="2600" dirty="0"/>
              <a:t>privilegia unos tipos de información sobre otros y sirve de base para la interpretación de información nueva, para marcar sus sentidos e integrarlos en esquemas interpretativos previos que aseguran un equilibrio ideológico e identitario. </a:t>
            </a:r>
          </a:p>
          <a:p>
            <a:pPr marL="0" indent="0">
              <a:buNone/>
            </a:pPr>
            <a:endParaRPr lang="es-PE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8588" y="463211"/>
            <a:ext cx="1188823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4955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8800" y="618518"/>
            <a:ext cx="1188823" cy="114005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E" sz="3200" b="1" cap="none" dirty="0"/>
              <a:t>El palimpsesto espacial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41412" y="1968500"/>
            <a:ext cx="9905999" cy="4114799"/>
          </a:xfrm>
        </p:spPr>
        <p:txBody>
          <a:bodyPr>
            <a:noAutofit/>
          </a:bodyPr>
          <a:lstStyle/>
          <a:p>
            <a:r>
              <a:rPr lang="es-PE" dirty="0"/>
              <a:t>El espacio es un palimpsesto donde es posible distinguir múltiples vectores de relaciones. </a:t>
            </a:r>
          </a:p>
          <a:p>
            <a:r>
              <a:rPr lang="es-PE" dirty="0"/>
              <a:t>Por un lado, el cuerpo </a:t>
            </a:r>
            <a:r>
              <a:rPr lang="es-PE" b="1" dirty="0"/>
              <a:t>habita</a:t>
            </a:r>
            <a:r>
              <a:rPr lang="es-PE" dirty="0"/>
              <a:t> </a:t>
            </a:r>
            <a:r>
              <a:rPr lang="es-PE" b="1" dirty="0"/>
              <a:t>el espacio</a:t>
            </a:r>
            <a:r>
              <a:rPr lang="es-PE" dirty="0"/>
              <a:t>, una acción donde predomina la permanencia, lo que implica </a:t>
            </a:r>
            <a:r>
              <a:rPr lang="es-PE" b="1" dirty="0"/>
              <a:t>temporalidad</a:t>
            </a:r>
            <a:r>
              <a:rPr lang="es-PE" dirty="0"/>
              <a:t>, pero también una forma de estabilidad y reposo. </a:t>
            </a:r>
          </a:p>
          <a:p>
            <a:r>
              <a:rPr lang="es-PE" dirty="0"/>
              <a:t>Por otro lado, el cuerpo </a:t>
            </a:r>
            <a:r>
              <a:rPr lang="es-PE" b="1" dirty="0"/>
              <a:t>transita</a:t>
            </a:r>
            <a:r>
              <a:rPr lang="es-PE" dirty="0"/>
              <a:t> </a:t>
            </a:r>
            <a:r>
              <a:rPr lang="es-PE" b="1" dirty="0"/>
              <a:t>el espacio</a:t>
            </a:r>
            <a:r>
              <a:rPr lang="es-PE" dirty="0"/>
              <a:t>, una acción donde predomina la </a:t>
            </a:r>
            <a:r>
              <a:rPr lang="es-PE" b="1" dirty="0"/>
              <a:t>movilidad</a:t>
            </a:r>
            <a:r>
              <a:rPr lang="es-PE" dirty="0"/>
              <a:t> y el desplazamiento, lo que implica cambio de un punto a otro del espacio, durante el cual interviene el tiempo bajo forma de </a:t>
            </a:r>
            <a:r>
              <a:rPr lang="es-PE" b="1" dirty="0"/>
              <a:t>duratividad</a:t>
            </a:r>
            <a:r>
              <a:rPr lang="es-P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619934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74713" y="979880"/>
            <a:ext cx="9905998" cy="467919"/>
          </a:xfrm>
        </p:spPr>
        <p:txBody>
          <a:bodyPr>
            <a:noAutofit/>
          </a:bodyPr>
          <a:lstStyle/>
          <a:p>
            <a:r>
              <a:rPr lang="es-PE" sz="2800" dirty="0"/>
              <a:t>“</a:t>
            </a:r>
            <a:r>
              <a:rPr lang="es-PE" sz="2800" cap="none" dirty="0"/>
              <a:t>Los ritos son necesarios…”. </a:t>
            </a:r>
            <a:r>
              <a:rPr lang="es-PE" sz="2800" i="1" cap="none" dirty="0"/>
              <a:t>El Principito</a:t>
            </a:r>
            <a:r>
              <a:rPr lang="es-PE" sz="2800" cap="none" dirty="0"/>
              <a:t>. A. de Saint-</a:t>
            </a:r>
            <a:r>
              <a:rPr lang="es-PE" sz="2800" cap="none" dirty="0" err="1"/>
              <a:t>Exupéry</a:t>
            </a:r>
            <a:endParaRPr lang="es-PE" sz="2800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9130" y="2921000"/>
            <a:ext cx="4337950" cy="23622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0" y="1866900"/>
            <a:ext cx="7659130" cy="4991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600" dirty="0"/>
              <a:t>“Si quieres tener un amigo, ¡domestícame!</a:t>
            </a:r>
          </a:p>
          <a:p>
            <a:pPr algn="ctr"/>
            <a:r>
              <a:rPr lang="es-PE" sz="2600" dirty="0"/>
              <a:t>- ¿Y qué hay que hacer? – dijo el principito.</a:t>
            </a:r>
          </a:p>
          <a:p>
            <a:pPr algn="ctr"/>
            <a:r>
              <a:rPr lang="es-PE" sz="2600" dirty="0"/>
              <a:t>- Hay que ser muy paciente – respondió el zorro –. Primero te sentarás en la hierba un poco lejos de mí. Yo te miraré de reojo y tú no dirás nada. El lenguaje es fuente de malentendidos. Pero cada día podrás sentarte un poco más cerca...</a:t>
            </a:r>
          </a:p>
          <a:p>
            <a:pPr algn="ctr"/>
            <a:r>
              <a:rPr lang="es-PE" sz="2600" dirty="0"/>
              <a:t>Al día siguiente el principito regresó.</a:t>
            </a:r>
          </a:p>
          <a:p>
            <a:pPr algn="ctr"/>
            <a:r>
              <a:rPr lang="es-PE" sz="2600" dirty="0"/>
              <a:t>Hubiera sido mejor -dijo el zorro- que vinieras a la misma hora. Si vienes, por ejemplo, a las cuatro de la tarde; desde las tres yo empezaría a ser dichoso. 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8105" y="397663"/>
            <a:ext cx="1219306" cy="116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9336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E" sz="3200" b="1" dirty="0"/>
              <a:t>“¿</a:t>
            </a:r>
            <a:r>
              <a:rPr lang="es-PE" sz="3200" b="1" cap="none" dirty="0"/>
              <a:t>Qué es un rito</a:t>
            </a:r>
            <a:r>
              <a:rPr lang="es-PE" sz="3200" b="1" dirty="0"/>
              <a:t>?”</a:t>
            </a:r>
          </a:p>
        </p:txBody>
      </p:sp>
      <p:sp>
        <p:nvSpPr>
          <p:cNvPr id="4" name="Rectángulo 3"/>
          <p:cNvSpPr/>
          <p:nvPr/>
        </p:nvSpPr>
        <p:spPr>
          <a:xfrm>
            <a:off x="531812" y="2249487"/>
            <a:ext cx="6732588" cy="39989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600" dirty="0"/>
              <a:t>Cuanto más avance la hora, más feliz me sentiré. A las cuatro me sentiré agitado e inquieto, descubriré así lo que vale la felicidad. Pero si tú vienes a cualquier hora, nunca sabré cuándo preparar mi corazón... </a:t>
            </a:r>
            <a:r>
              <a:rPr lang="es-PE" sz="2600" b="1" dirty="0"/>
              <a:t>Los ritos son necesarios</a:t>
            </a:r>
            <a:r>
              <a:rPr lang="es-PE" sz="2600" dirty="0"/>
              <a:t>.</a:t>
            </a:r>
          </a:p>
          <a:p>
            <a:pPr algn="ctr"/>
            <a:r>
              <a:rPr lang="es-PE" sz="2600" dirty="0"/>
              <a:t>-¿Qué es un rito? -inquirió el principito.</a:t>
            </a:r>
          </a:p>
          <a:p>
            <a:pPr algn="ctr"/>
            <a:r>
              <a:rPr lang="es-PE" sz="2600" dirty="0"/>
              <a:t>- Es lo que hace que un día no se parezca a otro día y que una hora sea diferente a otra”.</a:t>
            </a:r>
          </a:p>
          <a:p>
            <a:pPr algn="ctr"/>
            <a:r>
              <a:rPr lang="es-PE" sz="2600" dirty="0"/>
              <a:t> (Saint-</a:t>
            </a:r>
            <a:r>
              <a:rPr lang="es-PE" sz="2600" dirty="0" err="1"/>
              <a:t>Exupéry</a:t>
            </a:r>
            <a:r>
              <a:rPr lang="es-PE" sz="2600" dirty="0"/>
              <a:t>, Cap. 21)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3300" y="2249488"/>
            <a:ext cx="3897312" cy="3998913"/>
          </a:xfrm>
          <a:prstGeom prst="rect">
            <a:avLst/>
          </a:prstGeom>
        </p:spPr>
      </p:pic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7023100" y="2249487"/>
            <a:ext cx="4227512" cy="3998914"/>
          </a:xfrm>
        </p:spPr>
        <p:txBody>
          <a:bodyPr/>
          <a:lstStyle/>
          <a:p>
            <a:endParaRPr lang="es-PE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1106" y="618517"/>
            <a:ext cx="1219306" cy="116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7646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E" sz="3200" b="1" cap="none" dirty="0"/>
              <a:t>Ritualizaciones urbanas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52500" y="1722336"/>
            <a:ext cx="9918700" cy="40688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PE" dirty="0"/>
              <a:t>Otras aproximaciones al rito lo definen como un proceso de comunicación. </a:t>
            </a:r>
          </a:p>
          <a:p>
            <a:pPr marL="0" indent="0">
              <a:buNone/>
            </a:pPr>
            <a:r>
              <a:rPr lang="es-PE" dirty="0"/>
              <a:t>- Douglas afirmaba que “El rito es predominantemente una forma de comunicación” (1973: 25).</a:t>
            </a:r>
          </a:p>
          <a:p>
            <a:pPr marL="0" indent="0">
              <a:buNone/>
            </a:pPr>
            <a:r>
              <a:rPr lang="es-PE" dirty="0"/>
              <a:t>- Para </a:t>
            </a:r>
            <a:r>
              <a:rPr lang="es-PE" dirty="0" err="1"/>
              <a:t>Leach</a:t>
            </a:r>
            <a:r>
              <a:rPr lang="es-PE" dirty="0"/>
              <a:t> “Participamos en rituales para transmitir mensajes colectivos a nosotros mismos” (1976: 32). </a:t>
            </a:r>
          </a:p>
          <a:p>
            <a:pPr marL="0" indent="0">
              <a:buNone/>
            </a:pPr>
            <a:r>
              <a:rPr lang="es-PE" dirty="0"/>
              <a:t>- Para Díaz Cruz “Los rituales son procedimientos conductores de información,.” (1998: 92).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585150"/>
            <a:ext cx="1192211" cy="113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2871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CORAZÓN DE JESUS EN AV EL POL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789" y="0"/>
            <a:ext cx="11784940" cy="6629400"/>
          </a:xfrm>
        </p:spPr>
      </p:pic>
    </p:spTree>
    <p:extLst>
      <p:ext uri="{BB962C8B-B14F-4D97-AF65-F5344CB8AC3E}">
        <p14:creationId xmlns:p14="http://schemas.microsoft.com/office/powerpoint/2010/main" val="124890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6800" y="513137"/>
            <a:ext cx="1188823" cy="114005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731000" y="2946401"/>
            <a:ext cx="4351207" cy="2863196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141413" y="2298700"/>
            <a:ext cx="5487987" cy="3517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400" dirty="0"/>
              <a:t>Nuestra definición de rito dice lo siguiente:</a:t>
            </a:r>
          </a:p>
          <a:p>
            <a:pPr algn="ctr"/>
            <a:r>
              <a:rPr lang="es-PE" sz="2400" dirty="0"/>
              <a:t>“Un conjunto codificado de acciones simbólicas, articuladas en un espacio y un tiempo específicos, con un soporte corporal, que expresa valores y creencias de un grupo o comunidad, y cuyo propósito es crear o reforzar el sentido de identidad y pertenencia y renovar la cohesión y solidaridad social”. (Finol, 2009: 55)</a:t>
            </a:r>
          </a:p>
        </p:txBody>
      </p:sp>
    </p:spTree>
    <p:extLst>
      <p:ext uri="{BB962C8B-B14F-4D97-AF65-F5344CB8AC3E}">
        <p14:creationId xmlns:p14="http://schemas.microsoft.com/office/powerpoint/2010/main" val="16127623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E" sz="3200" b="1" cap="none" dirty="0"/>
              <a:t>El rito en una dimensión corpo-espacial</a:t>
            </a: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02300" y="2156758"/>
            <a:ext cx="5715000" cy="363446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6088" y="618518"/>
            <a:ext cx="1188823" cy="114005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141412" y="2374900"/>
            <a:ext cx="43703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400" dirty="0"/>
              <a:t>- La interacción entre cuerpo, rito y espacio es consubstancial a unos y otros; hay una conjunción inseparable, dinámica y tensa entre ellos. </a:t>
            </a:r>
          </a:p>
          <a:p>
            <a:r>
              <a:rPr lang="es-PE" sz="2400" dirty="0"/>
              <a:t>- La dimensión corpo-espacial produce nuevos sentidos que solo es posible ver en sus dinámicas relaciones.</a:t>
            </a:r>
          </a:p>
        </p:txBody>
      </p:sp>
    </p:spTree>
    <p:extLst>
      <p:ext uri="{BB962C8B-B14F-4D97-AF65-F5344CB8AC3E}">
        <p14:creationId xmlns:p14="http://schemas.microsoft.com/office/powerpoint/2010/main" val="1908648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8588" y="787777"/>
            <a:ext cx="1188823" cy="114005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513887" cy="1478570"/>
          </a:xfrm>
        </p:spPr>
        <p:txBody>
          <a:bodyPr/>
          <a:lstStyle/>
          <a:p>
            <a:endParaRPr lang="es-PE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endParaRPr lang="fr-FR" sz="3200" dirty="0"/>
          </a:p>
        </p:txBody>
      </p:sp>
      <p:sp>
        <p:nvSpPr>
          <p:cNvPr id="4" name="Rectángulo 3"/>
          <p:cNvSpPr/>
          <p:nvPr/>
        </p:nvSpPr>
        <p:spPr>
          <a:xfrm>
            <a:off x="1141412" y="2097087"/>
            <a:ext cx="5065711" cy="36941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  <a:p>
            <a:pPr algn="r"/>
            <a:r>
              <a:rPr lang="en-US" sz="2800" dirty="0"/>
              <a:t>“</a:t>
            </a:r>
            <a:r>
              <a:rPr lang="es-PE" sz="2800" dirty="0"/>
              <a:t>El rol que las formas urbanas realizan en los actos rituales contribuye a un imaginario urbano que está </a:t>
            </a:r>
            <a:r>
              <a:rPr lang="es-PE" sz="2800" dirty="0" err="1"/>
              <a:t>encrustado</a:t>
            </a:r>
            <a:r>
              <a:rPr lang="es-PE" sz="2800" dirty="0"/>
              <a:t> en varios procesos y practicas </a:t>
            </a:r>
          </a:p>
          <a:p>
            <a:pPr algn="r"/>
            <a:r>
              <a:rPr lang="es-PE" sz="2800" dirty="0"/>
              <a:t>socio-espaciales</a:t>
            </a:r>
            <a:r>
              <a:rPr lang="en-US" sz="2800" dirty="0"/>
              <a:t>”.</a:t>
            </a:r>
            <a:r>
              <a:rPr lang="en-US" dirty="0"/>
              <a:t> </a:t>
            </a:r>
          </a:p>
          <a:p>
            <a:pPr algn="r"/>
            <a:r>
              <a:rPr lang="es-PE" sz="2800" dirty="0"/>
              <a:t>S. </a:t>
            </a:r>
            <a:r>
              <a:rPr lang="es-PE" sz="2800" dirty="0" err="1"/>
              <a:t>Krishnamurthy</a:t>
            </a:r>
            <a:r>
              <a:rPr lang="es-PE" sz="2800" dirty="0"/>
              <a:t> (2014, p. 2) </a:t>
            </a:r>
          </a:p>
        </p:txBody>
      </p:sp>
      <p:sp>
        <p:nvSpPr>
          <p:cNvPr id="5" name="Rectángulo 4"/>
          <p:cNvSpPr/>
          <p:nvPr/>
        </p:nvSpPr>
        <p:spPr>
          <a:xfrm>
            <a:off x="6315867" y="2097087"/>
            <a:ext cx="4731544" cy="36941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r-FR" sz="2800" dirty="0"/>
              <a:t>“Il faut comprendre la ville</a:t>
            </a:r>
          </a:p>
          <a:p>
            <a:pPr algn="r"/>
            <a:r>
              <a:rPr lang="fr-FR" sz="2800" dirty="0"/>
              <a:t>comme un ensemble</a:t>
            </a:r>
          </a:p>
          <a:p>
            <a:pPr algn="r"/>
            <a:r>
              <a:rPr lang="fr-FR" sz="2800" dirty="0"/>
              <a:t> de lieux dotés de sens</a:t>
            </a:r>
          </a:p>
          <a:p>
            <a:pPr algn="r"/>
            <a:r>
              <a:rPr lang="fr-FR" sz="2800" dirty="0"/>
              <a:t> pour ceux qui y habitent”. </a:t>
            </a:r>
          </a:p>
          <a:p>
            <a:pPr algn="r"/>
            <a:r>
              <a:rPr lang="fr-FR" sz="2800" dirty="0"/>
              <a:t>P. Pellegrino (2002, p. 42)</a:t>
            </a:r>
          </a:p>
        </p:txBody>
      </p:sp>
    </p:spTree>
    <p:extLst>
      <p:ext uri="{BB962C8B-B14F-4D97-AF65-F5344CB8AC3E}">
        <p14:creationId xmlns:p14="http://schemas.microsoft.com/office/powerpoint/2010/main" val="24436348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3800" y="463211"/>
            <a:ext cx="1188823" cy="114005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488487" cy="1478570"/>
          </a:xfrm>
        </p:spPr>
        <p:txBody>
          <a:bodyPr>
            <a:normAutofit/>
          </a:bodyPr>
          <a:lstStyle/>
          <a:p>
            <a:r>
              <a:rPr lang="es-PE" sz="3200" b="1" cap="none" dirty="0"/>
              <a:t>Dispositivos semióticos en el rito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PE" dirty="0"/>
              <a:t>Entre otros dispositivos semióticos, en el rito articulamos:</a:t>
            </a:r>
          </a:p>
          <a:p>
            <a:r>
              <a:rPr lang="es-PE" dirty="0"/>
              <a:t>a) Un discurso diferente</a:t>
            </a:r>
          </a:p>
          <a:p>
            <a:r>
              <a:rPr lang="es-PE" dirty="0"/>
              <a:t>b) Una actitud corporal distinta</a:t>
            </a:r>
          </a:p>
          <a:p>
            <a:r>
              <a:rPr lang="es-PE" dirty="0"/>
              <a:t>c) Una vestimenta diversa</a:t>
            </a:r>
          </a:p>
          <a:p>
            <a:r>
              <a:rPr lang="es-PE" dirty="0"/>
              <a:t>d) Una nueva formalidad</a:t>
            </a:r>
          </a:p>
          <a:p>
            <a:r>
              <a:rPr lang="es-PE" dirty="0"/>
              <a:t>e) Una especial emocionalidad</a:t>
            </a:r>
          </a:p>
        </p:txBody>
      </p:sp>
    </p:spTree>
    <p:extLst>
      <p:ext uri="{BB962C8B-B14F-4D97-AF65-F5344CB8AC3E}">
        <p14:creationId xmlns:p14="http://schemas.microsoft.com/office/powerpoint/2010/main" val="42632014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E" sz="3200" b="1" cap="none" dirty="0"/>
              <a:t>Ritualización</a:t>
            </a:r>
            <a:r>
              <a:rPr lang="es-PE" sz="2800" dirty="0"/>
              <a:t>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PE" dirty="0"/>
              <a:t>En 1982 </a:t>
            </a:r>
            <a:r>
              <a:rPr lang="es-PE" dirty="0" err="1"/>
              <a:t>Grimes</a:t>
            </a:r>
            <a:r>
              <a:rPr lang="es-PE" dirty="0"/>
              <a:t> afirmaba que </a:t>
            </a:r>
          </a:p>
          <a:p>
            <a:pPr marL="0" indent="0">
              <a:buNone/>
            </a:pPr>
            <a:r>
              <a:rPr lang="es-PE" dirty="0"/>
              <a:t>“cuando el significado, la comunicación o la representación (performance) se hacen más importantes que la función y el fin pragmático, entonces la ritualización ha comenzado a ocurrir” (1982: 36). </a:t>
            </a:r>
          </a:p>
          <a:p>
            <a:pPr marL="0" indent="0">
              <a:buNone/>
            </a:pPr>
            <a:r>
              <a:rPr lang="es-PE" dirty="0"/>
              <a:t>En 2000 agregaba que la ritualización es una categoría intermedia o de transición entre lo ritual y lo no ritual, “una zona limbo (…) en la cual las actividades son tácitamente ritualísticas” (2000: 29).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8188" y="463211"/>
            <a:ext cx="1188823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120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5700" y="618518"/>
            <a:ext cx="1188823" cy="114005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E" sz="3200" b="1" cap="none" dirty="0"/>
              <a:t>Pragmático y utilitario  vs  simbólico y lúdico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PE" dirty="0"/>
              <a:t>El rito no es un conjunto de acciones pragmáticas o utilitarias, puesto que las acciones del rito apuntan hacia un orden simbólico, no utilitario, y, en general, como proceso semiótico, no está directamente asociado con la transformación materialista del mundo.</a:t>
            </a:r>
          </a:p>
          <a:p>
            <a:pPr marL="0" indent="0">
              <a:buNone/>
            </a:pPr>
            <a:r>
              <a:rPr lang="es-PE" dirty="0"/>
              <a:t>Tampoco la repetición de una acción tiene necesariamente una condición ritual</a:t>
            </a:r>
          </a:p>
          <a:p>
            <a:pPr marL="0" indent="0">
              <a:buNone/>
            </a:pPr>
            <a:r>
              <a:rPr lang="es-PE" dirty="0"/>
              <a:t>Es más bien el conjunto de varios componentes: acción + cuerpo + repetición + simbolismo + espacio + tiempo + actores. </a:t>
            </a:r>
          </a:p>
        </p:txBody>
      </p:sp>
    </p:spTree>
    <p:extLst>
      <p:ext uri="{BB962C8B-B14F-4D97-AF65-F5344CB8AC3E}">
        <p14:creationId xmlns:p14="http://schemas.microsoft.com/office/powerpoint/2010/main" val="19302923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6500" y="618518"/>
            <a:ext cx="1188823" cy="114005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E" sz="3200" b="1" cap="none" dirty="0"/>
              <a:t>Espacio urbano, ritos y ritualizaciones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PE" dirty="0"/>
              <a:t>El espacio urbano es una suerte de palimpsesto, donde se inscriben y reescriben unos textos de infinita variedad y diversidad –acciones, experiencias, mensajes, movimientos, plazas, parques, etc.- </a:t>
            </a:r>
          </a:p>
          <a:p>
            <a:r>
              <a:rPr lang="es-PE" dirty="0"/>
              <a:t>Como dicen </a:t>
            </a:r>
            <a:r>
              <a:rPr lang="es-PE" dirty="0" err="1"/>
              <a:t>Foletti</a:t>
            </a:r>
            <a:r>
              <a:rPr lang="es-PE" dirty="0"/>
              <a:t> y </a:t>
            </a:r>
            <a:r>
              <a:rPr lang="es-PE" dirty="0" err="1"/>
              <a:t>Palladino</a:t>
            </a:r>
            <a:r>
              <a:rPr lang="es-PE" dirty="0"/>
              <a:t>, “la ciudad siempre ha sido y sigue siendo el lugar ideal de ritualidad colectiva” </a:t>
            </a:r>
            <a:r>
              <a:rPr lang="en-US" dirty="0"/>
              <a:t>(2017: 7). </a:t>
            </a:r>
            <a:endParaRPr lang="es-PE" dirty="0"/>
          </a:p>
          <a:p>
            <a:r>
              <a:rPr lang="es-PE" dirty="0"/>
              <a:t>La distinción entre lugar y territorio es útil para distinguir entre ritos y ritualizaciones: mientras los primeros predominan en los lugares, las segundas predominan en los territorios.</a:t>
            </a:r>
          </a:p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6484627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s-PE" sz="32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28700" y="1206500"/>
            <a:ext cx="10579100" cy="4356101"/>
          </a:xfrm>
        </p:spPr>
        <p:txBody>
          <a:bodyPr/>
          <a:lstStyle/>
          <a:p>
            <a:endParaRPr lang="es-PE" dirty="0"/>
          </a:p>
          <a:p>
            <a:r>
              <a:rPr lang="es-PE" dirty="0"/>
              <a:t>Como consecuencia, podríamos proponer una hipótesis operativa de acuerdo con la cual los </a:t>
            </a:r>
            <a:r>
              <a:rPr lang="es-PE" b="1" dirty="0"/>
              <a:t>lugares</a:t>
            </a:r>
            <a:r>
              <a:rPr lang="es-PE" dirty="0"/>
              <a:t>, por su alta </a:t>
            </a:r>
            <a:r>
              <a:rPr lang="es-PE" b="1" dirty="0"/>
              <a:t>densidad semiótica</a:t>
            </a:r>
            <a:r>
              <a:rPr lang="es-PE" dirty="0"/>
              <a:t>, son más propicios a los ritos, mientras que en los </a:t>
            </a:r>
            <a:r>
              <a:rPr lang="es-PE" b="1" dirty="0"/>
              <a:t>territorios, </a:t>
            </a:r>
            <a:r>
              <a:rPr lang="es-PE" dirty="0"/>
              <a:t>por su baja </a:t>
            </a:r>
            <a:r>
              <a:rPr lang="es-PE" b="1" dirty="0"/>
              <a:t>densidad semiótica,</a:t>
            </a:r>
            <a:r>
              <a:rPr lang="es-PE" dirty="0"/>
              <a:t> son más propicios a las ritualizaciones.</a:t>
            </a:r>
          </a:p>
          <a:p>
            <a:endParaRPr lang="es-PE" dirty="0"/>
          </a:p>
        </p:txBody>
      </p:sp>
      <p:sp>
        <p:nvSpPr>
          <p:cNvPr id="5" name="Rectángulo 4"/>
          <p:cNvSpPr/>
          <p:nvPr/>
        </p:nvSpPr>
        <p:spPr>
          <a:xfrm>
            <a:off x="1028700" y="3922826"/>
            <a:ext cx="10579100" cy="210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200" b="1" dirty="0"/>
              <a:t>Lugares</a:t>
            </a:r>
            <a:r>
              <a:rPr lang="es-PE" sz="2200" dirty="0"/>
              <a:t>  </a:t>
            </a:r>
            <a:r>
              <a:rPr lang="es-PE" sz="2200" dirty="0">
                <a:sym typeface="Wingdings" panose="05000000000000000000" pitchFamily="2" charset="2"/>
              </a:rPr>
              <a:t>  Permanencia   ( + ) densidad simbólica   ( + ) memoria densa   Ritos</a:t>
            </a:r>
          </a:p>
          <a:p>
            <a:pPr algn="ctr"/>
            <a:endParaRPr lang="es-PE" sz="2200" dirty="0">
              <a:sym typeface="Wingdings" panose="05000000000000000000" pitchFamily="2" charset="2"/>
            </a:endParaRPr>
          </a:p>
          <a:p>
            <a:pPr algn="ctr"/>
            <a:r>
              <a:rPr lang="es-PE" sz="2200" b="1" dirty="0">
                <a:sym typeface="Wingdings" panose="05000000000000000000" pitchFamily="2" charset="2"/>
              </a:rPr>
              <a:t>Territorios</a:t>
            </a:r>
            <a:r>
              <a:rPr lang="es-PE" sz="2200" dirty="0">
                <a:sym typeface="Wingdings" panose="05000000000000000000" pitchFamily="2" charset="2"/>
              </a:rPr>
              <a:t>   Tránsito   ( - ) densidad simbólica   ( - ) memoria densa  Ritualizaciones </a:t>
            </a:r>
            <a:endParaRPr lang="es-PE" sz="22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8588" y="725375"/>
            <a:ext cx="1188823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5345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erreando sobre un ataúd en el entierro de un malandr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27400" y="449117"/>
            <a:ext cx="4229100" cy="6098876"/>
          </a:xfr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9748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9200" y="659983"/>
            <a:ext cx="1188823" cy="114005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742487" cy="1222982"/>
          </a:xfrm>
        </p:spPr>
        <p:txBody>
          <a:bodyPr>
            <a:normAutofit/>
          </a:bodyPr>
          <a:lstStyle/>
          <a:p>
            <a:r>
              <a:rPr lang="es-PE" sz="3200" b="1" cap="none" dirty="0"/>
              <a:t>¿Cómo interpretar la subversión del rito del velorio?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41412" y="1981200"/>
            <a:ext cx="9905999" cy="40513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PE" dirty="0"/>
              <a:t>- Un dato: Ruptura de las características semióticas del velorio tradicional:</a:t>
            </a:r>
          </a:p>
          <a:p>
            <a:pPr marL="0" indent="0">
              <a:buNone/>
            </a:pPr>
            <a:r>
              <a:rPr lang="es-PE" dirty="0"/>
              <a:t> </a:t>
            </a:r>
            <a:r>
              <a:rPr lang="es-PE" b="1" dirty="0"/>
              <a:t>silencio</a:t>
            </a:r>
            <a:r>
              <a:rPr lang="es-PE" dirty="0"/>
              <a:t>, </a:t>
            </a:r>
            <a:r>
              <a:rPr lang="es-PE" b="1" dirty="0"/>
              <a:t>recogimiento</a:t>
            </a:r>
            <a:r>
              <a:rPr lang="es-PE" dirty="0"/>
              <a:t>, </a:t>
            </a:r>
            <a:r>
              <a:rPr lang="es-PE" b="1" dirty="0"/>
              <a:t>lentitud,</a:t>
            </a:r>
            <a:r>
              <a:rPr lang="es-PE" dirty="0"/>
              <a:t> </a:t>
            </a:r>
            <a:r>
              <a:rPr lang="es-PE" b="1" dirty="0"/>
              <a:t>a-eroticismo</a:t>
            </a:r>
            <a:r>
              <a:rPr lang="es-PE" dirty="0"/>
              <a:t> se sustituyen por </a:t>
            </a:r>
            <a:r>
              <a:rPr lang="es-PE" b="1" dirty="0"/>
              <a:t>gritos</a:t>
            </a:r>
            <a:r>
              <a:rPr lang="es-PE" dirty="0"/>
              <a:t>, </a:t>
            </a:r>
            <a:r>
              <a:rPr lang="es-PE" b="1" dirty="0"/>
              <a:t>extroversión</a:t>
            </a:r>
            <a:r>
              <a:rPr lang="es-PE" dirty="0"/>
              <a:t>, </a:t>
            </a:r>
            <a:r>
              <a:rPr lang="es-PE" b="1" dirty="0"/>
              <a:t>música</a:t>
            </a:r>
            <a:r>
              <a:rPr lang="es-PE" dirty="0"/>
              <a:t> </a:t>
            </a:r>
            <a:r>
              <a:rPr lang="es-PE" b="1" dirty="0"/>
              <a:t>ruidosa</a:t>
            </a:r>
            <a:r>
              <a:rPr lang="es-PE" dirty="0"/>
              <a:t>, </a:t>
            </a:r>
            <a:r>
              <a:rPr lang="es-PE" b="1" dirty="0"/>
              <a:t>contoneo</a:t>
            </a:r>
            <a:r>
              <a:rPr lang="es-PE" dirty="0"/>
              <a:t>, </a:t>
            </a:r>
            <a:r>
              <a:rPr lang="es-PE" b="1" dirty="0"/>
              <a:t>eroticismo</a:t>
            </a:r>
            <a:r>
              <a:rPr lang="es-PE" dirty="0"/>
              <a:t>, etc. </a:t>
            </a:r>
          </a:p>
          <a:p>
            <a:pPr>
              <a:buFontTx/>
              <a:buChar char="-"/>
            </a:pPr>
            <a:r>
              <a:rPr lang="es-PE" dirty="0"/>
              <a:t>Una hipótesis: Transformación del dolor en rebeldía, transformación de lo privado, íntimo y triste en público, espectacular y festivo. </a:t>
            </a:r>
          </a:p>
          <a:p>
            <a:pPr>
              <a:buFontTx/>
              <a:buChar char="-"/>
            </a:pPr>
            <a:r>
              <a:rPr lang="es-PE" dirty="0"/>
              <a:t>Una respuesta de las micro-culturas barriales y delincuenciales a las normas establecidas por un mundo tradicional que no los incluye, sino que los excluye, que no los reconoce sino que los ignora. </a:t>
            </a:r>
          </a:p>
        </p:txBody>
      </p:sp>
    </p:spTree>
    <p:extLst>
      <p:ext uri="{BB962C8B-B14F-4D97-AF65-F5344CB8AC3E}">
        <p14:creationId xmlns:p14="http://schemas.microsoft.com/office/powerpoint/2010/main" val="27043042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3800" y="618518"/>
            <a:ext cx="1188823" cy="114005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E" sz="3200" b="1" cap="none" dirty="0"/>
              <a:t>Transformación de un territorio en un lugar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s-PE" dirty="0"/>
              <a:t>Aquí el rito transforma la calle, un espacio territorial, en lugar.</a:t>
            </a:r>
          </a:p>
          <a:p>
            <a:r>
              <a:rPr lang="es-PE" dirty="0"/>
              <a:t>El rito, con su sistema simbólico propio </a:t>
            </a:r>
          </a:p>
          <a:p>
            <a:pPr marL="0" indent="0" algn="ctr">
              <a:buNone/>
            </a:pPr>
            <a:r>
              <a:rPr lang="es-PE" dirty="0">
                <a:latin typeface="Algerian" panose="04020705040A02060702" pitchFamily="82" charset="0"/>
                <a:sym typeface="Wingdings" panose="05000000000000000000" pitchFamily="2" charset="2"/>
              </a:rPr>
              <a:t> </a:t>
            </a:r>
            <a:r>
              <a:rPr lang="es-PE" dirty="0">
                <a:latin typeface="Algerian" panose="04020705040A02060702" pitchFamily="82" charset="0"/>
              </a:rPr>
              <a:t>música </a:t>
            </a:r>
            <a:r>
              <a:rPr lang="es-PE" dirty="0">
                <a:latin typeface="Algerian" panose="04020705040A02060702" pitchFamily="82" charset="0"/>
                <a:sym typeface="Wingdings" panose="05000000000000000000" pitchFamily="2" charset="2"/>
              </a:rPr>
              <a:t></a:t>
            </a:r>
            <a:r>
              <a:rPr lang="es-PE" dirty="0">
                <a:latin typeface="Algerian" panose="04020705040A02060702" pitchFamily="82" charset="0"/>
              </a:rPr>
              <a:t> cuerpo </a:t>
            </a:r>
            <a:r>
              <a:rPr lang="es-PE" dirty="0">
                <a:latin typeface="Algerian" panose="04020705040A02060702" pitchFamily="82" charset="0"/>
                <a:sym typeface="Wingdings" panose="05000000000000000000" pitchFamily="2" charset="2"/>
              </a:rPr>
              <a:t></a:t>
            </a:r>
            <a:r>
              <a:rPr lang="es-PE" dirty="0">
                <a:latin typeface="Algerian" panose="04020705040A02060702" pitchFamily="82" charset="0"/>
              </a:rPr>
              <a:t> movimiento </a:t>
            </a:r>
            <a:r>
              <a:rPr lang="es-PE" dirty="0">
                <a:latin typeface="Algerian" panose="04020705040A02060702" pitchFamily="82" charset="0"/>
                <a:sym typeface="Wingdings" panose="05000000000000000000" pitchFamily="2" charset="2"/>
              </a:rPr>
              <a:t> Espectáculo</a:t>
            </a:r>
            <a:endParaRPr lang="es-PE" dirty="0">
              <a:latin typeface="Algerian" panose="04020705040A02060702" pitchFamily="82" charset="0"/>
            </a:endParaRPr>
          </a:p>
          <a:p>
            <a:pPr marL="0" indent="0">
              <a:buNone/>
            </a:pPr>
            <a:r>
              <a:rPr lang="es-PE" dirty="0"/>
              <a:t> dota a la calle de nuevos sentidos: de lugar de </a:t>
            </a:r>
            <a:r>
              <a:rPr lang="es-PE" b="1" dirty="0"/>
              <a:t>tránsito</a:t>
            </a:r>
            <a:r>
              <a:rPr lang="es-PE" dirty="0"/>
              <a:t> se convierte en lugar de </a:t>
            </a:r>
            <a:r>
              <a:rPr lang="es-PE" b="1" dirty="0"/>
              <a:t>permanencia</a:t>
            </a:r>
            <a:r>
              <a:rPr lang="es-PE" dirty="0"/>
              <a:t>, encuentro, reunión, socialización e identificación. </a:t>
            </a:r>
          </a:p>
          <a:p>
            <a:r>
              <a:rPr lang="es-PE" dirty="0"/>
              <a:t>Pero también la calle le otorga al rito su dimensión pública y espectacular.</a:t>
            </a:r>
          </a:p>
        </p:txBody>
      </p:sp>
    </p:spTree>
    <p:extLst>
      <p:ext uri="{BB962C8B-B14F-4D97-AF65-F5344CB8AC3E}">
        <p14:creationId xmlns:p14="http://schemas.microsoft.com/office/powerpoint/2010/main" val="30817400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41412" y="2249486"/>
            <a:ext cx="9905999" cy="383381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PE" dirty="0"/>
              <a:t>La transformación </a:t>
            </a:r>
          </a:p>
          <a:p>
            <a:pPr marL="0" indent="0">
              <a:buNone/>
            </a:pPr>
            <a:endParaRPr lang="es-PE" dirty="0"/>
          </a:p>
          <a:p>
            <a:pPr>
              <a:buFont typeface="Wingdings" panose="05000000000000000000" pitchFamily="2" charset="2"/>
              <a:buChar char="v"/>
            </a:pPr>
            <a:r>
              <a:rPr lang="es-PE" dirty="0">
                <a:latin typeface="Algerian" panose="04020705040A02060702" pitchFamily="82" charset="0"/>
              </a:rPr>
              <a:t> territorio </a:t>
            </a:r>
            <a:r>
              <a:rPr lang="es-PE" dirty="0">
                <a:latin typeface="Algerian" panose="04020705040A02060702" pitchFamily="82" charset="0"/>
                <a:sym typeface="Wingdings" panose="05000000000000000000" pitchFamily="2" charset="2"/>
              </a:rPr>
              <a:t> lugar </a:t>
            </a:r>
          </a:p>
          <a:p>
            <a:pPr marL="0" indent="0">
              <a:buNone/>
            </a:pPr>
            <a:endParaRPr lang="es-PE" dirty="0">
              <a:latin typeface="Algerian" panose="04020705040A02060702" pitchFamily="82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s-PE" dirty="0">
                <a:latin typeface="+mj-lt"/>
                <a:sym typeface="Wingdings" panose="05000000000000000000" pitchFamily="2" charset="2"/>
              </a:rPr>
              <a:t>va acompañada de otra </a:t>
            </a:r>
          </a:p>
          <a:p>
            <a:pPr marL="0" indent="0">
              <a:buNone/>
            </a:pPr>
            <a:r>
              <a:rPr lang="es-PE" dirty="0">
                <a:latin typeface="+mj-lt"/>
                <a:sym typeface="Wingdings" panose="05000000000000000000" pitchFamily="2" charset="2"/>
              </a:rPr>
              <a:t>transformación concomitante: </a:t>
            </a:r>
          </a:p>
          <a:p>
            <a:pPr marL="0" indent="0">
              <a:buNone/>
            </a:pPr>
            <a:endParaRPr lang="es-PE" dirty="0">
              <a:latin typeface="+mj-lt"/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s-PE" dirty="0">
                <a:latin typeface="Algerian" panose="04020705040A02060702" pitchFamily="82" charset="0"/>
                <a:sym typeface="Wingdings" panose="05000000000000000000" pitchFamily="2" charset="2"/>
              </a:rPr>
              <a:t> DENSIDAD SIMBÓLICA DÉBIL  DENSIDAD SIMBÓLICA FUERTE</a:t>
            </a:r>
          </a:p>
          <a:p>
            <a:endParaRPr lang="es-PE" dirty="0">
              <a:latin typeface="+mj-lt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8588" y="618518"/>
            <a:ext cx="1188823" cy="114005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1614" y="1867312"/>
            <a:ext cx="5935797" cy="32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5206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E" sz="3200" b="1" cap="none" dirty="0"/>
              <a:t>Un ejemplo no urbano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5300" y="851127"/>
            <a:ext cx="4202111" cy="474912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850900" y="2349500"/>
            <a:ext cx="5613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400" dirty="0"/>
              <a:t>- Un ejemplo no urbano de la transformación ritual de un territorio en espacio, es la construcción de capillitas funerarias en las carreteras donde alguien ha muerto por accidente de tránsito. </a:t>
            </a:r>
          </a:p>
          <a:p>
            <a:r>
              <a:rPr lang="es-PE" sz="2400" dirty="0"/>
              <a:t>- Los familiares construyen la capillita y desarrollan un conjunto de micro-ritos que recuerdan al fallecido y mantienen una activa comunicación con él. 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7187405" y="5765820"/>
            <a:ext cx="3517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000" i="1" dirty="0"/>
              <a:t>Capillitas a la orilla del camino:</a:t>
            </a:r>
          </a:p>
          <a:p>
            <a:r>
              <a:rPr lang="es-PE" sz="2000" i="1" dirty="0"/>
              <a:t> una micro-cultura funeraria. </a:t>
            </a:r>
          </a:p>
          <a:p>
            <a:r>
              <a:rPr lang="es-PE" sz="2000" dirty="0"/>
              <a:t>J. E. Finol y D. E. Finol (2009). </a:t>
            </a:r>
          </a:p>
        </p:txBody>
      </p:sp>
    </p:spTree>
    <p:extLst>
      <p:ext uri="{BB962C8B-B14F-4D97-AF65-F5344CB8AC3E}">
        <p14:creationId xmlns:p14="http://schemas.microsoft.com/office/powerpoint/2010/main" val="1208116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6800" y="618518"/>
            <a:ext cx="1188823" cy="114005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sz="3200" b="1" cap="none" dirty="0"/>
              <a:t>Introducción</a:t>
            </a:r>
            <a:r>
              <a:rPr lang="es-PE" cap="none" dirty="0"/>
              <a:t>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s-PE" sz="3200" dirty="0"/>
          </a:p>
          <a:p>
            <a:r>
              <a:rPr lang="es-PE" sz="3200" dirty="0"/>
              <a:t>Espacio, cuerpo, tiempo</a:t>
            </a:r>
          </a:p>
          <a:p>
            <a:r>
              <a:rPr lang="es-PE" sz="3200" dirty="0"/>
              <a:t>Cuerpo y rito</a:t>
            </a:r>
          </a:p>
          <a:p>
            <a:r>
              <a:rPr lang="es-PE" sz="3200" dirty="0"/>
              <a:t>Ritualizaciones urbanas</a:t>
            </a:r>
          </a:p>
        </p:txBody>
      </p:sp>
    </p:spTree>
    <p:extLst>
      <p:ext uri="{BB962C8B-B14F-4D97-AF65-F5344CB8AC3E}">
        <p14:creationId xmlns:p14="http://schemas.microsoft.com/office/powerpoint/2010/main" val="31457415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2900" y="3158968"/>
            <a:ext cx="4646611" cy="327993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700" y="1800333"/>
            <a:ext cx="3403600" cy="463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7192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E" sz="3200" b="1" cap="none" dirty="0"/>
              <a:t>Conclusiones</a:t>
            </a: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2400300"/>
            <a:ext cx="6623276" cy="387191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141413" y="2400300"/>
            <a:ext cx="330358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800" dirty="0"/>
              <a:t>- Los ritos, de diversos modos, crean la ciudad; ellos marcan sus espacios de modos particulares, construyen imaginarios de una gran fuerza y densidad simbólicas. </a:t>
            </a:r>
          </a:p>
        </p:txBody>
      </p:sp>
    </p:spTree>
    <p:extLst>
      <p:ext uri="{BB962C8B-B14F-4D97-AF65-F5344CB8AC3E}">
        <p14:creationId xmlns:p14="http://schemas.microsoft.com/office/powerpoint/2010/main" val="12371490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E" sz="3200" b="1" cap="none" dirty="0"/>
              <a:t>Conclusiones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Char char="-"/>
            </a:pPr>
            <a:r>
              <a:rPr lang="es-PE" dirty="0"/>
              <a:t>Gracias a los ritos y ritualizaciones los urbanitas que la </a:t>
            </a:r>
            <a:r>
              <a:rPr lang="es-PE" b="1" dirty="0"/>
              <a:t>habitan</a:t>
            </a:r>
            <a:r>
              <a:rPr lang="es-PE" dirty="0"/>
              <a:t> y la </a:t>
            </a:r>
            <a:r>
              <a:rPr lang="es-PE" b="1" dirty="0"/>
              <a:t>transitan</a:t>
            </a:r>
            <a:r>
              <a:rPr lang="es-PE" dirty="0"/>
              <a:t>, se reconocen en esos espacios, no solo como individuos, sino también como grupo, como integrantes de comunidades que comparten visiones y prácticas comunes, lo que, a su vez, les permite reconocerse en unos marcos identitarios propios y reconocer a los otros, a los no-miembros, como diferentes. </a:t>
            </a:r>
          </a:p>
          <a:p>
            <a:pPr>
              <a:buFontTx/>
              <a:buChar char="-"/>
            </a:pPr>
            <a:r>
              <a:rPr lang="es-PE" dirty="0"/>
              <a:t>Finalmente, dejo una pregunta como tarea: ¿Por qué ritualizamos nuestras relaciones sociales?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7488" y="787777"/>
            <a:ext cx="1188823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9740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sz="3200" b="1" cap="none" dirty="0"/>
              <a:t>Referencias</a:t>
            </a:r>
            <a:endParaRPr lang="es-PE" sz="32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PE" dirty="0"/>
              <a:t>Finol, José Enrique (2009). Tiempo, cotidianidad y evento en la estructura del rito. En </a:t>
            </a:r>
            <a:r>
              <a:rPr lang="es-PE" i="1" dirty="0"/>
              <a:t>Semióticas del rito</a:t>
            </a:r>
            <a:r>
              <a:rPr lang="es-PE" dirty="0"/>
              <a:t>. </a:t>
            </a:r>
            <a:r>
              <a:rPr lang="es-PE" dirty="0" err="1"/>
              <a:t>J.E.Finol</a:t>
            </a:r>
            <a:r>
              <a:rPr lang="es-PE" dirty="0"/>
              <a:t>, A. Mosquera, I. García (Editores). Maracaibo: Universidad del Zulia. </a:t>
            </a:r>
          </a:p>
          <a:p>
            <a:r>
              <a:rPr lang="es-PE" dirty="0" err="1"/>
              <a:t>Krishnamurthy</a:t>
            </a:r>
            <a:r>
              <a:rPr lang="es-PE" dirty="0"/>
              <a:t>, </a:t>
            </a:r>
            <a:r>
              <a:rPr lang="es-PE" dirty="0" err="1"/>
              <a:t>Sukanya</a:t>
            </a:r>
            <a:r>
              <a:rPr lang="es-PE" dirty="0"/>
              <a:t> (2004). </a:t>
            </a:r>
            <a:r>
              <a:rPr lang="en-US" dirty="0"/>
              <a:t>Rituals and the participation of urban form: Informal and formal image making processes. Paper presented at the RC21 International Conference on “The Ideal City: between myth and reality. Representations, policies, contradictions and challenges for tomorrow's urban life” </a:t>
            </a:r>
            <a:r>
              <a:rPr lang="en-US" dirty="0" err="1"/>
              <a:t>Urbino</a:t>
            </a:r>
            <a:r>
              <a:rPr lang="en-US" dirty="0"/>
              <a:t> (Italy) 27-29 August 2015.</a:t>
            </a:r>
          </a:p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216651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9300" y="787777"/>
            <a:ext cx="1188823" cy="114005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E" sz="3200" b="1" cap="none" dirty="0"/>
              <a:t>Espacio, cuerpo y rito</a:t>
            </a: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713" y="2578100"/>
            <a:ext cx="4725987" cy="3161516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588000" y="2438400"/>
            <a:ext cx="545941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400" dirty="0"/>
              <a:t>Las relaciones entre espacio, cuerpo y rito son de una gran </a:t>
            </a:r>
            <a:r>
              <a:rPr lang="es-PE" sz="2400" b="1" dirty="0"/>
              <a:t>densidad semiótica</a:t>
            </a:r>
            <a:r>
              <a:rPr lang="es-PE" sz="2400" dirty="0"/>
              <a:t>; gracias a las experiencias rituales y corporales en espacios concretos, las sociedades representan y comunican creencias, valores, imaginarios y significaciones que expresan su visión del mundo y su concepción de las relaciones interpersonales. </a:t>
            </a:r>
          </a:p>
        </p:txBody>
      </p:sp>
    </p:spTree>
    <p:extLst>
      <p:ext uri="{BB962C8B-B14F-4D97-AF65-F5344CB8AC3E}">
        <p14:creationId xmlns:p14="http://schemas.microsoft.com/office/powerpoint/2010/main" val="830127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1100" y="466119"/>
            <a:ext cx="1188823" cy="114005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E" sz="3200" b="1" cap="none" dirty="0"/>
              <a:t>Tiempo, espacio y cuerpo</a:t>
            </a: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726899" y="2249487"/>
            <a:ext cx="5320512" cy="360730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141413" y="2718812"/>
            <a:ext cx="47386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400" dirty="0"/>
              <a:t>Por otra parte, cuando se introduce la variable tiempo en las relaciones espacio y cuerpo, la diversidad de semiotizaciones se multiplica y con ella se marcan rasgos identitarios que no pueden ignorarse cuando se habla de los conceptos de identidad y diferencia.</a:t>
            </a:r>
          </a:p>
        </p:txBody>
      </p:sp>
    </p:spTree>
    <p:extLst>
      <p:ext uri="{BB962C8B-B14F-4D97-AF65-F5344CB8AC3E}">
        <p14:creationId xmlns:p14="http://schemas.microsoft.com/office/powerpoint/2010/main" val="3648775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E" sz="3200" b="1" cap="none" dirty="0"/>
              <a:t>Espacio urbano: lugares y territorios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Tx/>
              <a:buChar char="-"/>
            </a:pPr>
            <a:r>
              <a:rPr lang="es-PE" sz="2600" dirty="0"/>
              <a:t>El </a:t>
            </a:r>
            <a:r>
              <a:rPr lang="es-PE" sz="2600" b="1" dirty="0"/>
              <a:t>lugar</a:t>
            </a:r>
            <a:r>
              <a:rPr lang="es-PE" sz="2600" dirty="0"/>
              <a:t> es una porción de espacio dotado de sentidos específicos, semiotizado por sus habitantes, por los objetos que lo pueblan; por sus textos y acontecimientos.</a:t>
            </a:r>
          </a:p>
          <a:p>
            <a:pPr>
              <a:buFontTx/>
              <a:buChar char="-"/>
            </a:pPr>
            <a:r>
              <a:rPr lang="es-PE" sz="2600" dirty="0"/>
              <a:t>El </a:t>
            </a:r>
            <a:r>
              <a:rPr lang="es-PE" sz="2600" b="1" dirty="0"/>
              <a:t>lugar</a:t>
            </a:r>
            <a:r>
              <a:rPr lang="es-PE" sz="2600" dirty="0"/>
              <a:t> se caracteriza por la </a:t>
            </a:r>
            <a:r>
              <a:rPr lang="es-PE" sz="2600" b="1" dirty="0"/>
              <a:t>permanencia</a:t>
            </a:r>
            <a:r>
              <a:rPr lang="es-PE" sz="2600" dirty="0"/>
              <a:t> y </a:t>
            </a:r>
            <a:r>
              <a:rPr lang="es-PE" sz="2600" b="1" dirty="0"/>
              <a:t>habitabilidad </a:t>
            </a:r>
            <a:r>
              <a:rPr lang="es-PE" sz="2600" dirty="0"/>
              <a:t>de sus ocupantes, lo que conduce a que esté dotado de una </a:t>
            </a:r>
            <a:r>
              <a:rPr lang="es-PE" sz="2600" b="1" dirty="0"/>
              <a:t>densidad semiótica e identitaria </a:t>
            </a:r>
            <a:r>
              <a:rPr lang="es-PE" sz="2600" dirty="0"/>
              <a:t>fuertes y, en consecuencia, es un generador de </a:t>
            </a:r>
            <a:r>
              <a:rPr lang="es-PE" sz="2600" b="1" dirty="0"/>
              <a:t>memoria densa</a:t>
            </a:r>
            <a:r>
              <a:rPr lang="es-PE" sz="2600" dirty="0"/>
              <a:t>.</a:t>
            </a:r>
          </a:p>
          <a:p>
            <a:pPr marL="0" indent="0">
              <a:buNone/>
            </a:pPr>
            <a:r>
              <a:rPr lang="es-PE" sz="2600" dirty="0"/>
              <a:t>- La </a:t>
            </a:r>
            <a:r>
              <a:rPr lang="es-PE" sz="2600" b="1" dirty="0"/>
              <a:t>densidad semiótica </a:t>
            </a:r>
            <a:r>
              <a:rPr lang="es-PE" sz="2600" dirty="0"/>
              <a:t>de esos tres elementos –permanencia, identidad y memoria– son los que caracterizan al lugar y lo diferencian del territorio. </a:t>
            </a:r>
          </a:p>
          <a:p>
            <a:pPr marL="0" indent="0">
              <a:buNone/>
            </a:pPr>
            <a:endParaRPr lang="es-PE" sz="2600" dirty="0"/>
          </a:p>
          <a:p>
            <a:pPr marL="0" indent="0">
              <a:buNone/>
            </a:pPr>
            <a:endParaRPr lang="es-PE" dirty="0"/>
          </a:p>
          <a:p>
            <a:pPr marL="0" indent="0">
              <a:buNone/>
            </a:pPr>
            <a:endParaRPr lang="es-PE" dirty="0"/>
          </a:p>
          <a:p>
            <a:pPr marL="0" indent="0">
              <a:buNone/>
            </a:pPr>
            <a:endParaRPr lang="es-PE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8588" y="466119"/>
            <a:ext cx="1188823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851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E" sz="3200" b="1" cap="none" dirty="0"/>
              <a:t>Lugares vs territorios: habitantes vs transeúntes </a:t>
            </a: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7477" y="2097088"/>
            <a:ext cx="4132922" cy="406346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5988" y="618518"/>
            <a:ext cx="1188823" cy="114005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141412" y="2374900"/>
            <a:ext cx="54752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s-PE" sz="2400" dirty="0"/>
              <a:t>El </a:t>
            </a:r>
            <a:r>
              <a:rPr lang="es-PE" sz="2400" b="1" dirty="0"/>
              <a:t>territorio</a:t>
            </a:r>
            <a:r>
              <a:rPr lang="es-PE" sz="2400" dirty="0"/>
              <a:t> es una porción de espacio más extensa, menos vinculada a habitantes y más a transeúntes. </a:t>
            </a:r>
          </a:p>
          <a:p>
            <a:pPr marL="342900" indent="-342900">
              <a:buFontTx/>
              <a:buChar char="-"/>
            </a:pPr>
            <a:r>
              <a:rPr lang="es-PE" sz="2400" dirty="0"/>
              <a:t>Su </a:t>
            </a:r>
            <a:r>
              <a:rPr lang="es-PE" sz="2400" b="1" dirty="0"/>
              <a:t>densidad semiótica </a:t>
            </a:r>
            <a:r>
              <a:rPr lang="es-PE" sz="2400" dirty="0"/>
              <a:t>y </a:t>
            </a:r>
            <a:r>
              <a:rPr lang="es-PE" sz="2400" b="1" dirty="0"/>
              <a:t>eficiencia identitaria </a:t>
            </a:r>
            <a:r>
              <a:rPr lang="es-PE" sz="2400" dirty="0"/>
              <a:t>es más difusa, pues no está necesariamente asociada a la permanencia de sus habitantes. </a:t>
            </a:r>
          </a:p>
          <a:p>
            <a:pPr marL="342900" indent="-342900">
              <a:buFontTx/>
              <a:buChar char="-"/>
            </a:pPr>
            <a:r>
              <a:rPr lang="es-PE" sz="2400" dirty="0"/>
              <a:t>Mientras en los lugares predominan lo</a:t>
            </a:r>
          </a:p>
          <a:p>
            <a:r>
              <a:rPr lang="es-PE" sz="2400" dirty="0"/>
              <a:t>    habitantes, en los territorios predominan</a:t>
            </a:r>
          </a:p>
          <a:p>
            <a:r>
              <a:rPr lang="es-PE" sz="2400" dirty="0"/>
              <a:t>    los transeúntes. </a:t>
            </a:r>
          </a:p>
        </p:txBody>
      </p:sp>
    </p:spTree>
    <p:extLst>
      <p:ext uri="{BB962C8B-B14F-4D97-AF65-F5344CB8AC3E}">
        <p14:creationId xmlns:p14="http://schemas.microsoft.com/office/powerpoint/2010/main" val="27038552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900" y="482600"/>
            <a:ext cx="1188823" cy="114005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134082"/>
          </a:xfrm>
        </p:spPr>
        <p:txBody>
          <a:bodyPr>
            <a:normAutofit/>
          </a:bodyPr>
          <a:lstStyle/>
          <a:p>
            <a:r>
              <a:rPr lang="es-PE" sz="3200" b="1" cap="none" dirty="0"/>
              <a:t>La casa, el barrio vs la avenida, la plaza</a:t>
            </a: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001669" y="2349500"/>
            <a:ext cx="4520830" cy="32512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141412" y="2249487"/>
            <a:ext cx="602138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400" dirty="0"/>
              <a:t>- La casa o el barrio son lugares, la avenida o el metro son territorios; mientras uno es particular e íntimo de una persona o de un grupo, el otro es público o social. </a:t>
            </a:r>
          </a:p>
          <a:p>
            <a:r>
              <a:rPr lang="es-PE" sz="2400" dirty="0"/>
              <a:t>- Mientras el lugar es inmediato e intensivo, el territorio es mediato y extensivo; mientras del primero nos apropiamos, al segundo lo usamos. </a:t>
            </a:r>
          </a:p>
          <a:p>
            <a:r>
              <a:rPr lang="es-PE" sz="2400" dirty="0"/>
              <a:t>- La diferencia entre lugar y territorio no se limita a “una cuestión de escala” (</a:t>
            </a:r>
            <a:r>
              <a:rPr lang="es-PE" sz="2400" dirty="0" err="1"/>
              <a:t>Steimberg</a:t>
            </a:r>
            <a:r>
              <a:rPr lang="es-PE" sz="2400" dirty="0"/>
              <a:t>, 2012), sino a usos, identidades  y densidades simbólicas.</a:t>
            </a:r>
          </a:p>
        </p:txBody>
      </p:sp>
    </p:spTree>
    <p:extLst>
      <p:ext uri="{BB962C8B-B14F-4D97-AF65-F5344CB8AC3E}">
        <p14:creationId xmlns:p14="http://schemas.microsoft.com/office/powerpoint/2010/main" val="27670259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E" sz="3200" b="1" cap="none" dirty="0"/>
              <a:t>Territorios: la plaza pública</a:t>
            </a: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6900" y="2181830"/>
            <a:ext cx="5370511" cy="402788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408112" y="2424062"/>
            <a:ext cx="39004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400" dirty="0"/>
              <a:t>Las plazas públicas como los aeropuertos son territorios; allí los individuos y grupos de personas pasan horas diariamente para dialogar con no-miembros de su familia,  observar la movilidad cotidiana, intercambiar opiniones y contar anécdotas. </a:t>
            </a:r>
          </a:p>
        </p:txBody>
      </p:sp>
    </p:spTree>
    <p:extLst>
      <p:ext uri="{BB962C8B-B14F-4D97-AF65-F5344CB8AC3E}">
        <p14:creationId xmlns:p14="http://schemas.microsoft.com/office/powerpoint/2010/main" val="368287817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o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TM04033919[[fn=Circuito]]</Template>
  <TotalTime>3139</TotalTime>
  <Words>2716</Words>
  <Application>Microsoft Office PowerPoint</Application>
  <PresentationFormat>Panorámica</PresentationFormat>
  <Paragraphs>163</Paragraphs>
  <Slides>33</Slides>
  <Notes>15</Notes>
  <HiddenSlides>0</HiddenSlides>
  <MMClips>2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40" baseType="lpstr">
      <vt:lpstr>Algerian</vt:lpstr>
      <vt:lpstr>Arial</vt:lpstr>
      <vt:lpstr>Baskerville Old Face</vt:lpstr>
      <vt:lpstr>Calibri</vt:lpstr>
      <vt:lpstr>Tw Cen MT</vt:lpstr>
      <vt:lpstr>Wingdings</vt:lpstr>
      <vt:lpstr>Circuito</vt:lpstr>
      <vt:lpstr>  Ritualizaciones urbanas: espacios, lugares y territorios </vt:lpstr>
      <vt:lpstr>Presentación de PowerPoint</vt:lpstr>
      <vt:lpstr>Introducción </vt:lpstr>
      <vt:lpstr>Espacio, cuerpo y rito</vt:lpstr>
      <vt:lpstr>Tiempo, espacio y cuerpo</vt:lpstr>
      <vt:lpstr>Espacio urbano: lugares y territorios</vt:lpstr>
      <vt:lpstr>Lugares vs territorios: habitantes vs transeúntes </vt:lpstr>
      <vt:lpstr>La casa, el barrio vs la avenida, la plaza</vt:lpstr>
      <vt:lpstr>Territorios: la plaza pública</vt:lpstr>
      <vt:lpstr>Los espacios intermedios: las zonas grises</vt:lpstr>
      <vt:lpstr>Los espacios intermedios: las zonas grises</vt:lpstr>
      <vt:lpstr>Densidad Semiótica</vt:lpstr>
      <vt:lpstr>El palimpsesto espacial</vt:lpstr>
      <vt:lpstr>“Los ritos son necesarios…”. El Principito. A. de Saint-Exupéry</vt:lpstr>
      <vt:lpstr>“¿Qué es un rito?”</vt:lpstr>
      <vt:lpstr>Ritualizaciones urbanas</vt:lpstr>
      <vt:lpstr>Presentación de PowerPoint</vt:lpstr>
      <vt:lpstr>Presentación de PowerPoint</vt:lpstr>
      <vt:lpstr>El rito en una dimensión corpo-espacial</vt:lpstr>
      <vt:lpstr>Dispositivos semióticos en el rito</vt:lpstr>
      <vt:lpstr>Ritualización </vt:lpstr>
      <vt:lpstr>Pragmático y utilitario  vs  simbólico y lúdico</vt:lpstr>
      <vt:lpstr>Espacio urbano, ritos y ritualizaciones</vt:lpstr>
      <vt:lpstr>Presentación de PowerPoint</vt:lpstr>
      <vt:lpstr>Presentación de PowerPoint</vt:lpstr>
      <vt:lpstr>¿Cómo interpretar la subversión del rito del velorio?</vt:lpstr>
      <vt:lpstr>Transformación de un territorio en un lugar</vt:lpstr>
      <vt:lpstr>Presentación de PowerPoint</vt:lpstr>
      <vt:lpstr>Un ejemplo no urbano</vt:lpstr>
      <vt:lpstr>Presentación de PowerPoint</vt:lpstr>
      <vt:lpstr>Conclusiones</vt:lpstr>
      <vt:lpstr>Conclusiones</vt:lpstr>
      <vt:lpstr>Referencias</vt:lpstr>
    </vt:vector>
  </TitlesOfParts>
  <Company>Universidad de Lima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Ritualidades urbanas: tránsitos, marcajes y simbolismos</dc:title>
  <dc:creator>Finol Finol Jose Enrique</dc:creator>
  <cp:lastModifiedBy>Diego Finol Gonzalez</cp:lastModifiedBy>
  <cp:revision>156</cp:revision>
  <dcterms:created xsi:type="dcterms:W3CDTF">2019-04-01T18:36:17Z</dcterms:created>
  <dcterms:modified xsi:type="dcterms:W3CDTF">2020-07-24T19:45:22Z</dcterms:modified>
</cp:coreProperties>
</file>