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6" r:id="rId4"/>
    <p:sldId id="257" r:id="rId5"/>
    <p:sldId id="258" r:id="rId6"/>
    <p:sldId id="259" r:id="rId7"/>
    <p:sldId id="260" r:id="rId8"/>
    <p:sldId id="280" r:id="rId9"/>
    <p:sldId id="261" r:id="rId10"/>
    <p:sldId id="281" r:id="rId11"/>
    <p:sldId id="283" r:id="rId12"/>
    <p:sldId id="269" r:id="rId13"/>
    <p:sldId id="270" r:id="rId14"/>
    <p:sldId id="262" r:id="rId15"/>
    <p:sldId id="264" r:id="rId16"/>
    <p:sldId id="266" r:id="rId17"/>
    <p:sldId id="271" r:id="rId18"/>
    <p:sldId id="263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4" r:id="rId28"/>
    <p:sldId id="285" r:id="rId29"/>
    <p:sldId id="265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-med.over-blog.com/article-une-approche-publicitaire-interculturelle-107624746.html" TargetMode="External"/><Relationship Id="rId2" Type="http://schemas.openxmlformats.org/officeDocument/2006/relationships/hyperlink" Target="http://gerflint.fr/Base/Algerie2/abdelhami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.ec/search?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58344"/>
            <a:ext cx="9251175" cy="2369711"/>
          </a:xfrm>
        </p:spPr>
        <p:txBody>
          <a:bodyPr/>
          <a:lstStyle/>
          <a:p>
            <a:r>
              <a:rPr lang="es-MX" sz="3600" dirty="0" smtClean="0">
                <a:latin typeface="Arial Rounded MT Bold" panose="020F0704030504030204" pitchFamily="34" charset="0"/>
              </a:rPr>
              <a:t/>
            </a:r>
            <a:br>
              <a:rPr lang="es-MX" sz="3600" dirty="0" smtClean="0">
                <a:latin typeface="Arial Rounded MT Bold" panose="020F0704030504030204" pitchFamily="34" charset="0"/>
              </a:rPr>
            </a:br>
            <a:r>
              <a:rPr lang="es-MX" sz="3600" dirty="0">
                <a:latin typeface="Arial Rounded MT Bold" panose="020F0704030504030204" pitchFamily="34" charset="0"/>
              </a:rPr>
              <a:t/>
            </a:r>
            <a:br>
              <a:rPr lang="es-MX" sz="3600" dirty="0">
                <a:latin typeface="Arial Rounded MT Bold" panose="020F0704030504030204" pitchFamily="34" charset="0"/>
              </a:rPr>
            </a:br>
            <a:r>
              <a:rPr lang="es-MX" sz="3600" dirty="0" smtClean="0">
                <a:latin typeface="Arial Rounded MT Bold" panose="020F0704030504030204" pitchFamily="34" charset="0"/>
              </a:rPr>
              <a:t/>
            </a:r>
            <a:br>
              <a:rPr lang="es-MX" sz="3600" dirty="0" smtClean="0">
                <a:latin typeface="Arial Rounded MT Bold" panose="020F0704030504030204" pitchFamily="34" charset="0"/>
              </a:rPr>
            </a:br>
            <a:r>
              <a:rPr lang="es-MX" sz="3600" dirty="0" smtClean="0">
                <a:latin typeface="Arial Rounded MT Bold" panose="020F0704030504030204" pitchFamily="34" charset="0"/>
              </a:rPr>
              <a:t>Semiótica, publicidad e interculturalidad</a:t>
            </a:r>
            <a:br>
              <a:rPr lang="es-MX" sz="3600" dirty="0" smtClean="0">
                <a:latin typeface="Arial Rounded MT Bold" panose="020F0704030504030204" pitchFamily="34" charset="0"/>
              </a:rPr>
            </a:br>
            <a:r>
              <a:rPr lang="es-MX" sz="3600" dirty="0" smtClean="0">
                <a:latin typeface="Arial Rounded MT Bold" panose="020F0704030504030204" pitchFamily="34" charset="0"/>
              </a:rPr>
              <a:t>El discurso de naturaleza persuasiva</a:t>
            </a:r>
            <a:br>
              <a:rPr lang="es-MX" sz="3600" dirty="0" smtClean="0">
                <a:latin typeface="Arial Rounded MT Bold" panose="020F0704030504030204" pitchFamily="34" charset="0"/>
              </a:rPr>
            </a:br>
            <a:r>
              <a:rPr lang="es-MX" sz="3600" dirty="0" smtClean="0"/>
              <a:t/>
            </a:r>
            <a:br>
              <a:rPr lang="es-MX" sz="3600" dirty="0" smtClean="0"/>
            </a:br>
            <a:endParaRPr lang="es-EC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902299"/>
            <a:ext cx="8825658" cy="19962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3000" cap="none" dirty="0">
                <a:latin typeface="Arial Rounded MT Bold" panose="020F0704030504030204" pitchFamily="34" charset="0"/>
              </a:rPr>
              <a:t>J</a:t>
            </a:r>
            <a:r>
              <a:rPr lang="es-MX" sz="3000" cap="none" dirty="0" smtClean="0">
                <a:latin typeface="Arial Rounded MT Bold" panose="020F0704030504030204" pitchFamily="34" charset="0"/>
              </a:rPr>
              <a:t>osé </a:t>
            </a:r>
            <a:r>
              <a:rPr lang="es-MX" sz="3000" cap="none" dirty="0">
                <a:latin typeface="Arial Rounded MT Bold" panose="020F0704030504030204" pitchFamily="34" charset="0"/>
              </a:rPr>
              <a:t>E</a:t>
            </a:r>
            <a:r>
              <a:rPr lang="es-MX" sz="3000" cap="none" dirty="0" smtClean="0">
                <a:latin typeface="Arial Rounded MT Bold" panose="020F0704030504030204" pitchFamily="34" charset="0"/>
              </a:rPr>
              <a:t>nrique Finol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600" cap="none" dirty="0" smtClean="0"/>
              <a:t>Consejo de Regulación y Desarrollo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600" cap="none" dirty="0" smtClean="0"/>
              <a:t>de la Información y Comunicación </a:t>
            </a:r>
            <a:r>
              <a:rPr lang="es-MX" sz="2600" cap="none" dirty="0"/>
              <a:t>-</a:t>
            </a:r>
            <a:r>
              <a:rPr lang="es-MX" sz="2600" cap="none" dirty="0" smtClean="0"/>
              <a:t> Ecuador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600" cap="none" dirty="0" smtClean="0"/>
              <a:t>Asociación Internacional de Semiótica (AIS-IASS)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C" sz="2600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70" y="4422656"/>
            <a:ext cx="1304436" cy="12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Las minorías étnicas en la publicidad…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/>
              <a:t>Hoy con frecuencia las estrategias publicitarias apelan a los contenidos, valores y tradiciones culturales de los públicos/target. </a:t>
            </a:r>
          </a:p>
          <a:p>
            <a:r>
              <a:rPr lang="es-MX" sz="2400" dirty="0" smtClean="0"/>
              <a:t>En un estudio hecho en España en dos canales públicos y dos privados de TV, “</a:t>
            </a:r>
            <a:r>
              <a:rPr lang="es-EC" sz="2400" dirty="0"/>
              <a:t>Se ha encontrado un total de 49 </a:t>
            </a:r>
            <a:r>
              <a:rPr lang="es-EC" sz="2400" dirty="0" err="1"/>
              <a:t>espots</a:t>
            </a:r>
            <a:r>
              <a:rPr lang="es-EC" sz="2400" dirty="0"/>
              <a:t> televisivos con representación de minorías étnicas </a:t>
            </a:r>
            <a:r>
              <a:rPr lang="es-EC" sz="2400" dirty="0" smtClean="0"/>
              <a:t>visibles que </a:t>
            </a:r>
            <a:r>
              <a:rPr lang="es-EC" sz="2400" dirty="0"/>
              <a:t>suponen el 9.7% del total de emisiones de </a:t>
            </a:r>
            <a:r>
              <a:rPr lang="es-EC" sz="2400" dirty="0" err="1" smtClean="0"/>
              <a:t>espots</a:t>
            </a:r>
            <a:r>
              <a:rPr lang="es-EC" sz="2400" dirty="0" smtClean="0"/>
              <a:t>”, lo que se acerca al porcentaje de población migrante en ese país (12</a:t>
            </a:r>
            <a:r>
              <a:rPr lang="es-EC" sz="2400" dirty="0"/>
              <a:t>%). </a:t>
            </a:r>
            <a:r>
              <a:rPr lang="es-EC" sz="2400" dirty="0" smtClean="0"/>
              <a:t>(Martínez Corcuera et al, s/f). Sin embargo, estos resultados </a:t>
            </a:r>
            <a:r>
              <a:rPr lang="es-EC" sz="2400" dirty="0"/>
              <a:t>están distorsionados </a:t>
            </a:r>
            <a:r>
              <a:rPr lang="es-EC" sz="2400" dirty="0" smtClean="0"/>
              <a:t>por las campañas </a:t>
            </a:r>
            <a:r>
              <a:rPr lang="es-EC" sz="2400" dirty="0"/>
              <a:t>de </a:t>
            </a:r>
            <a:r>
              <a:rPr lang="es-EC" sz="2400" dirty="0" err="1"/>
              <a:t>Seat</a:t>
            </a:r>
            <a:r>
              <a:rPr lang="es-EC" sz="2400" dirty="0"/>
              <a:t> y Nissan </a:t>
            </a:r>
            <a:r>
              <a:rPr lang="es-EC" sz="2400" dirty="0" smtClean="0"/>
              <a:t>que suponen </a:t>
            </a:r>
            <a:r>
              <a:rPr lang="es-EC" sz="2400" dirty="0"/>
              <a:t>el 28% de la emisión publicitaria </a:t>
            </a:r>
            <a:r>
              <a:rPr lang="es-EC" sz="2400" dirty="0" smtClean="0"/>
              <a:t>analizada.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764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/>
            </a:r>
            <a:br>
              <a:rPr lang="es-EC" sz="2800" dirty="0"/>
            </a:br>
            <a:r>
              <a:rPr lang="es-EC" sz="3200" dirty="0" smtClean="0"/>
              <a:t>“…minorías </a:t>
            </a:r>
            <a:r>
              <a:rPr lang="es-EC" sz="3200" dirty="0"/>
              <a:t>invisibles o la aniquilación simbólica de su existencia”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2052918"/>
            <a:ext cx="9579714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Minorías más representadas en los 49 spots:</a:t>
            </a:r>
            <a:endParaRPr lang="es-EC" sz="2400" dirty="0" smtClean="0"/>
          </a:p>
          <a:p>
            <a:pPr marL="0" indent="0">
              <a:buNone/>
            </a:pPr>
            <a:r>
              <a:rPr lang="es-EC" sz="2400" dirty="0" smtClean="0"/>
              <a:t>- Africanos </a:t>
            </a:r>
            <a:r>
              <a:rPr lang="es-EC" sz="2400" dirty="0"/>
              <a:t>y/o </a:t>
            </a:r>
            <a:r>
              <a:rPr lang="es-EC" sz="2400" dirty="0" smtClean="0"/>
              <a:t>afroamericanos: 31.8%. </a:t>
            </a:r>
          </a:p>
          <a:p>
            <a:pPr marL="0" indent="0">
              <a:buNone/>
            </a:pPr>
            <a:r>
              <a:rPr lang="es-EC" sz="2400" dirty="0"/>
              <a:t>- </a:t>
            </a:r>
            <a:r>
              <a:rPr lang="es-EC" sz="2400" dirty="0" smtClean="0"/>
              <a:t>Asiáticos</a:t>
            </a:r>
            <a:r>
              <a:rPr lang="es-EC" sz="2400" dirty="0"/>
              <a:t>: 28</a:t>
            </a:r>
            <a:r>
              <a:rPr lang="es-EC" sz="2400" dirty="0" smtClean="0"/>
              <a:t>%</a:t>
            </a:r>
          </a:p>
          <a:p>
            <a:pPr marL="0" indent="0">
              <a:buNone/>
            </a:pPr>
            <a:r>
              <a:rPr lang="es-EC" sz="2400" dirty="0" smtClean="0"/>
              <a:t>- Latinoamericanos: </a:t>
            </a:r>
            <a:r>
              <a:rPr lang="es-EC" sz="2400" dirty="0"/>
              <a:t>12% </a:t>
            </a:r>
            <a:endParaRPr lang="es-EC" sz="2400" dirty="0" smtClean="0"/>
          </a:p>
          <a:p>
            <a:pPr marL="0" indent="0">
              <a:buNone/>
            </a:pPr>
            <a:r>
              <a:rPr lang="es-EC" sz="2400" dirty="0" smtClean="0"/>
              <a:t>- Magrebíes: 1.7</a:t>
            </a:r>
            <a:r>
              <a:rPr lang="es-EC" sz="2400" dirty="0"/>
              <a:t>%  </a:t>
            </a:r>
            <a:r>
              <a:rPr lang="es-EC" sz="2400" dirty="0" smtClean="0"/>
              <a:t>(Mayor población inmigrante en España).</a:t>
            </a:r>
          </a:p>
          <a:p>
            <a:pPr marL="0" indent="0">
              <a:buNone/>
            </a:pPr>
            <a:r>
              <a:rPr lang="es-EC" sz="1800" dirty="0" smtClean="0"/>
              <a:t>Fuente:  Martínez Corcuera, R. et al. </a:t>
            </a:r>
            <a:r>
              <a:rPr lang="pt-BR" sz="1800" dirty="0" smtClean="0"/>
              <a:t> </a:t>
            </a:r>
            <a:r>
              <a:rPr lang="pt-BR" sz="1800" dirty="0" err="1" smtClean="0"/>
              <a:t>Universidad</a:t>
            </a:r>
            <a:r>
              <a:rPr lang="pt-BR" sz="1800" dirty="0" smtClean="0"/>
              <a:t> Autónoma de Barcelona. </a:t>
            </a:r>
          </a:p>
          <a:p>
            <a:pPr marL="0" indent="0">
              <a:buNone/>
            </a:pPr>
            <a:r>
              <a:rPr lang="pt-BR" sz="2400" dirty="0" smtClean="0"/>
              <a:t>“</a:t>
            </a:r>
            <a:r>
              <a:rPr lang="es-EC" sz="2400" dirty="0"/>
              <a:t>Cuantitativamente, la representación de personajes de minorías en publicidad es </a:t>
            </a:r>
            <a:r>
              <a:rPr lang="es-EC" sz="2400" dirty="0" smtClean="0"/>
              <a:t>muy limitado</a:t>
            </a:r>
            <a:r>
              <a:rPr lang="es-EC" sz="2400" dirty="0"/>
              <a:t>, prácticamente </a:t>
            </a:r>
            <a:r>
              <a:rPr lang="es-EC" sz="2400" dirty="0" smtClean="0"/>
              <a:t>inexistente. Es </a:t>
            </a:r>
            <a:r>
              <a:rPr lang="es-EC" sz="2400" dirty="0"/>
              <a:t>la imagen de minorías invisibles o la </a:t>
            </a:r>
            <a:r>
              <a:rPr lang="es-EC" sz="2400" dirty="0" smtClean="0"/>
              <a:t>aniquilación simbólica </a:t>
            </a:r>
            <a:r>
              <a:rPr lang="es-EC" sz="2400" dirty="0"/>
              <a:t>de su </a:t>
            </a:r>
            <a:r>
              <a:rPr lang="es-EC" sz="2400" dirty="0" smtClean="0"/>
              <a:t>existencia” (Martínez Corcuera et al.).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5264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77" y="454675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AHA...AHA...AHA LA VACHE QUI RIT OU L3ADAMA!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7838" y="2052638"/>
            <a:ext cx="5118100" cy="4195762"/>
          </a:xfrm>
        </p:spPr>
      </p:pic>
    </p:spTree>
    <p:extLst>
      <p:ext uri="{BB962C8B-B14F-4D97-AF65-F5344CB8AC3E}">
        <p14:creationId xmlns:p14="http://schemas.microsoft.com/office/powerpoint/2010/main" val="10919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77" y="25332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Nouvelle Pub La vache qui rit 'Pique-nique-Frères'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9713" y="2052638"/>
            <a:ext cx="5594350" cy="4195762"/>
          </a:xfrm>
        </p:spPr>
      </p:pic>
    </p:spTree>
    <p:extLst>
      <p:ext uri="{BB962C8B-B14F-4D97-AF65-F5344CB8AC3E}">
        <p14:creationId xmlns:p14="http://schemas.microsoft.com/office/powerpoint/2010/main" val="18424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515265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2400" dirty="0"/>
              <a:t>Lola </a:t>
            </a:r>
            <a:r>
              <a:rPr lang="es-EC" sz="2400" dirty="0" err="1" smtClean="0"/>
              <a:t>Gazounaud</a:t>
            </a:r>
            <a:r>
              <a:rPr lang="es-EC" sz="2400" dirty="0" smtClean="0"/>
              <a:t> (2012), al comparar la publicidad del queso </a:t>
            </a:r>
            <a:r>
              <a:rPr lang="es-EC" sz="2400" i="1" dirty="0" smtClean="0"/>
              <a:t>La </a:t>
            </a:r>
            <a:r>
              <a:rPr lang="es-EC" sz="2400" i="1" dirty="0" err="1" smtClean="0"/>
              <a:t>vache</a:t>
            </a:r>
            <a:r>
              <a:rPr lang="es-EC" sz="2400" i="1" dirty="0" smtClean="0"/>
              <a:t> </a:t>
            </a:r>
            <a:r>
              <a:rPr lang="es-EC" sz="2400" i="1" dirty="0" err="1" smtClean="0"/>
              <a:t>qui</a:t>
            </a:r>
            <a:r>
              <a:rPr lang="es-EC" sz="2400" i="1" dirty="0" smtClean="0"/>
              <a:t> </a:t>
            </a:r>
            <a:r>
              <a:rPr lang="es-EC" sz="2400" i="1" dirty="0" err="1" smtClean="0"/>
              <a:t>rit</a:t>
            </a:r>
            <a:r>
              <a:rPr lang="es-EC" sz="2400" dirty="0" smtClean="0"/>
              <a:t> dirigida al público francés y la dirigida al público marroquí, señala que mientras la primera se apoya sobre lo </a:t>
            </a:r>
            <a:r>
              <a:rPr lang="es-EC" sz="2400" b="1" dirty="0" smtClean="0"/>
              <a:t>racional, lógico, concreto </a:t>
            </a:r>
            <a:r>
              <a:rPr lang="es-EC" sz="2400" dirty="0"/>
              <a:t>(</a:t>
            </a:r>
            <a:r>
              <a:rPr lang="es-EC" sz="2400" dirty="0" smtClean="0"/>
              <a:t>información objetiva, numérica) la segunda se apoya sobre lo </a:t>
            </a:r>
            <a:r>
              <a:rPr lang="es-EC" sz="2400" b="1" dirty="0" smtClean="0"/>
              <a:t>sensitivo y</a:t>
            </a:r>
            <a:r>
              <a:rPr lang="es-EC" sz="2400" dirty="0" smtClean="0"/>
              <a:t> </a:t>
            </a:r>
            <a:r>
              <a:rPr lang="es-EC" sz="2400" b="1" dirty="0" smtClean="0"/>
              <a:t>emocional</a:t>
            </a:r>
            <a:r>
              <a:rPr lang="es-EC" sz="2400" dirty="0" smtClean="0"/>
              <a:t> (fiesta, jovialidad, música, movimiento):</a:t>
            </a:r>
          </a:p>
          <a:p>
            <a:r>
              <a:rPr lang="es-MX" sz="2400" b="1" dirty="0" smtClean="0"/>
              <a:t>Publicidad Francesa</a:t>
            </a:r>
            <a:r>
              <a:rPr lang="es-MX" sz="2400" dirty="0" smtClean="0"/>
              <a:t>: </a:t>
            </a:r>
          </a:p>
          <a:p>
            <a:pPr marL="0" indent="0">
              <a:buNone/>
            </a:pPr>
            <a:r>
              <a:rPr lang="fr-FR" sz="2400" dirty="0" smtClean="0"/>
              <a:t>- 89</a:t>
            </a:r>
            <a:r>
              <a:rPr lang="fr-FR" sz="2400" dirty="0"/>
              <a:t>% des Français sont heureux d’avoir un frère ou une sœur</a:t>
            </a:r>
          </a:p>
          <a:p>
            <a:pPr marL="0" indent="0">
              <a:buNone/>
            </a:pPr>
            <a:r>
              <a:rPr lang="fr-FR" sz="2400" dirty="0" smtClean="0"/>
              <a:t>- 80</a:t>
            </a:r>
            <a:r>
              <a:rPr lang="fr-FR" sz="2400" dirty="0"/>
              <a:t>% des Français apprécient le moment de la douche</a:t>
            </a:r>
          </a:p>
          <a:p>
            <a:pPr marL="0" indent="0">
              <a:buNone/>
            </a:pPr>
            <a:r>
              <a:rPr lang="fr-FR" sz="2400" dirty="0" smtClean="0"/>
              <a:t>- 100</a:t>
            </a:r>
            <a:r>
              <a:rPr lang="fr-FR" sz="2400" dirty="0"/>
              <a:t>% des Français ont mangé, mangent ou mangeront </a:t>
            </a:r>
            <a:r>
              <a:rPr lang="fr-FR" sz="2400" dirty="0" smtClean="0"/>
              <a:t>de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i="1" dirty="0" smtClean="0"/>
              <a:t>La </a:t>
            </a:r>
            <a:r>
              <a:rPr lang="fr-FR" sz="2400" i="1" dirty="0"/>
              <a:t>vache qui rit</a:t>
            </a:r>
            <a:endParaRPr lang="es-EC" sz="2400" i="1" dirty="0"/>
          </a:p>
        </p:txBody>
      </p:sp>
    </p:spTree>
    <p:extLst>
      <p:ext uri="{BB962C8B-B14F-4D97-AF65-F5344CB8AC3E}">
        <p14:creationId xmlns:p14="http://schemas.microsoft.com/office/powerpoint/2010/main" val="25440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24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b="1" dirty="0" smtClean="0"/>
              <a:t>Publicidad marroquí</a:t>
            </a:r>
            <a:r>
              <a:rPr lang="es-MX" sz="3000" dirty="0" smtClean="0"/>
              <a:t>:</a:t>
            </a:r>
          </a:p>
          <a:p>
            <a:pPr marL="0" indent="0">
              <a:buNone/>
            </a:pPr>
            <a:r>
              <a:rPr lang="es-EC" dirty="0"/>
              <a:t>La </a:t>
            </a:r>
            <a:r>
              <a:rPr lang="es-EC" dirty="0" err="1"/>
              <a:t>vache</a:t>
            </a:r>
            <a:r>
              <a:rPr lang="es-EC" dirty="0"/>
              <a:t> </a:t>
            </a:r>
            <a:r>
              <a:rPr lang="es-EC" dirty="0" err="1"/>
              <a:t>qui</a:t>
            </a:r>
            <a:r>
              <a:rPr lang="es-EC" dirty="0"/>
              <a:t> </a:t>
            </a:r>
            <a:r>
              <a:rPr lang="es-EC" dirty="0" err="1"/>
              <a:t>rit</a:t>
            </a:r>
            <a:r>
              <a:rPr lang="es-EC" dirty="0"/>
              <a:t> et la </a:t>
            </a:r>
            <a:r>
              <a:rPr lang="es-EC" dirty="0" err="1"/>
              <a:t>grandeur</a:t>
            </a:r>
            <a:r>
              <a:rPr lang="es-EC" dirty="0"/>
              <a:t>/</a:t>
            </a:r>
            <a:r>
              <a:rPr lang="es-EC" dirty="0" err="1"/>
              <a:t>magnificence</a:t>
            </a:r>
            <a:r>
              <a:rPr lang="es-EC" dirty="0"/>
              <a:t>/</a:t>
            </a:r>
            <a:r>
              <a:rPr lang="es-EC" dirty="0" err="1"/>
              <a:t>majesté</a:t>
            </a:r>
            <a:r>
              <a:rPr lang="es-EC" dirty="0"/>
              <a:t> (</a:t>
            </a:r>
            <a:r>
              <a:rPr lang="ar-AE" dirty="0"/>
              <a:t>العظمة</a:t>
            </a:r>
            <a:r>
              <a:rPr lang="ar-AE" dirty="0" smtClean="0"/>
              <a:t>)</a:t>
            </a:r>
            <a:r>
              <a:rPr lang="es-MX" dirty="0" smtClean="0"/>
              <a:t>) </a:t>
            </a:r>
            <a:endParaRPr lang="ar-AE" dirty="0"/>
          </a:p>
          <a:p>
            <a:pPr marL="0" indent="0">
              <a:buNone/>
            </a:pPr>
            <a:r>
              <a:rPr lang="es-EC" dirty="0"/>
              <a:t>Elle </a:t>
            </a:r>
            <a:r>
              <a:rPr lang="es-EC" dirty="0" err="1"/>
              <a:t>nous</a:t>
            </a:r>
            <a:r>
              <a:rPr lang="es-EC" dirty="0"/>
              <a:t> </a:t>
            </a:r>
            <a:r>
              <a:rPr lang="es-EC" dirty="0" err="1"/>
              <a:t>donne</a:t>
            </a:r>
            <a:r>
              <a:rPr lang="es-EC" dirty="0"/>
              <a:t> de la </a:t>
            </a:r>
            <a:r>
              <a:rPr lang="es-EC" dirty="0" err="1" smtClean="0"/>
              <a:t>joie</a:t>
            </a:r>
            <a:r>
              <a:rPr lang="es-EC" dirty="0" smtClean="0"/>
              <a:t> / </a:t>
            </a:r>
            <a:r>
              <a:rPr lang="es-EC" dirty="0" err="1" smtClean="0"/>
              <a:t>allégresse</a:t>
            </a:r>
            <a:r>
              <a:rPr lang="es-EC" dirty="0" smtClean="0"/>
              <a:t> /</a:t>
            </a:r>
            <a:r>
              <a:rPr lang="es-EC" dirty="0" err="1" smtClean="0"/>
              <a:t>gaieté</a:t>
            </a:r>
            <a:r>
              <a:rPr lang="es-EC" dirty="0" smtClean="0"/>
              <a:t> </a:t>
            </a:r>
            <a:r>
              <a:rPr lang="es-EC" dirty="0"/>
              <a:t>(</a:t>
            </a:r>
            <a:r>
              <a:rPr lang="ar-AE" dirty="0"/>
              <a:t>الفرح)</a:t>
            </a:r>
          </a:p>
          <a:p>
            <a:pPr marL="0" indent="0">
              <a:buNone/>
            </a:pPr>
            <a:r>
              <a:rPr lang="es-EC" dirty="0"/>
              <a:t>Elle a un </a:t>
            </a:r>
            <a:r>
              <a:rPr lang="es-EC" dirty="0" err="1" smtClean="0"/>
              <a:t>goût</a:t>
            </a:r>
            <a:r>
              <a:rPr lang="es-EC" dirty="0" smtClean="0"/>
              <a:t> / une </a:t>
            </a:r>
            <a:r>
              <a:rPr lang="es-EC" dirty="0" err="1"/>
              <a:t>saveur</a:t>
            </a:r>
            <a:r>
              <a:rPr lang="es-EC" dirty="0"/>
              <a:t> </a:t>
            </a:r>
            <a:r>
              <a:rPr lang="es-EC" dirty="0" err="1"/>
              <a:t>exquis</a:t>
            </a:r>
            <a:r>
              <a:rPr lang="es-EC" dirty="0"/>
              <a:t>(e) (</a:t>
            </a:r>
            <a:r>
              <a:rPr lang="ar-AE" dirty="0"/>
              <a:t>مداق ضخم </a:t>
            </a:r>
            <a:r>
              <a:rPr lang="ar-AE" dirty="0" smtClean="0"/>
              <a:t>)</a:t>
            </a:r>
            <a:endParaRPr lang="ar-AE" dirty="0"/>
          </a:p>
          <a:p>
            <a:pPr marL="0" indent="0">
              <a:buNone/>
            </a:pPr>
            <a:r>
              <a:rPr lang="es-EC" dirty="0" err="1"/>
              <a:t>C’est</a:t>
            </a:r>
            <a:r>
              <a:rPr lang="es-EC" dirty="0"/>
              <a:t> la </a:t>
            </a:r>
            <a:r>
              <a:rPr lang="es-EC" dirty="0" err="1"/>
              <a:t>passion</a:t>
            </a:r>
            <a:r>
              <a:rPr lang="es-EC" dirty="0"/>
              <a:t> des </a:t>
            </a:r>
            <a:r>
              <a:rPr lang="es-EC" dirty="0" err="1"/>
              <a:t>enfants</a:t>
            </a:r>
            <a:r>
              <a:rPr lang="es-EC" dirty="0"/>
              <a:t> (</a:t>
            </a:r>
            <a:r>
              <a:rPr lang="ar-AE" dirty="0"/>
              <a:t>العشق), </a:t>
            </a:r>
            <a:r>
              <a:rPr lang="es-MX" dirty="0" smtClean="0"/>
              <a:t>) </a:t>
            </a:r>
            <a:r>
              <a:rPr lang="es-EC" dirty="0" err="1" smtClean="0"/>
              <a:t>ils</a:t>
            </a:r>
            <a:r>
              <a:rPr lang="es-EC" dirty="0" smtClean="0"/>
              <a:t> </a:t>
            </a:r>
            <a:r>
              <a:rPr lang="es-EC" dirty="0" err="1"/>
              <a:t>l’aiment</a:t>
            </a:r>
            <a:r>
              <a:rPr lang="es-EC" dirty="0"/>
              <a:t> (</a:t>
            </a:r>
            <a:r>
              <a:rPr lang="ar-AE" dirty="0"/>
              <a:t>الحب), </a:t>
            </a:r>
            <a:r>
              <a:rPr lang="es-MX" dirty="0" smtClean="0"/>
              <a:t>) </a:t>
            </a:r>
            <a:r>
              <a:rPr lang="es-EC" dirty="0" err="1" smtClean="0"/>
              <a:t>c’est</a:t>
            </a:r>
            <a:r>
              <a:rPr lang="es-EC" dirty="0" smtClean="0"/>
              <a:t> </a:t>
            </a:r>
            <a:r>
              <a:rPr lang="es-EC" dirty="0"/>
              <a:t>elle </a:t>
            </a:r>
            <a:r>
              <a:rPr lang="es-EC" dirty="0" err="1"/>
              <a:t>qu’ils</a:t>
            </a:r>
            <a:r>
              <a:rPr lang="es-EC" dirty="0"/>
              <a:t> </a:t>
            </a:r>
            <a:r>
              <a:rPr lang="es-EC" dirty="0" err="1"/>
              <a:t>préfèrent</a:t>
            </a:r>
            <a:r>
              <a:rPr lang="es-EC" dirty="0"/>
              <a:t> (</a:t>
            </a:r>
            <a:r>
              <a:rPr lang="ar-AE" dirty="0"/>
              <a:t>الفضل)</a:t>
            </a:r>
          </a:p>
          <a:p>
            <a:pPr marL="0" indent="0">
              <a:buNone/>
            </a:pPr>
            <a:r>
              <a:rPr lang="es-EC" dirty="0"/>
              <a:t>Elle </a:t>
            </a:r>
            <a:r>
              <a:rPr lang="es-EC" dirty="0" err="1"/>
              <a:t>est</a:t>
            </a:r>
            <a:r>
              <a:rPr lang="es-EC" dirty="0"/>
              <a:t> </a:t>
            </a:r>
            <a:r>
              <a:rPr lang="es-EC" dirty="0" err="1"/>
              <a:t>unique</a:t>
            </a:r>
            <a:r>
              <a:rPr lang="es-EC" dirty="0"/>
              <a:t> (</a:t>
            </a:r>
            <a:r>
              <a:rPr lang="ar-AE" dirty="0"/>
              <a:t>و لايني هي) </a:t>
            </a:r>
            <a:r>
              <a:rPr lang="es-MX" dirty="0" smtClean="0"/>
              <a:t>) </a:t>
            </a:r>
            <a:r>
              <a:rPr lang="es-EC" dirty="0" err="1" smtClean="0"/>
              <a:t>Il</a:t>
            </a:r>
            <a:r>
              <a:rPr lang="es-EC" dirty="0" smtClean="0"/>
              <a:t> </a:t>
            </a:r>
            <a:r>
              <a:rPr lang="es-EC" dirty="0" err="1"/>
              <a:t>n’y</a:t>
            </a:r>
            <a:r>
              <a:rPr lang="es-EC" dirty="0"/>
              <a:t> a </a:t>
            </a:r>
            <a:r>
              <a:rPr lang="es-EC" dirty="0" err="1"/>
              <a:t>pas</a:t>
            </a:r>
            <a:r>
              <a:rPr lang="es-EC" dirty="0"/>
              <a:t> de </a:t>
            </a:r>
            <a:r>
              <a:rPr lang="es-EC" dirty="0" err="1"/>
              <a:t>mots</a:t>
            </a:r>
            <a:r>
              <a:rPr lang="es-EC" dirty="0"/>
              <a:t> </a:t>
            </a:r>
            <a:r>
              <a:rPr lang="es-EC" dirty="0" err="1"/>
              <a:t>pour</a:t>
            </a:r>
            <a:r>
              <a:rPr lang="es-EC" dirty="0"/>
              <a:t> la </a:t>
            </a:r>
            <a:r>
              <a:rPr lang="es-EC" dirty="0" err="1"/>
              <a:t>décrire</a:t>
            </a:r>
            <a:r>
              <a:rPr lang="es-EC" dirty="0"/>
              <a:t> ( </a:t>
            </a:r>
            <a:r>
              <a:rPr lang="ar-AE" dirty="0"/>
              <a:t>نحكي عليها واش )</a:t>
            </a:r>
          </a:p>
          <a:p>
            <a:pPr marL="0" indent="0">
              <a:buNone/>
            </a:pPr>
            <a:r>
              <a:rPr lang="es-EC" dirty="0"/>
              <a:t>Elle </a:t>
            </a:r>
            <a:r>
              <a:rPr lang="es-EC" dirty="0" err="1"/>
              <a:t>nous</a:t>
            </a:r>
            <a:r>
              <a:rPr lang="es-EC" dirty="0"/>
              <a:t> </a:t>
            </a:r>
            <a:r>
              <a:rPr lang="es-EC" dirty="0" err="1"/>
              <a:t>fait</a:t>
            </a:r>
            <a:r>
              <a:rPr lang="es-EC" dirty="0"/>
              <a:t> </a:t>
            </a:r>
            <a:r>
              <a:rPr lang="es-EC" dirty="0" err="1"/>
              <a:t>mourir</a:t>
            </a:r>
            <a:r>
              <a:rPr lang="es-EC" dirty="0"/>
              <a:t> (de </a:t>
            </a:r>
            <a:r>
              <a:rPr lang="es-EC" dirty="0" err="1"/>
              <a:t>plaisir</a:t>
            </a:r>
            <a:r>
              <a:rPr lang="es-EC" dirty="0"/>
              <a:t>) (</a:t>
            </a:r>
            <a:r>
              <a:rPr lang="ar-AE" dirty="0"/>
              <a:t>موتنا)</a:t>
            </a:r>
          </a:p>
          <a:p>
            <a:pPr marL="0" indent="0">
              <a:buNone/>
            </a:pPr>
            <a:r>
              <a:rPr lang="es-EC" dirty="0" err="1"/>
              <a:t>Avec</a:t>
            </a:r>
            <a:r>
              <a:rPr lang="es-EC" dirty="0"/>
              <a:t> elle, </a:t>
            </a:r>
            <a:r>
              <a:rPr lang="es-EC" dirty="0" err="1"/>
              <a:t>santé</a:t>
            </a:r>
            <a:r>
              <a:rPr lang="es-EC" dirty="0"/>
              <a:t> ( </a:t>
            </a:r>
            <a:r>
              <a:rPr lang="ar-AE" dirty="0"/>
              <a:t>الصحة), </a:t>
            </a:r>
            <a:r>
              <a:rPr lang="es-MX" dirty="0" smtClean="0"/>
              <a:t>) </a:t>
            </a:r>
            <a:r>
              <a:rPr lang="es-EC" dirty="0" err="1" smtClean="0"/>
              <a:t>dynamisme</a:t>
            </a:r>
            <a:r>
              <a:rPr lang="es-EC" dirty="0" smtClean="0"/>
              <a:t>/</a:t>
            </a:r>
            <a:r>
              <a:rPr lang="es-EC" dirty="0" err="1" smtClean="0"/>
              <a:t>vigueur</a:t>
            </a:r>
            <a:r>
              <a:rPr lang="es-EC" dirty="0" smtClean="0"/>
              <a:t> </a:t>
            </a:r>
            <a:r>
              <a:rPr lang="es-EC" dirty="0"/>
              <a:t>(</a:t>
            </a:r>
            <a:r>
              <a:rPr lang="ar-AE" dirty="0"/>
              <a:t>النشاط), </a:t>
            </a:r>
            <a:r>
              <a:rPr lang="es-MX" dirty="0" smtClean="0"/>
              <a:t>) </a:t>
            </a:r>
            <a:r>
              <a:rPr lang="es-EC" dirty="0" smtClean="0"/>
              <a:t>et </a:t>
            </a:r>
            <a:r>
              <a:rPr lang="es-EC" dirty="0" err="1"/>
              <a:t>énergie</a:t>
            </a:r>
            <a:r>
              <a:rPr lang="es-EC" dirty="0"/>
              <a:t>/</a:t>
            </a:r>
            <a:r>
              <a:rPr lang="es-EC" dirty="0" err="1"/>
              <a:t>vitalité</a:t>
            </a:r>
            <a:r>
              <a:rPr lang="es-EC" dirty="0"/>
              <a:t> </a:t>
            </a:r>
            <a:r>
              <a:rPr lang="ar-AE" dirty="0" smtClean="0"/>
              <a:t>الحيوية)</a:t>
            </a:r>
            <a:r>
              <a:rPr lang="es-MX" dirty="0" smtClean="0"/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01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7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/>
              <a:t>El mensaje publicitario parte del supuesto de que esos contenidos corresponden a la cultura y a la identidad propia de esos dos receptores-target. </a:t>
            </a:r>
          </a:p>
          <a:p>
            <a:r>
              <a:rPr lang="es-MX" sz="2400" dirty="0" smtClean="0"/>
              <a:t>Es fácil deducir que la concepción de interculturalidad que subyace en las estrategias publicitarias es aquella según la cual interculturalidad es conocer elementos  de una determinada identidad – ritos, mitos, creencias, costumbres, prácticas, folklore, arte, etc.─, e incluirlos en el mensaje, adaptándolo a los intereses manipulatorios del mismo, lo que facilitará la aceptación del producto, servicio o idea propuesta.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4179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8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 err="1" smtClean="0"/>
              <a:t>Como</a:t>
            </a:r>
            <a:r>
              <a:rPr lang="fr-FR" sz="2400" dirty="0" smtClean="0"/>
              <a:t> </a:t>
            </a:r>
            <a:r>
              <a:rPr lang="fr-FR" sz="2400" dirty="0" err="1" smtClean="0"/>
              <a:t>señala</a:t>
            </a:r>
            <a:r>
              <a:rPr lang="fr-FR" sz="2400" dirty="0"/>
              <a:t> </a:t>
            </a:r>
            <a:r>
              <a:rPr lang="fr-FR" sz="2400" dirty="0" err="1" smtClean="0"/>
              <a:t>Bekkal-Brikci</a:t>
            </a:r>
            <a:r>
              <a:rPr lang="fr-FR" sz="2400" dirty="0" smtClean="0"/>
              <a:t> « La </a:t>
            </a:r>
            <a:r>
              <a:rPr lang="fr-FR" sz="2400" dirty="0"/>
              <a:t>variable interculturelle est souvent décisive dans la réussite d'une </a:t>
            </a:r>
            <a:r>
              <a:rPr lang="fr-FR" sz="2400" dirty="0" smtClean="0"/>
              <a:t>campagne de </a:t>
            </a:r>
            <a:r>
              <a:rPr lang="fr-FR" sz="2400" dirty="0"/>
              <a:t>pub. La connaissance et la maîtrise de la diversité </a:t>
            </a:r>
            <a:r>
              <a:rPr lang="fr-FR" sz="2400" dirty="0" smtClean="0"/>
              <a:t>culturelle </a:t>
            </a:r>
            <a:r>
              <a:rPr lang="fr-FR" sz="2400" dirty="0"/>
              <a:t>doivent </a:t>
            </a:r>
            <a:r>
              <a:rPr lang="fr-FR" sz="2400" dirty="0" smtClean="0"/>
              <a:t>être appliquées </a:t>
            </a:r>
            <a:r>
              <a:rPr lang="fr-FR" sz="2400" dirty="0"/>
              <a:t>à chaque étape du projet de communication </a:t>
            </a:r>
            <a:r>
              <a:rPr lang="fr-FR" sz="2400" dirty="0" smtClean="0"/>
              <a:t>internationale » (2011: 9). </a:t>
            </a:r>
          </a:p>
          <a:p>
            <a:pPr marL="0" indent="0">
              <a:buNone/>
            </a:pPr>
            <a:r>
              <a:rPr lang="fr-FR" sz="2400" dirty="0" smtClean="0"/>
              <a:t>En </a:t>
            </a:r>
            <a:r>
              <a:rPr lang="es-EC" sz="2400" dirty="0" smtClean="0"/>
              <a:t>América</a:t>
            </a:r>
            <a:r>
              <a:rPr lang="fr-FR" sz="2400" dirty="0" smtClean="0"/>
              <a:t> Latina</a:t>
            </a:r>
            <a:r>
              <a:rPr lang="es-EC" sz="2400" dirty="0" smtClean="0"/>
              <a:t>, donde la problemática sobre la comunicación intercultural cobra una decisiva pertinencia, la posición de los medios y del discurso publicitario es crucial para promover la articulación de relaciones armoniosas, constructivas, respetuosas y tolerantes entre las diferentes culturas.  </a:t>
            </a:r>
          </a:p>
          <a:p>
            <a:pPr marL="0" indent="0">
              <a:buNone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927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29" y="908862"/>
            <a:ext cx="4399263" cy="5949138"/>
          </a:xfrm>
        </p:spPr>
      </p:pic>
      <p:sp>
        <p:nvSpPr>
          <p:cNvPr id="5" name="CuadroTexto 4"/>
          <p:cNvSpPr txBox="1"/>
          <p:nvPr/>
        </p:nvSpPr>
        <p:spPr>
          <a:xfrm>
            <a:off x="958645" y="2093466"/>
            <a:ext cx="4697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Sin embargo, sabemos que esta ecuación</a:t>
            </a:r>
          </a:p>
          <a:p>
            <a:r>
              <a:rPr lang="es-EC" sz="2400" dirty="0"/>
              <a:t> </a:t>
            </a:r>
            <a:r>
              <a:rPr lang="es-EC" sz="2400" b="1" dirty="0"/>
              <a:t>mensaje publicitario ≡ </a:t>
            </a:r>
            <a:r>
              <a:rPr lang="es-EC" sz="2400" b="1" dirty="0" smtClean="0"/>
              <a:t>  cultura-destino</a:t>
            </a:r>
            <a:endParaRPr lang="es-EC" sz="2400" b="1" dirty="0"/>
          </a:p>
          <a:p>
            <a:r>
              <a:rPr lang="es-EC" sz="2400" dirty="0" smtClean="0"/>
              <a:t>no </a:t>
            </a:r>
            <a:r>
              <a:rPr lang="es-EC" sz="2400" dirty="0"/>
              <a:t>es exacta y a veces ni siquiera aproximada, pues a menudo son los mensajes publicitarios los que terminan imponiendo, de modo muy sutil pero eficiente, los valores de origen del producto a las culturas-destino.</a:t>
            </a:r>
          </a:p>
        </p:txBody>
      </p:sp>
    </p:spTree>
    <p:extLst>
      <p:ext uri="{BB962C8B-B14F-4D97-AF65-F5344CB8AC3E}">
        <p14:creationId xmlns:p14="http://schemas.microsoft.com/office/powerpoint/2010/main" val="18479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26" y="1878891"/>
            <a:ext cx="3417722" cy="4521909"/>
          </a:xfrm>
        </p:spPr>
      </p:pic>
      <p:sp>
        <p:nvSpPr>
          <p:cNvPr id="5" name="CuadroTexto 4"/>
          <p:cNvSpPr txBox="1"/>
          <p:nvPr/>
        </p:nvSpPr>
        <p:spPr>
          <a:xfrm>
            <a:off x="953037" y="2293085"/>
            <a:ext cx="4670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Ese proceso de imposición que algunos llaman </a:t>
            </a:r>
            <a:r>
              <a:rPr lang="es-EC" sz="2400" b="1" dirty="0"/>
              <a:t>inculturación</a:t>
            </a:r>
            <a:r>
              <a:rPr lang="es-EC" sz="2400" dirty="0"/>
              <a:t> se beneficia y es, al mismo tiempo, responsable de los procesos de globalización que no solo tocan lo económico sino también lo financiero, lo tecnológico, lo jurídico y, no menos importante, lo cultural.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14299" y="6400800"/>
            <a:ext cx="548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Foto tomada de </a:t>
            </a:r>
            <a:r>
              <a:rPr lang="es-EC" dirty="0" err="1" smtClean="0"/>
              <a:t>Berghout</a:t>
            </a:r>
            <a:r>
              <a:rPr lang="es-EC" dirty="0" smtClean="0"/>
              <a:t> </a:t>
            </a:r>
            <a:r>
              <a:rPr lang="es-EC" dirty="0"/>
              <a:t>y </a:t>
            </a:r>
            <a:r>
              <a:rPr lang="es-EC" dirty="0" err="1" smtClean="0"/>
              <a:t>Abdelhamid</a:t>
            </a:r>
            <a:r>
              <a:rPr lang="es-EC" dirty="0" smtClean="0"/>
              <a:t>, 2008.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91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77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86377"/>
            <a:ext cx="9555357" cy="4264952"/>
          </a:xfrm>
        </p:spPr>
      </p:pic>
    </p:spTree>
    <p:extLst>
      <p:ext uri="{BB962C8B-B14F-4D97-AF65-F5344CB8AC3E}">
        <p14:creationId xmlns:p14="http://schemas.microsoft.com/office/powerpoint/2010/main" val="26075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/>
            </a:r>
            <a:br>
              <a:rPr lang="es-MX" sz="3200" dirty="0" smtClean="0"/>
            </a:b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400" dirty="0" smtClean="0"/>
              <a:t>En el marco de la Semiosfera (</a:t>
            </a:r>
            <a:r>
              <a:rPr lang="es-MX" sz="2400" dirty="0" err="1" smtClean="0"/>
              <a:t>Lotman</a:t>
            </a:r>
            <a:r>
              <a:rPr lang="es-MX" sz="2400" dirty="0" smtClean="0"/>
              <a:t>, 1996 [1984]), los procesos propios de las relaciones interculturales pueden ser vistos desde, al menos, tres ópticas diferentes:</a:t>
            </a:r>
          </a:p>
          <a:p>
            <a:pPr marL="0" indent="0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- Conflicto</a:t>
            </a:r>
            <a:r>
              <a:rPr lang="es-MX" sz="2400" dirty="0" smtClean="0"/>
              <a:t>:  </a:t>
            </a:r>
            <a:r>
              <a:rPr lang="es-MX" sz="2400" dirty="0" smtClean="0">
                <a:sym typeface="Wingdings" panose="05000000000000000000" pitchFamily="2" charset="2"/>
              </a:rPr>
              <a:t> </a:t>
            </a:r>
            <a:r>
              <a:rPr lang="es-MX" sz="2400" dirty="0" smtClean="0"/>
              <a:t>diferencia </a:t>
            </a:r>
            <a:r>
              <a:rPr lang="es-MX" sz="2400" dirty="0" smtClean="0">
                <a:sym typeface="Wingdings" panose="05000000000000000000" pitchFamily="2" charset="2"/>
              </a:rPr>
              <a:t> violencia simbólica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- Integración</a:t>
            </a:r>
            <a:r>
              <a:rPr lang="es-MX" sz="2400" dirty="0" smtClean="0"/>
              <a:t>: </a:t>
            </a:r>
            <a:r>
              <a:rPr lang="es-MX" sz="2400" dirty="0" smtClean="0">
                <a:sym typeface="Wingdings" panose="05000000000000000000" pitchFamily="2" charset="2"/>
              </a:rPr>
              <a:t> asimilación (recíproca o unidireccional)</a:t>
            </a:r>
          </a:p>
          <a:p>
            <a:pPr marL="0" indent="0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- Complementariedad</a:t>
            </a:r>
            <a:r>
              <a:rPr lang="es-MX" sz="2400" dirty="0" smtClean="0">
                <a:sym typeface="Wingdings" panose="05000000000000000000" pitchFamily="2" charset="2"/>
              </a:rPr>
              <a:t>:  coexistencia</a:t>
            </a:r>
          </a:p>
          <a:p>
            <a:pPr marL="0" indent="0">
              <a:buNone/>
            </a:pPr>
            <a:r>
              <a:rPr lang="es-MX" sz="2400" dirty="0" smtClean="0"/>
              <a:t>Esas relaciones, sin embargo, con frecuencia están construidas sobre estereotipos –construidos, socializados, legitimados por la publicidad y los medios de difusión− que utilizan su densidad y eficacia comunicativas para provocar identificaciones colectivas.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082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     </a:t>
            </a:r>
            <a:r>
              <a:rPr lang="es-EC" sz="3200" dirty="0" smtClean="0"/>
              <a:t>Un </a:t>
            </a:r>
            <a:r>
              <a:rPr lang="es-EC" sz="3200" dirty="0"/>
              <a:t>ejemplo…</a:t>
            </a:r>
            <a:br>
              <a:rPr lang="es-EC" sz="3200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En 1972 la antropóloga británica Mónica Wilson describió como el pastel matrimonial propio de la cultura inglesa fue copiado y adaptado por los </a:t>
            </a:r>
            <a:r>
              <a:rPr lang="es-MX" sz="2400" dirty="0" err="1" smtClean="0"/>
              <a:t>Nguni</a:t>
            </a:r>
            <a:r>
              <a:rPr lang="es-MX" sz="2400" dirty="0" smtClean="0"/>
              <a:t> de Sudáfrica en una forma inesperada: en lugar de un pastel, en su ritual matrimonial los </a:t>
            </a:r>
            <a:r>
              <a:rPr lang="es-MX" sz="2400" dirty="0" err="1" smtClean="0"/>
              <a:t>Nguni</a:t>
            </a:r>
            <a:r>
              <a:rPr lang="es-MX" sz="2400" dirty="0" smtClean="0"/>
              <a:t> utilizan dos, uno de los cuales es de color blanco, destinado a los familiares de la novia, y otro azul, destinado a los del novio.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En este ejemplo vemos como un tipo particular de símbolo     --que nosotros llamamos </a:t>
            </a:r>
            <a:r>
              <a:rPr lang="es-MX" sz="2400" i="1" dirty="0" err="1" smtClean="0"/>
              <a:t>semióforo</a:t>
            </a:r>
            <a:r>
              <a:rPr lang="es-MX" sz="2400" i="1" dirty="0" smtClean="0"/>
              <a:t>-- </a:t>
            </a:r>
            <a:r>
              <a:rPr lang="es-MX" sz="2400" dirty="0" smtClean="0"/>
              <a:t>introduce un cambio en    la cultura </a:t>
            </a:r>
            <a:r>
              <a:rPr lang="es-MX" sz="2400" dirty="0" err="1" smtClean="0"/>
              <a:t>Nguni</a:t>
            </a:r>
            <a:r>
              <a:rPr lang="es-MX" sz="2400" dirty="0" smtClean="0"/>
              <a:t> pero, al mismo tiempo, reconoce la tradicional separación de los linajes. Tal como hemos dicho en otra parte, “</a:t>
            </a:r>
            <a:r>
              <a:rPr lang="es-EC" sz="2400" dirty="0"/>
              <a:t>el primer sentido de </a:t>
            </a:r>
            <a:r>
              <a:rPr lang="es-EC" sz="2400" dirty="0" smtClean="0"/>
              <a:t>pertenencia de </a:t>
            </a:r>
            <a:r>
              <a:rPr lang="es-EC" sz="2400" dirty="0"/>
              <a:t>cada individuo no es hacia la esposa o hacia el esposo sino hacia el </a:t>
            </a:r>
            <a:r>
              <a:rPr lang="es-EC" sz="2400" dirty="0" smtClean="0"/>
              <a:t>propio linaje” (Finol, 2014: 16). </a:t>
            </a:r>
            <a:endParaRPr lang="es-MX" sz="2400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77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T</a:t>
            </a:r>
            <a:r>
              <a:rPr lang="es-MX" sz="2400" dirty="0" smtClean="0"/>
              <a:t>omo el término </a:t>
            </a:r>
            <a:r>
              <a:rPr lang="es-MX" sz="2400" i="1" dirty="0" err="1" smtClean="0"/>
              <a:t>semióforo</a:t>
            </a:r>
            <a:r>
              <a:rPr lang="es-MX" sz="2400" dirty="0" smtClean="0"/>
              <a:t> del trabajo de </a:t>
            </a:r>
            <a:r>
              <a:rPr lang="es-MX" sz="2400" dirty="0" err="1" smtClean="0"/>
              <a:t>Marilena</a:t>
            </a:r>
            <a:r>
              <a:rPr lang="es-MX" sz="2400" dirty="0" smtClean="0"/>
              <a:t> </a:t>
            </a:r>
            <a:r>
              <a:rPr lang="es-MX" sz="2400" dirty="0" err="1" smtClean="0"/>
              <a:t>Chauí</a:t>
            </a:r>
            <a:r>
              <a:rPr lang="es-MX" sz="2400" dirty="0" smtClean="0"/>
              <a:t>, quien se refiere a él como un símbolo “</a:t>
            </a:r>
            <a:r>
              <a:rPr lang="pt-BR" sz="2400" dirty="0"/>
              <a:t>fecundo porque dele não cessam de brotar efeitos de </a:t>
            </a:r>
            <a:r>
              <a:rPr lang="pt-BR" sz="2400" dirty="0" smtClean="0"/>
              <a:t>significação (...) signo de poder y prestigio” (2001: 10). </a:t>
            </a:r>
            <a:endParaRPr lang="pt-BR" sz="2400" dirty="0"/>
          </a:p>
          <a:p>
            <a:r>
              <a:rPr lang="es-EC" sz="2400" dirty="0" smtClean="0"/>
              <a:t>Sin embargo, para mí el </a:t>
            </a:r>
            <a:r>
              <a:rPr lang="es-EC" sz="2400" i="1" dirty="0" err="1"/>
              <a:t>semióforo</a:t>
            </a:r>
            <a:r>
              <a:rPr lang="es-EC" sz="2400" dirty="0"/>
              <a:t> se definiría como </a:t>
            </a:r>
            <a:r>
              <a:rPr lang="es-EC" sz="2400" i="1" dirty="0"/>
              <a:t>un tipo de símbolo de una especial </a:t>
            </a:r>
            <a:r>
              <a:rPr lang="es-EC" sz="2400" i="1" dirty="0" smtClean="0"/>
              <a:t>eficacia</a:t>
            </a:r>
            <a:r>
              <a:rPr lang="es-EC" sz="2400" dirty="0" smtClean="0"/>
              <a:t>, </a:t>
            </a:r>
            <a:r>
              <a:rPr lang="es-EC" sz="2400" dirty="0"/>
              <a:t>pues implica no solo representación de ideas y valores abstractos, típico de todos los símbolos, sino que esa representación tiene un poder transformador de la realidad cultural. </a:t>
            </a:r>
            <a:r>
              <a:rPr lang="es-EC" sz="2400" dirty="0" smtClean="0"/>
              <a:t>Es lo que se conoce como eficacia simbólica (</a:t>
            </a:r>
            <a:r>
              <a:rPr lang="es-EC" sz="2400" dirty="0" err="1" smtClean="0"/>
              <a:t>Lévi</a:t>
            </a:r>
            <a:r>
              <a:rPr lang="es-EC" sz="2400" dirty="0" smtClean="0"/>
              <a:t>-Strauss, 1949. Relato cuna). La marca es un ejemplo típico de </a:t>
            </a:r>
            <a:r>
              <a:rPr lang="es-EC" sz="2400" i="1" dirty="0" err="1" smtClean="0"/>
              <a:t>semióforo</a:t>
            </a:r>
            <a:r>
              <a:rPr lang="es-EC" sz="2400" dirty="0" smtClean="0"/>
              <a:t>. 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1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/>
              <a:t>En tal sentido, podemos decir que si bien el pastel inglés </a:t>
            </a:r>
            <a:r>
              <a:rPr lang="es-MX" sz="2400" b="1" dirty="0" smtClean="0"/>
              <a:t>transforma</a:t>
            </a:r>
            <a:r>
              <a:rPr lang="es-MX" sz="2400" dirty="0" smtClean="0"/>
              <a:t> la realidad (culinaria, ritual, etc.) </a:t>
            </a:r>
            <a:r>
              <a:rPr lang="es-MX" sz="2400" dirty="0" err="1" smtClean="0"/>
              <a:t>Ngumi</a:t>
            </a:r>
            <a:r>
              <a:rPr lang="es-MX" sz="2400" dirty="0" smtClean="0"/>
              <a:t>, en cuanto que introduce una nueva representación simbólica de la unión conyugal, por el otro lado </a:t>
            </a:r>
            <a:r>
              <a:rPr lang="es-MX" sz="2400" b="1" dirty="0" smtClean="0"/>
              <a:t>confirma</a:t>
            </a:r>
            <a:r>
              <a:rPr lang="es-MX" sz="2400" dirty="0" smtClean="0"/>
              <a:t> la pertenencia fundamental a los linajes al respetar el de cada uno de los contrayentes. Se trata de procesos de dominación pero también de resistencia.</a:t>
            </a:r>
          </a:p>
          <a:p>
            <a:r>
              <a:rPr lang="es-MX" sz="2400" dirty="0" smtClean="0"/>
              <a:t>Este proceso de interculturalidad activa es, según nuestra hipótesis, similar al que la publicidad intenta reproducir cuando se dirige a receptores de culturas distintas a aquellas donde la tecnología, los medios y los contenidos se han originado.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298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177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84" y="2369713"/>
            <a:ext cx="4556015" cy="4158687"/>
          </a:xfrm>
        </p:spPr>
      </p:pic>
      <p:sp>
        <p:nvSpPr>
          <p:cNvPr id="4" name="CuadroTexto 3"/>
          <p:cNvSpPr txBox="1"/>
          <p:nvPr/>
        </p:nvSpPr>
        <p:spPr>
          <a:xfrm>
            <a:off x="646111" y="2034862"/>
            <a:ext cx="6038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/>
              <a:t>S</a:t>
            </a:r>
            <a:r>
              <a:rPr lang="es-EC" sz="2200" dirty="0" smtClean="0"/>
              <a:t>i </a:t>
            </a:r>
            <a:r>
              <a:rPr lang="es-EC" sz="2200" dirty="0"/>
              <a:t>regresamos a los dos videos de “La </a:t>
            </a:r>
            <a:r>
              <a:rPr lang="es-EC" sz="2200" dirty="0" err="1"/>
              <a:t>vache</a:t>
            </a:r>
            <a:r>
              <a:rPr lang="es-EC" sz="2200" dirty="0"/>
              <a:t> </a:t>
            </a:r>
            <a:r>
              <a:rPr lang="es-EC" sz="2200" dirty="0" err="1"/>
              <a:t>qui</a:t>
            </a:r>
            <a:r>
              <a:rPr lang="es-EC" sz="2200" dirty="0"/>
              <a:t> </a:t>
            </a:r>
            <a:r>
              <a:rPr lang="es-EC" sz="2200" dirty="0" err="1"/>
              <a:t>rit</a:t>
            </a:r>
            <a:r>
              <a:rPr lang="es-EC" sz="2200" dirty="0"/>
              <a:t>” veremos </a:t>
            </a:r>
            <a:r>
              <a:rPr lang="es-EC" sz="2200" dirty="0" smtClean="0"/>
              <a:t>que </a:t>
            </a:r>
            <a:r>
              <a:rPr lang="es-EC" sz="2200" dirty="0"/>
              <a:t>la publicidad transforma contenidos del sistema culinario </a:t>
            </a:r>
            <a:r>
              <a:rPr lang="es-EC" sz="2200" dirty="0" smtClean="0"/>
              <a:t>tradicional árabe para lo cual propone, vía </a:t>
            </a:r>
            <a:r>
              <a:rPr lang="es-EC" sz="2200" b="1" dirty="0" smtClean="0"/>
              <a:t>seducción/tentación</a:t>
            </a:r>
            <a:r>
              <a:rPr lang="es-EC" sz="2200" dirty="0" smtClean="0"/>
              <a:t>, una identificación con el producto propuesto; intentando hacer-creer que los valores del producto son similares a los valores </a:t>
            </a:r>
            <a:r>
              <a:rPr lang="es-EC" sz="2200" dirty="0"/>
              <a:t>propios. </a:t>
            </a:r>
            <a:endParaRPr lang="es-EC" sz="2200" dirty="0" smtClean="0"/>
          </a:p>
          <a:p>
            <a:r>
              <a:rPr lang="es-EC" sz="2200" dirty="0" smtClean="0"/>
              <a:t>Aquí la función conativa -¡Compre! ¡Consuma!- se afinca sobre una manipulación seductora o, si se prefiere, una seducción manipulatoria. 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2884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 smtClean="0"/>
              <a:t>Si intentamos clasificar la publicidad que hemos visto a la luz de la clasificación del discurso manipulatorio sugerida por </a:t>
            </a:r>
            <a:r>
              <a:rPr lang="es-MX" sz="2400" dirty="0" err="1" smtClean="0"/>
              <a:t>Greimas</a:t>
            </a:r>
            <a:r>
              <a:rPr lang="es-MX" sz="2400" dirty="0" smtClean="0"/>
              <a:t> y </a:t>
            </a:r>
            <a:r>
              <a:rPr lang="es-MX" sz="2400" dirty="0" err="1" smtClean="0"/>
              <a:t>Courtés</a:t>
            </a:r>
            <a:r>
              <a:rPr lang="es-MX" sz="2400" dirty="0" smtClean="0"/>
              <a:t>, podríamos decir que ella se presenta como un dispositivo de </a:t>
            </a:r>
            <a:r>
              <a:rPr lang="es-MX" sz="2400" b="1" dirty="0" smtClean="0"/>
              <a:t>tentación </a:t>
            </a:r>
            <a:r>
              <a:rPr lang="es-MX" sz="2400" dirty="0" smtClean="0"/>
              <a:t>y </a:t>
            </a:r>
            <a:r>
              <a:rPr lang="es-MX" sz="2400" b="1" dirty="0" smtClean="0"/>
              <a:t>seducción</a:t>
            </a:r>
            <a:r>
              <a:rPr lang="es-MX" sz="2400" dirty="0" smtClean="0"/>
              <a:t> en el que, en el marco de la presentación de valores y contenidos de la cultura receptora, se invita a consumir el producto. </a:t>
            </a:r>
          </a:p>
          <a:p>
            <a:r>
              <a:rPr lang="es-MX" sz="2400" dirty="0" smtClean="0"/>
              <a:t>Se trata de un dispositivo semiótico que atenúa, minimiza u oculta la </a:t>
            </a:r>
            <a:r>
              <a:rPr lang="es-MX" sz="2400" b="1" dirty="0" smtClean="0"/>
              <a:t>apelación conativa </a:t>
            </a:r>
            <a:r>
              <a:rPr lang="es-MX" sz="2400" dirty="0" smtClean="0"/>
              <a:t>-¡Compre!, ¡Coma!, ¡Consuma!- que entraría en conflicto con la libertad de elección del receptor y, ladinamente, apela a su volición, lo induce a querer-hacer.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966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603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600" b="1" dirty="0" smtClean="0"/>
              <a:t>Conclusiones</a:t>
            </a:r>
          </a:p>
          <a:p>
            <a:pPr marL="0" indent="0">
              <a:buNone/>
            </a:pPr>
            <a:r>
              <a:rPr lang="es-MX" sz="2600" dirty="0"/>
              <a:t> </a:t>
            </a:r>
            <a:r>
              <a:rPr lang="es-MX" sz="2600" dirty="0" smtClean="0"/>
              <a:t>  - Los procesos publicitarios e interculturales son procesos semióticos en la doble dimensión que este adjetivo implica: se trata de complejos procesos de significación y también de comunicación, dos aspectos si bien diferenciables desde el punto de vista conceptual estrecha e inseparablemente conectados.</a:t>
            </a:r>
          </a:p>
          <a:p>
            <a:pPr marL="0" indent="0">
              <a:buNone/>
            </a:pP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51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C" dirty="0"/>
              <a:t>- </a:t>
            </a:r>
            <a:r>
              <a:rPr lang="es-EC" dirty="0" smtClean="0"/>
              <a:t>Las características básicas </a:t>
            </a:r>
            <a:r>
              <a:rPr lang="es-EC" dirty="0"/>
              <a:t>del discurso publicitario </a:t>
            </a:r>
            <a:r>
              <a:rPr lang="es-EC" dirty="0" smtClean="0"/>
              <a:t>son </a:t>
            </a:r>
            <a:r>
              <a:rPr lang="es-EC" dirty="0"/>
              <a:t>su carácter persuasivo y manipulatorio, lo que deja en lugar secundario su carácter cognitivo. Lo anterior hace que la apelación a los contenidos interculturales no sea sino un dispositivo más para la seducción y tentación y, en algunos casos, para la provocación e intimidación.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- No obstante, para que el </a:t>
            </a:r>
            <a:r>
              <a:rPr lang="es-MX" b="1" dirty="0" smtClean="0"/>
              <a:t>discurso publicitario</a:t>
            </a:r>
            <a:r>
              <a:rPr lang="es-MX" dirty="0" smtClean="0"/>
              <a:t>, como objeto de estudio, y la </a:t>
            </a:r>
            <a:r>
              <a:rPr lang="es-MX" b="1" dirty="0" smtClean="0"/>
              <a:t>Semiótica</a:t>
            </a:r>
            <a:r>
              <a:rPr lang="es-MX" dirty="0" smtClean="0"/>
              <a:t>, como disciplina analítica, converjan en los territorios de las culturas, y en particular de los procesos de </a:t>
            </a:r>
            <a:r>
              <a:rPr lang="es-MX" b="1" dirty="0" smtClean="0"/>
              <a:t>comunicación intercultural </a:t>
            </a:r>
            <a:r>
              <a:rPr lang="es-MX" dirty="0" smtClean="0"/>
              <a:t>tan caros a los americanos del Sur, es forzoso un compromiso ético –de agencias, universidades, medios y gobiernos− para que la riqueza maravillosa de países como Ecuador no desaparezca y termine convertida en fósiles que nuestros nietos solo podrán ver en museos.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83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14" y="1949607"/>
            <a:ext cx="3672820" cy="4805362"/>
          </a:xfrm>
        </p:spPr>
      </p:pic>
      <p:sp>
        <p:nvSpPr>
          <p:cNvPr id="4" name="CuadroTexto 3"/>
          <p:cNvSpPr txBox="1"/>
          <p:nvPr/>
        </p:nvSpPr>
        <p:spPr>
          <a:xfrm>
            <a:off x="646111" y="2052638"/>
            <a:ext cx="4891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dirty="0"/>
              <a:t> - En su tarea persuasiva y manipulatoria la publicidad intenta convencernos de que puede “hablar la cultura del otro” (</a:t>
            </a:r>
            <a:r>
              <a:rPr lang="es-EC" sz="2200" dirty="0" err="1"/>
              <a:t>Berghout</a:t>
            </a:r>
            <a:r>
              <a:rPr lang="es-EC" sz="2200" dirty="0"/>
              <a:t>, 2008: 66). Creemos que esa asunción solo será éticamente viable si esos “otros” pueden hablar </a:t>
            </a:r>
            <a:r>
              <a:rPr lang="es-EC" sz="2200" b="1" dirty="0"/>
              <a:t>en</a:t>
            </a:r>
            <a:r>
              <a:rPr lang="es-EC" sz="2200" dirty="0"/>
              <a:t> </a:t>
            </a:r>
            <a:r>
              <a:rPr lang="es-EC" sz="2200" b="1" dirty="0"/>
              <a:t>sus propias voces y desde sus propias culturas</a:t>
            </a:r>
            <a:r>
              <a:rPr lang="es-EC" sz="2200" dirty="0"/>
              <a:t>. Creo que es en este último sentido que podríamos pensar y practicar una publicidad hecha desde el sur. </a:t>
            </a:r>
          </a:p>
        </p:txBody>
      </p:sp>
    </p:spTree>
    <p:extLst>
      <p:ext uri="{BB962C8B-B14F-4D97-AF65-F5344CB8AC3E}">
        <p14:creationId xmlns:p14="http://schemas.microsoft.com/office/powerpoint/2010/main" val="26572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s-MX" dirty="0" smtClean="0"/>
              <a:t>Referencias</a:t>
            </a:r>
          </a:p>
          <a:p>
            <a:pPr marL="0" indent="0" algn="just">
              <a:buNone/>
            </a:pPr>
            <a:r>
              <a:rPr lang="fr-FR" dirty="0" err="1" smtClean="0"/>
              <a:t>Berghout</a:t>
            </a:r>
            <a:r>
              <a:rPr lang="fr-FR" dirty="0" smtClean="0"/>
              <a:t>, </a:t>
            </a:r>
            <a:r>
              <a:rPr lang="fr-FR" dirty="0"/>
              <a:t>El Hadj </a:t>
            </a:r>
            <a:r>
              <a:rPr lang="fr-FR" dirty="0" smtClean="0"/>
              <a:t>y Abdelhamid, Samir. 2008.  Image </a:t>
            </a:r>
            <a:r>
              <a:rPr lang="fr-FR" dirty="0"/>
              <a:t>publicitaire et communication interculturelle </a:t>
            </a:r>
            <a:r>
              <a:rPr lang="fr-FR" dirty="0" smtClean="0"/>
              <a:t>: Un </a:t>
            </a:r>
            <a:r>
              <a:rPr lang="fr-FR" dirty="0"/>
              <a:t>autre regard possible. </a:t>
            </a:r>
            <a:r>
              <a:rPr lang="fr-FR" i="1" dirty="0"/>
              <a:t>Synergies</a:t>
            </a:r>
            <a:r>
              <a:rPr lang="fr-FR" dirty="0"/>
              <a:t> </a:t>
            </a:r>
            <a:r>
              <a:rPr lang="fr-FR" i="1" dirty="0"/>
              <a:t>Algérie</a:t>
            </a:r>
            <a:r>
              <a:rPr lang="fr-FR" dirty="0"/>
              <a:t> n° 2 </a:t>
            </a:r>
            <a:r>
              <a:rPr lang="fr-FR" dirty="0" smtClean="0"/>
              <a:t>: 65-78. Disponible en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gerflint.fr/Base/Algerie2/abdelhamid.pdf</a:t>
            </a:r>
            <a:r>
              <a:rPr lang="fr-FR" dirty="0" smtClean="0"/>
              <a:t>. Consultado el 01/02/2016. 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err="1" smtClean="0"/>
              <a:t>Chauí</a:t>
            </a:r>
            <a:r>
              <a:rPr lang="es-MX" dirty="0" smtClean="0"/>
              <a:t>, </a:t>
            </a:r>
            <a:r>
              <a:rPr lang="es-MX" dirty="0" err="1" smtClean="0"/>
              <a:t>Marilena</a:t>
            </a:r>
            <a:r>
              <a:rPr lang="es-MX" dirty="0" smtClean="0"/>
              <a:t>. 2011. </a:t>
            </a:r>
            <a:r>
              <a:rPr lang="pt-BR" dirty="0" smtClean="0"/>
              <a:t>Brasil. Mito fundador e sociedade autoritária. </a:t>
            </a:r>
            <a:endParaRPr lang="es-EC" dirty="0" smtClean="0"/>
          </a:p>
          <a:p>
            <a:pPr marL="0" indent="0" algn="just">
              <a:buNone/>
            </a:pPr>
            <a:r>
              <a:rPr lang="es-EC" dirty="0" err="1" smtClean="0"/>
              <a:t>Gazounaud</a:t>
            </a:r>
            <a:r>
              <a:rPr lang="es-EC" dirty="0" smtClean="0"/>
              <a:t>, Lola. 2012. </a:t>
            </a:r>
            <a:r>
              <a:rPr lang="fr-FR" dirty="0"/>
              <a:t>Une analyse interculturelle des publicité de la </a:t>
            </a:r>
            <a:r>
              <a:rPr lang="fr-FR" dirty="0" smtClean="0"/>
              <a:t>« Vache </a:t>
            </a:r>
            <a:r>
              <a:rPr lang="fr-FR" dirty="0"/>
              <a:t>qui </a:t>
            </a:r>
            <a:r>
              <a:rPr lang="fr-FR" dirty="0" smtClean="0"/>
              <a:t>rit » française </a:t>
            </a:r>
            <a:r>
              <a:rPr lang="fr-FR" dirty="0"/>
              <a:t>et marocaine. </a:t>
            </a:r>
            <a:r>
              <a:rPr lang="fr-FR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fr-FR" dirty="0" smtClean="0">
                <a:solidFill>
                  <a:schemeClr val="bg1"/>
                </a:solidFill>
                <a:hlinkClick r:id="rId3"/>
              </a:rPr>
              <a:t>inter-med.over-blog.com/article-une-approche-publicitaire-interculturelle-107624746.html</a:t>
            </a:r>
            <a:r>
              <a:rPr lang="fr-FR" dirty="0" smtClean="0"/>
              <a:t>. Consultado el 18/01/2016. </a:t>
            </a:r>
          </a:p>
          <a:p>
            <a:pPr marL="0" indent="0" algn="just">
              <a:buNone/>
            </a:pPr>
            <a:r>
              <a:rPr lang="fr-FR" dirty="0" smtClean="0"/>
              <a:t>Jakobson, </a:t>
            </a:r>
            <a:r>
              <a:rPr lang="fr-FR" dirty="0" err="1" smtClean="0"/>
              <a:t>Román</a:t>
            </a:r>
            <a:r>
              <a:rPr lang="fr-FR" dirty="0" smtClean="0"/>
              <a:t>. 1958. </a:t>
            </a:r>
          </a:p>
          <a:p>
            <a:pPr marL="0" indent="0" algn="just">
              <a:buNone/>
            </a:pPr>
            <a:r>
              <a:rPr lang="fr-FR" dirty="0"/>
              <a:t>Martínez </a:t>
            </a:r>
            <a:r>
              <a:rPr lang="fr-FR" dirty="0" err="1" smtClean="0"/>
              <a:t>Corcuera</a:t>
            </a:r>
            <a:r>
              <a:rPr lang="fr-FR" dirty="0" smtClean="0"/>
              <a:t>, </a:t>
            </a:r>
            <a:r>
              <a:rPr lang="fr-FR" dirty="0" err="1" smtClean="0"/>
              <a:t>Raúl</a:t>
            </a:r>
            <a:r>
              <a:rPr lang="fr-FR" dirty="0" smtClean="0"/>
              <a:t>. s/f. </a:t>
            </a:r>
            <a:r>
              <a:rPr lang="fr-FR" dirty="0" err="1" smtClean="0"/>
              <a:t>Interculturalidad</a:t>
            </a:r>
            <a:r>
              <a:rPr lang="fr-FR" dirty="0" smtClean="0"/>
              <a:t> </a:t>
            </a:r>
            <a:r>
              <a:rPr lang="fr-FR" dirty="0"/>
              <a:t>y </a:t>
            </a:r>
            <a:r>
              <a:rPr lang="fr-FR" dirty="0" err="1" smtClean="0"/>
              <a:t>Publicidad</a:t>
            </a:r>
            <a:r>
              <a:rPr lang="fr-FR" dirty="0" smtClean="0"/>
              <a:t>. Disponible </a:t>
            </a:r>
            <a:r>
              <a:rPr lang="fr-FR" dirty="0"/>
              <a:t>en </a:t>
            </a:r>
            <a:r>
              <a:rPr lang="fr-FR" dirty="0">
                <a:hlinkClick r:id="rId4"/>
              </a:rPr>
              <a:t>https://www.google.com.ec/search?q</a:t>
            </a:r>
            <a:r>
              <a:rPr lang="fr-FR" dirty="0" smtClean="0"/>
              <a:t>= publicida+interculturalidad+estad%C3%ADsticas&amp;oq=publicida+interculturalidad+estad%C3%ADsticas&amp;aqs=chrome</a:t>
            </a:r>
            <a:r>
              <a:rPr lang="fr-FR" dirty="0"/>
              <a:t>..</a:t>
            </a:r>
            <a:r>
              <a:rPr lang="fr-FR" dirty="0" smtClean="0"/>
              <a:t>69i57.9357j0j7&amp;sourceid=</a:t>
            </a:r>
            <a:r>
              <a:rPr lang="fr-FR" dirty="0" err="1" smtClean="0"/>
              <a:t>chrome&amp;es_sm</a:t>
            </a:r>
            <a:r>
              <a:rPr lang="fr-FR" dirty="0" smtClean="0"/>
              <a:t>=122&amp;ie=UTF-8. </a:t>
            </a:r>
            <a:r>
              <a:rPr lang="fr-FR" dirty="0" err="1" smtClean="0"/>
              <a:t>Comnsultado</a:t>
            </a:r>
            <a:r>
              <a:rPr lang="fr-FR" dirty="0" smtClean="0"/>
              <a:t> el 04/02/2016. </a:t>
            </a:r>
            <a:endParaRPr lang="fr-FR" dirty="0"/>
          </a:p>
          <a:p>
            <a:pPr marL="0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825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s-EC" sz="3200" dirty="0"/>
              <a:t>La </a:t>
            </a:r>
            <a:r>
              <a:rPr lang="es-EC" sz="3200" dirty="0" smtClean="0"/>
              <a:t>Semiótica es</a:t>
            </a:r>
            <a:endParaRPr lang="es-EC" sz="3200" dirty="0"/>
          </a:p>
          <a:p>
            <a:pPr marL="0" indent="0" algn="r">
              <a:buNone/>
            </a:pPr>
            <a:r>
              <a:rPr lang="es-EC" sz="3200" dirty="0"/>
              <a:t>la disciplina que </a:t>
            </a:r>
            <a:r>
              <a:rPr lang="es-EC" sz="3200" dirty="0" smtClean="0"/>
              <a:t>estudia</a:t>
            </a:r>
          </a:p>
          <a:p>
            <a:pPr marL="0" indent="0" algn="r">
              <a:buNone/>
            </a:pPr>
            <a:r>
              <a:rPr lang="es-EC" sz="3200" dirty="0" smtClean="0"/>
              <a:t> </a:t>
            </a:r>
            <a:r>
              <a:rPr lang="es-EC" sz="3200" dirty="0"/>
              <a:t>la modalidad con que los </a:t>
            </a:r>
            <a:r>
              <a:rPr lang="es-EC" sz="3200" dirty="0" smtClean="0"/>
              <a:t>signos</a:t>
            </a:r>
          </a:p>
          <a:p>
            <a:pPr marL="0" indent="0" algn="r">
              <a:buNone/>
            </a:pPr>
            <a:r>
              <a:rPr lang="es-EC" sz="3200" dirty="0" smtClean="0"/>
              <a:t> </a:t>
            </a:r>
            <a:r>
              <a:rPr lang="es-EC" sz="3200" dirty="0"/>
              <a:t>organizan la vida social</a:t>
            </a:r>
            <a:r>
              <a:rPr lang="es-EC" sz="3200" dirty="0" smtClean="0"/>
              <a:t>.</a:t>
            </a:r>
          </a:p>
          <a:p>
            <a:pPr marL="0" indent="0" algn="r">
              <a:buNone/>
            </a:pPr>
            <a:r>
              <a:rPr lang="es-MX" sz="3200" dirty="0" smtClean="0"/>
              <a:t>Paolo </a:t>
            </a:r>
            <a:r>
              <a:rPr lang="es-MX" sz="3200" dirty="0" err="1" smtClean="0"/>
              <a:t>Fabbri</a:t>
            </a:r>
            <a:r>
              <a:rPr lang="es-MX" sz="3200" dirty="0" smtClean="0"/>
              <a:t> (2009)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0532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Finol, José Enrique. 2014. Antropo-Semiótica del cambio ritual: de los viejos a los nuevos ritos. Runa 35.1: 5-22.</a:t>
            </a:r>
          </a:p>
          <a:p>
            <a:r>
              <a:rPr lang="es-EC" dirty="0" err="1"/>
              <a:t>Greimas</a:t>
            </a:r>
            <a:r>
              <a:rPr lang="es-EC" dirty="0"/>
              <a:t>, </a:t>
            </a:r>
            <a:r>
              <a:rPr lang="es-EC" dirty="0" err="1"/>
              <a:t>Algirdas</a:t>
            </a:r>
            <a:r>
              <a:rPr lang="es-EC" dirty="0"/>
              <a:t> y </a:t>
            </a:r>
            <a:r>
              <a:rPr lang="es-EC" dirty="0" err="1"/>
              <a:t>Courtés</a:t>
            </a:r>
            <a:r>
              <a:rPr lang="es-EC" dirty="0"/>
              <a:t>, Joseph. 1979. </a:t>
            </a:r>
            <a:r>
              <a:rPr lang="es-EC" dirty="0" err="1"/>
              <a:t>Sémiotique</a:t>
            </a:r>
            <a:r>
              <a:rPr lang="es-EC" dirty="0"/>
              <a:t>. </a:t>
            </a:r>
            <a:r>
              <a:rPr lang="es-EC" dirty="0" err="1"/>
              <a:t>Dictionnaire</a:t>
            </a:r>
            <a:r>
              <a:rPr lang="es-EC" dirty="0"/>
              <a:t> </a:t>
            </a:r>
            <a:r>
              <a:rPr lang="es-EC" dirty="0" err="1"/>
              <a:t>raisonné</a:t>
            </a:r>
            <a:r>
              <a:rPr lang="es-EC" dirty="0"/>
              <a:t> de la </a:t>
            </a:r>
            <a:r>
              <a:rPr lang="es-EC" dirty="0" err="1"/>
              <a:t>théorie</a:t>
            </a:r>
            <a:r>
              <a:rPr lang="es-EC" dirty="0"/>
              <a:t> du </a:t>
            </a:r>
            <a:r>
              <a:rPr lang="es-EC" dirty="0" err="1"/>
              <a:t>langage</a:t>
            </a:r>
            <a:r>
              <a:rPr lang="es-EC" dirty="0"/>
              <a:t>. Paris: </a:t>
            </a:r>
            <a:r>
              <a:rPr lang="es-EC" dirty="0" err="1"/>
              <a:t>Hachette</a:t>
            </a:r>
            <a:r>
              <a:rPr lang="es-EC" dirty="0"/>
              <a:t>. </a:t>
            </a:r>
          </a:p>
          <a:p>
            <a:r>
              <a:rPr lang="es-EC" dirty="0"/>
              <a:t>Wilson, </a:t>
            </a:r>
            <a:r>
              <a:rPr lang="es-EC" dirty="0" err="1"/>
              <a:t>Monica</a:t>
            </a:r>
            <a:r>
              <a:rPr lang="es-EC" dirty="0"/>
              <a:t>. 1972.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Wedding</a:t>
            </a:r>
            <a:r>
              <a:rPr lang="es-EC" dirty="0"/>
              <a:t> </a:t>
            </a:r>
            <a:r>
              <a:rPr lang="es-EC" dirty="0" err="1"/>
              <a:t>Cakes</a:t>
            </a:r>
            <a:r>
              <a:rPr lang="es-EC" dirty="0"/>
              <a:t>: A </a:t>
            </a:r>
            <a:r>
              <a:rPr lang="es-EC" dirty="0" err="1"/>
              <a:t>Study</a:t>
            </a:r>
            <a:r>
              <a:rPr lang="es-EC" dirty="0"/>
              <a:t> of Ritual </a:t>
            </a:r>
            <a:r>
              <a:rPr lang="es-EC" dirty="0" err="1"/>
              <a:t>Change</a:t>
            </a:r>
            <a:r>
              <a:rPr lang="es-EC" dirty="0"/>
              <a:t>. En: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Interpretation</a:t>
            </a:r>
            <a:r>
              <a:rPr lang="es-EC" dirty="0"/>
              <a:t> of Ritual. La </a:t>
            </a:r>
            <a:r>
              <a:rPr lang="es-EC" dirty="0" err="1"/>
              <a:t>Fontaine</a:t>
            </a:r>
            <a:r>
              <a:rPr lang="es-EC" dirty="0"/>
              <a:t>, J. S. (Editor). Londres: </a:t>
            </a:r>
            <a:r>
              <a:rPr lang="es-EC" dirty="0" err="1"/>
              <a:t>Tavistock</a:t>
            </a:r>
            <a:r>
              <a:rPr lang="es-EC" dirty="0"/>
              <a:t> </a:t>
            </a:r>
            <a:r>
              <a:rPr lang="es-EC" dirty="0" err="1"/>
              <a:t>Publications</a:t>
            </a:r>
            <a:r>
              <a:rPr lang="es-EC" dirty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94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Introducción</a:t>
            </a:r>
          </a:p>
          <a:p>
            <a:pPr marL="0" indent="0">
              <a:buNone/>
            </a:pPr>
            <a:r>
              <a:rPr lang="es-MX" sz="2800" dirty="0"/>
              <a:t> </a:t>
            </a:r>
            <a:r>
              <a:rPr lang="es-MX" sz="2800" dirty="0" smtClean="0"/>
              <a:t>   </a:t>
            </a:r>
            <a:r>
              <a:rPr lang="es-MX" sz="2400" dirty="0" smtClean="0"/>
              <a:t>En esta breve charla vamos a tratar dos aspectos. El primero tiene que ver con los fundamentos semióticos del discurso publicitario, discurso persuasivo por naturaleza.</a:t>
            </a:r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   El segundo tratará de analizar esos fundamentos en un ejemplo concreto sobre publicidad e interculturalidad. </a:t>
            </a:r>
          </a:p>
          <a:p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21" y="452718"/>
            <a:ext cx="1304436" cy="12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El discurso persuasivo</a:t>
            </a:r>
          </a:p>
          <a:p>
            <a:pPr marL="0" indent="0">
              <a:buNone/>
            </a:pPr>
            <a:r>
              <a:rPr lang="es-MX" sz="2800" dirty="0"/>
              <a:t> </a:t>
            </a:r>
            <a:r>
              <a:rPr lang="es-MX" sz="2800" dirty="0" smtClean="0"/>
              <a:t>  </a:t>
            </a:r>
            <a:r>
              <a:rPr lang="es-MX" sz="2400" dirty="0" smtClean="0"/>
              <a:t>Para la Semiótica </a:t>
            </a:r>
            <a:r>
              <a:rPr lang="es-MX" sz="2800" dirty="0" smtClean="0"/>
              <a:t>h</a:t>
            </a:r>
            <a:r>
              <a:rPr lang="es-MX" sz="2400" dirty="0" smtClean="0"/>
              <a:t>ay dos importantes antecedentes teóricos cuando se habla de discursos persuasivos. El primero, es Jakobson, quien en su trabajo sobre </a:t>
            </a:r>
            <a:r>
              <a:rPr lang="es-MX" sz="2400" i="1" dirty="0" err="1" smtClean="0"/>
              <a:t>Linguistics</a:t>
            </a:r>
            <a:r>
              <a:rPr lang="es-MX" sz="2400" i="1" dirty="0" smtClean="0"/>
              <a:t> and </a:t>
            </a:r>
            <a:r>
              <a:rPr lang="es-MX" sz="2400" i="1" dirty="0" err="1" smtClean="0"/>
              <a:t>Poetics</a:t>
            </a:r>
            <a:r>
              <a:rPr lang="es-MX" sz="2400" i="1" dirty="0" smtClean="0"/>
              <a:t> (1958) </a:t>
            </a:r>
            <a:r>
              <a:rPr lang="es-MX" sz="2400" dirty="0" smtClean="0"/>
              <a:t>propone sus conocidas seis</a:t>
            </a:r>
            <a:r>
              <a:rPr lang="es-MX" sz="2400" i="1" dirty="0" smtClean="0"/>
              <a:t> funciones del lenguaje, </a:t>
            </a:r>
            <a:r>
              <a:rPr lang="es-MX" sz="2400" dirty="0" smtClean="0"/>
              <a:t>entre ellas la </a:t>
            </a:r>
            <a:r>
              <a:rPr lang="es-MX" sz="2400" b="1" dirty="0" smtClean="0"/>
              <a:t>función conativa</a:t>
            </a:r>
            <a:r>
              <a:rPr lang="es-MX" sz="2400" i="1" dirty="0" smtClean="0"/>
              <a:t>, </a:t>
            </a:r>
            <a:r>
              <a:rPr lang="es-MX" sz="2400" dirty="0" smtClean="0"/>
              <a:t>definida como aquella que se realiza cuando el mensaje hace énfasis en el receptor. El ejemplo clásico es el uso de verbos en modo imperativo: ¡Ven! ¡Come! ¡Consume!</a:t>
            </a:r>
          </a:p>
          <a:p>
            <a:pPr marL="0" indent="0">
              <a:buNone/>
            </a:pPr>
            <a:r>
              <a:rPr lang="es-MX" sz="2800" dirty="0" smtClean="0"/>
              <a:t>    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21" y="452718"/>
            <a:ext cx="1304436" cy="12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El segundo antecedente importante viene de </a:t>
            </a:r>
            <a:r>
              <a:rPr lang="es-MX" sz="2400" dirty="0" err="1" smtClean="0"/>
              <a:t>Greimas</a:t>
            </a:r>
            <a:r>
              <a:rPr lang="es-MX" sz="2400" dirty="0" smtClean="0"/>
              <a:t> y </a:t>
            </a:r>
            <a:r>
              <a:rPr lang="es-MX" sz="2400" dirty="0" err="1" smtClean="0"/>
              <a:t>Courtés</a:t>
            </a:r>
            <a:r>
              <a:rPr lang="es-MX" sz="2400" dirty="0" smtClean="0"/>
              <a:t> (1974), cuando hablan de las modalidades del /hacer/ que ellos clasifican, por </a:t>
            </a:r>
            <a:r>
              <a:rPr lang="es-MX" sz="2400" dirty="0"/>
              <a:t>un lado </a:t>
            </a:r>
            <a:r>
              <a:rPr lang="es-MX" sz="2400" dirty="0" smtClean="0"/>
              <a:t>en </a:t>
            </a:r>
            <a:r>
              <a:rPr lang="es-MX" sz="2400" b="1" dirty="0" smtClean="0"/>
              <a:t>hacer-cognitivo</a:t>
            </a:r>
            <a:r>
              <a:rPr lang="es-MX" sz="2400" dirty="0" smtClean="0"/>
              <a:t> y </a:t>
            </a:r>
            <a:r>
              <a:rPr lang="es-MX" sz="2400" b="1" dirty="0" smtClean="0"/>
              <a:t>hacer-pragmático</a:t>
            </a:r>
            <a:r>
              <a:rPr lang="es-MX" sz="2400" dirty="0" smtClean="0"/>
              <a:t>. Por otro lado, los autores también distinguen entre</a:t>
            </a:r>
          </a:p>
          <a:p>
            <a:r>
              <a:rPr lang="es-MX" sz="2400" dirty="0" smtClean="0"/>
              <a:t>Un </a:t>
            </a:r>
            <a:r>
              <a:rPr lang="es-MX" sz="2400" b="1" dirty="0" smtClean="0"/>
              <a:t>hacer-operatorio</a:t>
            </a:r>
            <a:r>
              <a:rPr lang="es-MX" sz="2400" dirty="0" smtClean="0"/>
              <a:t> (= hacer-ser): construir, transformar, destruir cosas.</a:t>
            </a:r>
          </a:p>
          <a:p>
            <a:pPr marL="0" indent="0">
              <a:buNone/>
            </a:pPr>
            <a:r>
              <a:rPr lang="es-MX" sz="2400" dirty="0" smtClean="0"/>
              <a:t>    y un </a:t>
            </a:r>
            <a:r>
              <a:rPr lang="es-MX" sz="2400" b="1" dirty="0" smtClean="0"/>
              <a:t>hacer-</a:t>
            </a:r>
            <a:r>
              <a:rPr lang="es-MX" sz="2400" b="1" dirty="0" err="1" smtClean="0"/>
              <a:t>manipulatorio</a:t>
            </a:r>
            <a:r>
              <a:rPr lang="es-MX" sz="2400" dirty="0" smtClean="0"/>
              <a:t> (=hacer-hacer): factitivo,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“que manipula los seres”.</a:t>
            </a:r>
            <a:endParaRPr lang="es-EC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17" y="481694"/>
            <a:ext cx="1304436" cy="12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452718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915" y="2052918"/>
            <a:ext cx="9388699" cy="4195481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err="1" smtClean="0"/>
              <a:t>Greimas</a:t>
            </a:r>
            <a:r>
              <a:rPr lang="es-MX" sz="2400" dirty="0" smtClean="0"/>
              <a:t> y </a:t>
            </a:r>
            <a:r>
              <a:rPr lang="es-MX" sz="2400" dirty="0" err="1" smtClean="0"/>
              <a:t>Courtés</a:t>
            </a:r>
            <a:r>
              <a:rPr lang="es-MX" sz="2400" dirty="0" smtClean="0"/>
              <a:t> definirán luego la </a:t>
            </a:r>
            <a:r>
              <a:rPr lang="es-MX" sz="2400" b="1" dirty="0" smtClean="0"/>
              <a:t>manipulación</a:t>
            </a:r>
            <a:r>
              <a:rPr lang="es-MX" sz="2400" dirty="0" smtClean="0"/>
              <a:t> como “una acción del hombre sobre otros hombres que busca hacerlos ejecutar un programa dado” (1979: 220). La </a:t>
            </a:r>
            <a:r>
              <a:rPr lang="es-MX" sz="2400" b="1" dirty="0" smtClean="0"/>
              <a:t>manipulación</a:t>
            </a:r>
            <a:r>
              <a:rPr lang="es-MX" sz="2400" dirty="0" smtClean="0"/>
              <a:t> puede expresarse de varias maneras: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- </a:t>
            </a:r>
            <a:r>
              <a:rPr lang="es-MX" sz="2400" b="1" dirty="0" smtClean="0"/>
              <a:t>Provocación</a:t>
            </a:r>
            <a:r>
              <a:rPr lang="es-MX" sz="2400" dirty="0" smtClean="0"/>
              <a:t>: “Demuestra que eres un hombre” </a:t>
            </a:r>
          </a:p>
          <a:p>
            <a:pPr marL="0" indent="0">
              <a:buNone/>
            </a:pPr>
            <a:r>
              <a:rPr lang="es-MX" sz="2400" dirty="0" smtClean="0"/>
              <a:t>                                                                                               deber hacer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- </a:t>
            </a:r>
            <a:r>
              <a:rPr lang="es-MX" sz="2400" b="1" dirty="0" smtClean="0"/>
              <a:t>Intimidación</a:t>
            </a:r>
            <a:r>
              <a:rPr lang="es-MX" sz="2400" dirty="0" smtClean="0"/>
              <a:t>: “Duérmete ya o te castigaré”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- </a:t>
            </a:r>
            <a:r>
              <a:rPr lang="es-MX" sz="2400" b="1" dirty="0" smtClean="0"/>
              <a:t>Seducción</a:t>
            </a:r>
            <a:r>
              <a:rPr lang="es-MX" sz="2400" dirty="0" smtClean="0"/>
              <a:t>: “Si te portas bien te llevaré al cine” 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s-MX" sz="2400" dirty="0">
                <a:sym typeface="Wingdings" panose="05000000000000000000" pitchFamily="2" charset="2"/>
              </a:rPr>
              <a:t> </a:t>
            </a:r>
            <a:r>
              <a:rPr lang="es-MX" sz="2400" dirty="0" smtClean="0">
                <a:sym typeface="Wingdings" panose="05000000000000000000" pitchFamily="2" charset="2"/>
              </a:rPr>
              <a:t>                                                                                              querer hacer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- </a:t>
            </a:r>
            <a:r>
              <a:rPr lang="es-MX" sz="2400" b="1" dirty="0" smtClean="0"/>
              <a:t>Tentación</a:t>
            </a:r>
            <a:r>
              <a:rPr lang="es-MX" sz="2400" dirty="0" smtClean="0"/>
              <a:t>: “Hazlo. Mira cuanto dinero ganarías”   </a:t>
            </a:r>
            <a:r>
              <a:rPr lang="es-MX" sz="2400" dirty="0" smtClean="0">
                <a:sym typeface="Wingdings" panose="05000000000000000000" pitchFamily="2" charset="2"/>
              </a:rPr>
              <a:t> </a:t>
            </a:r>
            <a:endParaRPr lang="es-EC" sz="2400" dirty="0"/>
          </a:p>
        </p:txBody>
      </p:sp>
      <p:sp>
        <p:nvSpPr>
          <p:cNvPr id="4" name="Cerrar llave 3"/>
          <p:cNvSpPr/>
          <p:nvPr/>
        </p:nvSpPr>
        <p:spPr>
          <a:xfrm>
            <a:off x="8139447" y="4825448"/>
            <a:ext cx="141669" cy="1107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8139448" y="3232791"/>
            <a:ext cx="141668" cy="1160149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El discurso publicitario utiliza diversos dispositivos dirigidos a manipular (</a:t>
            </a:r>
            <a:r>
              <a:rPr lang="es-MX" sz="2400" b="1" dirty="0" smtClean="0"/>
              <a:t>hacer-hacer</a:t>
            </a:r>
            <a:r>
              <a:rPr lang="es-MX" sz="2400" dirty="0" smtClean="0"/>
              <a:t> + </a:t>
            </a:r>
            <a:r>
              <a:rPr lang="es-MX" sz="2400" b="1" dirty="0" smtClean="0"/>
              <a:t>hacer-creer</a:t>
            </a:r>
            <a:r>
              <a:rPr lang="es-MX" sz="2400" dirty="0" smtClean="0"/>
              <a:t>) a sus destinatarios. </a:t>
            </a:r>
          </a:p>
          <a:p>
            <a:r>
              <a:rPr lang="es-MX" sz="2400" dirty="0" smtClean="0"/>
              <a:t>Tales dispositivos no son exclusivos del discurso publicitario, pues los encontramos con frecuencia en la interacción cotidiana y es un componente constante en el discurso político, donde se privilegia el </a:t>
            </a:r>
            <a:r>
              <a:rPr lang="es-MX" sz="2400" b="1" dirty="0" smtClean="0"/>
              <a:t>hacer-creer</a:t>
            </a:r>
          </a:p>
          <a:p>
            <a:r>
              <a:rPr lang="es-MX" sz="2400" dirty="0" smtClean="0"/>
              <a:t>El discurso publicitario, sin embargo, los ha desarrollado y perfeccionado.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1582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96" y="528089"/>
            <a:ext cx="1304657" cy="1249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b="1" dirty="0" smtClean="0"/>
              <a:t>Publicidad e interculturalidad</a:t>
            </a:r>
            <a:endParaRPr lang="es-MX" sz="2800" dirty="0" smtClean="0"/>
          </a:p>
          <a:p>
            <a:pPr marL="0" indent="0">
              <a:buNone/>
            </a:pPr>
            <a:r>
              <a:rPr lang="es-MX" sz="2800" b="1" dirty="0"/>
              <a:t> </a:t>
            </a:r>
            <a:r>
              <a:rPr lang="es-MX" sz="2800" b="1" dirty="0" smtClean="0"/>
              <a:t>   </a:t>
            </a:r>
            <a:r>
              <a:rPr lang="es-MX" sz="2400" dirty="0" smtClean="0"/>
              <a:t>Para la mayoría de los autores que hemos consultado, la interculturalidad se define en los procesos de diseño y construcción del mensaje publicitario, de modo que se adapte, sea coherente y no contradictorio con los valores, tradiciones y características de la cultura donde tal mensaje va a ser presentado. </a:t>
            </a:r>
          </a:p>
          <a:p>
            <a:pPr marL="0" indent="0">
              <a:buNone/>
            </a:pPr>
            <a:r>
              <a:rPr lang="es-MX" sz="2400" dirty="0"/>
              <a:t>	</a:t>
            </a:r>
            <a:r>
              <a:rPr lang="es-MX" sz="2400" dirty="0" smtClean="0"/>
              <a:t>Para la publicidad el principio de base cuando se trata de promover un producto o una idea en una cultura diferente a la de su medio original, es la adaptación, la incorporación de lenguajes propios de la cultura-destino.</a:t>
            </a:r>
          </a:p>
          <a:p>
            <a:pPr marL="0" indent="0">
              <a:buNone/>
            </a:pPr>
            <a:endParaRPr lang="es-MX" sz="2400" b="1" dirty="0" smtClean="0"/>
          </a:p>
          <a:p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12948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1584</TotalTime>
  <Words>2181</Words>
  <Application>Microsoft Office PowerPoint</Application>
  <PresentationFormat>Panorámica</PresentationFormat>
  <Paragraphs>100</Paragraphs>
  <Slides>30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Aharoni</vt:lpstr>
      <vt:lpstr>Arial</vt:lpstr>
      <vt:lpstr>Arial Rounded MT Bold</vt:lpstr>
      <vt:lpstr>Century Gothic</vt:lpstr>
      <vt:lpstr>Times New Roman</vt:lpstr>
      <vt:lpstr>Wingdings</vt:lpstr>
      <vt:lpstr>Wingdings 3</vt:lpstr>
      <vt:lpstr>Ion</vt:lpstr>
      <vt:lpstr>   Semiótica, publicidad e interculturalidad El discurso de naturaleza persuasiva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Las minorías étnicas en la publicidad…</vt:lpstr>
      <vt:lpstr> “…minorías invisibles o la aniquilación simbólica de su existencia”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     Un ejemplo…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Semiótica, publicidad y discriminación Cambios de paradigmas en el discurso de naturaleza persuasiva</dc:title>
  <dc:creator>José Finol</dc:creator>
  <cp:lastModifiedBy>José Finol</cp:lastModifiedBy>
  <cp:revision>88</cp:revision>
  <dcterms:created xsi:type="dcterms:W3CDTF">2016-01-15T14:19:47Z</dcterms:created>
  <dcterms:modified xsi:type="dcterms:W3CDTF">2016-10-11T22:11:53Z</dcterms:modified>
</cp:coreProperties>
</file>