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9.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1"/>
  </p:notesMasterIdLst>
  <p:handoutMasterIdLst>
    <p:handoutMasterId r:id="rId62"/>
  </p:handoutMasterIdLst>
  <p:sldIdLst>
    <p:sldId id="256" r:id="rId2"/>
    <p:sldId id="257" r:id="rId3"/>
    <p:sldId id="258" r:id="rId4"/>
    <p:sldId id="259" r:id="rId5"/>
    <p:sldId id="260" r:id="rId6"/>
    <p:sldId id="316"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317"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4" r:id="rId56"/>
    <p:sldId id="310" r:id="rId57"/>
    <p:sldId id="311" r:id="rId58"/>
    <p:sldId id="312" r:id="rId59"/>
    <p:sldId id="313" r:id="rId60"/>
  </p:sldIdLst>
  <p:sldSz cx="9144000" cy="6858000" type="screen4x3"/>
  <p:notesSz cx="6858000" cy="9144000"/>
  <p:defaultTextStyle>
    <a:defPPr>
      <a:defRPr lang="es-V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8" d="100"/>
          <a:sy n="78" d="100"/>
        </p:scale>
        <p:origin x="-274" y="-62"/>
      </p:cViewPr>
      <p:guideLst>
        <p:guide orient="horz" pos="2160"/>
        <p:guide pos="2880"/>
      </p:guideLst>
    </p:cSldViewPr>
  </p:slideViewPr>
  <p:notesTextViewPr>
    <p:cViewPr>
      <p:scale>
        <a:sx n="100" d="100"/>
        <a:sy n="100" d="100"/>
      </p:scale>
      <p:origin x="0" y="0"/>
    </p:cViewPr>
  </p:notesTextViewPr>
  <p:notesViewPr>
    <p:cSldViewPr>
      <p:cViewPr varScale="1">
        <p:scale>
          <a:sx n="62" d="100"/>
          <a:sy n="62" d="100"/>
        </p:scale>
        <p:origin x="-1742" y="-91"/>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VE"/>
          </a:p>
        </p:txBody>
      </p:sp>
      <p:sp>
        <p:nvSpPr>
          <p:cNvPr id="3" name="2 Marcador de fecha"/>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F15EA88-C765-4A38-A3DF-790D22882CFC}" type="datetimeFigureOut">
              <a:rPr lang="es-VE" smtClean="0"/>
              <a:pPr/>
              <a:t>12/09/2013</a:t>
            </a:fld>
            <a:endParaRPr lang="es-VE"/>
          </a:p>
        </p:txBody>
      </p:sp>
      <p:sp>
        <p:nvSpPr>
          <p:cNvPr id="4" name="3 Marcador de pie de página"/>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s-VE"/>
          </a:p>
        </p:txBody>
      </p:sp>
      <p:sp>
        <p:nvSpPr>
          <p:cNvPr id="5" name="4 Marcador de número de diapositiva"/>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78FEE9E-A353-4BA7-94B0-B7A113E7E16E}" type="slidenum">
              <a:rPr lang="es-VE" smtClean="0"/>
              <a:pPr/>
              <a:t>‹Nº›</a:t>
            </a:fld>
            <a:endParaRPr lang="es-VE"/>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VE"/>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BB81726-AB18-4242-8E52-C4E43F046E4C}" type="datetimeFigureOut">
              <a:rPr lang="es-VE" smtClean="0"/>
              <a:pPr/>
              <a:t>12/09/2013</a:t>
            </a:fld>
            <a:endParaRPr lang="es-VE"/>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VE"/>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VE"/>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684949D-EEFC-4D5F-87D7-E0CA30902258}" type="slidenum">
              <a:rPr lang="es-VE" smtClean="0"/>
              <a:pPr/>
              <a:t>‹Nº›</a:t>
            </a:fld>
            <a:endParaRPr lang="es-VE"/>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VE" dirty="0"/>
          </a:p>
        </p:txBody>
      </p:sp>
      <p:sp>
        <p:nvSpPr>
          <p:cNvPr id="4" name="3 Marcador de número de diapositiva"/>
          <p:cNvSpPr>
            <a:spLocks noGrp="1"/>
          </p:cNvSpPr>
          <p:nvPr>
            <p:ph type="sldNum" sz="quarter" idx="10"/>
          </p:nvPr>
        </p:nvSpPr>
        <p:spPr/>
        <p:txBody>
          <a:bodyPr/>
          <a:lstStyle/>
          <a:p>
            <a:fld id="{0684949D-EEFC-4D5F-87D7-E0CA30902258}" type="slidenum">
              <a:rPr lang="es-VE" smtClean="0"/>
              <a:pPr/>
              <a:t>2</a:t>
            </a:fld>
            <a:endParaRPr lang="es-V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VE" dirty="0"/>
          </a:p>
        </p:txBody>
      </p:sp>
      <p:sp>
        <p:nvSpPr>
          <p:cNvPr id="4" name="3 Marcador de número de diapositiva"/>
          <p:cNvSpPr>
            <a:spLocks noGrp="1"/>
          </p:cNvSpPr>
          <p:nvPr>
            <p:ph type="sldNum" sz="quarter" idx="10"/>
          </p:nvPr>
        </p:nvSpPr>
        <p:spPr/>
        <p:txBody>
          <a:bodyPr/>
          <a:lstStyle/>
          <a:p>
            <a:fld id="{0684949D-EEFC-4D5F-87D7-E0CA30902258}" type="slidenum">
              <a:rPr lang="es-VE" smtClean="0"/>
              <a:pPr/>
              <a:t>7</a:t>
            </a:fld>
            <a:endParaRPr lang="es-V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VE" dirty="0"/>
          </a:p>
        </p:txBody>
      </p:sp>
      <p:sp>
        <p:nvSpPr>
          <p:cNvPr id="4" name="3 Marcador de número de diapositiva"/>
          <p:cNvSpPr>
            <a:spLocks noGrp="1"/>
          </p:cNvSpPr>
          <p:nvPr>
            <p:ph type="sldNum" sz="quarter" idx="10"/>
          </p:nvPr>
        </p:nvSpPr>
        <p:spPr/>
        <p:txBody>
          <a:bodyPr/>
          <a:lstStyle/>
          <a:p>
            <a:fld id="{0684949D-EEFC-4D5F-87D7-E0CA30902258}" type="slidenum">
              <a:rPr lang="es-VE" smtClean="0"/>
              <a:pPr/>
              <a:t>15</a:t>
            </a:fld>
            <a:endParaRPr lang="es-V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VE" dirty="0"/>
          </a:p>
        </p:txBody>
      </p:sp>
      <p:sp>
        <p:nvSpPr>
          <p:cNvPr id="4" name="3 Marcador de número de diapositiva"/>
          <p:cNvSpPr>
            <a:spLocks noGrp="1"/>
          </p:cNvSpPr>
          <p:nvPr>
            <p:ph type="sldNum" sz="quarter" idx="10"/>
          </p:nvPr>
        </p:nvSpPr>
        <p:spPr/>
        <p:txBody>
          <a:bodyPr/>
          <a:lstStyle/>
          <a:p>
            <a:fld id="{0684949D-EEFC-4D5F-87D7-E0CA30902258}" type="slidenum">
              <a:rPr lang="es-VE" smtClean="0"/>
              <a:pPr/>
              <a:t>34</a:t>
            </a:fld>
            <a:endParaRPr lang="es-V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VE" dirty="0"/>
          </a:p>
        </p:txBody>
      </p:sp>
      <p:sp>
        <p:nvSpPr>
          <p:cNvPr id="4" name="3 Marcador de número de diapositiva"/>
          <p:cNvSpPr>
            <a:spLocks noGrp="1"/>
          </p:cNvSpPr>
          <p:nvPr>
            <p:ph type="sldNum" sz="quarter" idx="10"/>
          </p:nvPr>
        </p:nvSpPr>
        <p:spPr/>
        <p:txBody>
          <a:bodyPr/>
          <a:lstStyle/>
          <a:p>
            <a:fld id="{0684949D-EEFC-4D5F-87D7-E0CA30902258}" type="slidenum">
              <a:rPr lang="es-VE" smtClean="0"/>
              <a:pPr/>
              <a:t>37</a:t>
            </a:fld>
            <a:endParaRPr lang="es-V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VE" dirty="0"/>
          </a:p>
        </p:txBody>
      </p:sp>
      <p:sp>
        <p:nvSpPr>
          <p:cNvPr id="4" name="3 Marcador de número de diapositiva"/>
          <p:cNvSpPr>
            <a:spLocks noGrp="1"/>
          </p:cNvSpPr>
          <p:nvPr>
            <p:ph type="sldNum" sz="quarter" idx="10"/>
          </p:nvPr>
        </p:nvSpPr>
        <p:spPr/>
        <p:txBody>
          <a:bodyPr/>
          <a:lstStyle/>
          <a:p>
            <a:fld id="{0684949D-EEFC-4D5F-87D7-E0CA30902258}" type="slidenum">
              <a:rPr lang="es-VE" smtClean="0"/>
              <a:pPr/>
              <a:t>38</a:t>
            </a:fld>
            <a:endParaRPr lang="es-V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VE" dirty="0"/>
          </a:p>
        </p:txBody>
      </p:sp>
      <p:sp>
        <p:nvSpPr>
          <p:cNvPr id="4" name="3 Marcador de número de diapositiva"/>
          <p:cNvSpPr>
            <a:spLocks noGrp="1"/>
          </p:cNvSpPr>
          <p:nvPr>
            <p:ph type="sldNum" sz="quarter" idx="10"/>
          </p:nvPr>
        </p:nvSpPr>
        <p:spPr/>
        <p:txBody>
          <a:bodyPr/>
          <a:lstStyle/>
          <a:p>
            <a:fld id="{0684949D-EEFC-4D5F-87D7-E0CA30902258}" type="slidenum">
              <a:rPr lang="es-VE" smtClean="0"/>
              <a:pPr/>
              <a:t>46</a:t>
            </a:fld>
            <a:endParaRPr lang="es-V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VE" dirty="0"/>
          </a:p>
        </p:txBody>
      </p:sp>
      <p:sp>
        <p:nvSpPr>
          <p:cNvPr id="4" name="3 Marcador de número de diapositiva"/>
          <p:cNvSpPr>
            <a:spLocks noGrp="1"/>
          </p:cNvSpPr>
          <p:nvPr>
            <p:ph type="sldNum" sz="quarter" idx="10"/>
          </p:nvPr>
        </p:nvSpPr>
        <p:spPr/>
        <p:txBody>
          <a:bodyPr/>
          <a:lstStyle/>
          <a:p>
            <a:fld id="{0684949D-EEFC-4D5F-87D7-E0CA30902258}" type="slidenum">
              <a:rPr lang="es-VE" smtClean="0"/>
              <a:pPr/>
              <a:t>49</a:t>
            </a:fld>
            <a:endParaRPr lang="es-VE"/>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VE" dirty="0"/>
          </a:p>
        </p:txBody>
      </p:sp>
      <p:sp>
        <p:nvSpPr>
          <p:cNvPr id="4" name="3 Marcador de número de diapositiva"/>
          <p:cNvSpPr>
            <a:spLocks noGrp="1"/>
          </p:cNvSpPr>
          <p:nvPr>
            <p:ph type="sldNum" sz="quarter" idx="10"/>
          </p:nvPr>
        </p:nvSpPr>
        <p:spPr/>
        <p:txBody>
          <a:bodyPr/>
          <a:lstStyle/>
          <a:p>
            <a:fld id="{0684949D-EEFC-4D5F-87D7-E0CA30902258}" type="slidenum">
              <a:rPr lang="es-VE" smtClean="0"/>
              <a:pPr/>
              <a:t>50</a:t>
            </a:fld>
            <a:endParaRPr lang="es-V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3">
        <a:schemeClr val="bg1"/>
      </p:bgRef>
    </p:bg>
    <p:spTree>
      <p:nvGrpSpPr>
        <p:cNvPr id="1" name=""/>
        <p:cNvGrpSpPr/>
        <p:nvPr/>
      </p:nvGrpSpPr>
      <p:grpSpPr>
        <a:xfrm>
          <a:off x="0" y="0"/>
          <a:ext cx="0" cy="0"/>
          <a:chOff x="0" y="0"/>
          <a:chExt cx="0" cy="0"/>
        </a:xfrm>
      </p:grpSpPr>
      <p:sp>
        <p:nvSpPr>
          <p:cNvPr id="12" name="11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Rectángulo redondeado"/>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Subtítulo"/>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p:txBody>
          <a:bodyPr/>
          <a:lstStyle/>
          <a:p>
            <a:fld id="{AA6DA051-B0F4-4DB9-95BC-FCC884430325}" type="datetimeFigureOut">
              <a:rPr lang="es-VE" smtClean="0"/>
              <a:pPr/>
              <a:t>12/09/2013</a:t>
            </a:fld>
            <a:endParaRPr lang="es-VE"/>
          </a:p>
        </p:txBody>
      </p:sp>
      <p:sp>
        <p:nvSpPr>
          <p:cNvPr id="17" name="16 Marcador de pie de página"/>
          <p:cNvSpPr>
            <a:spLocks noGrp="1"/>
          </p:cNvSpPr>
          <p:nvPr>
            <p:ph type="ftr" sz="quarter" idx="11"/>
          </p:nvPr>
        </p:nvSpPr>
        <p:spPr/>
        <p:txBody>
          <a:bodyPr/>
          <a:lstStyle/>
          <a:p>
            <a:endParaRPr lang="es-VE"/>
          </a:p>
        </p:txBody>
      </p:sp>
      <p:sp>
        <p:nvSpPr>
          <p:cNvPr id="29" name="28 Marcador de número de diapositiva"/>
          <p:cNvSpPr>
            <a:spLocks noGrp="1"/>
          </p:cNvSpPr>
          <p:nvPr>
            <p:ph type="sldNum" sz="quarter" idx="12"/>
          </p:nvPr>
        </p:nvSpPr>
        <p:spPr/>
        <p:txBody>
          <a:bodyPr lIns="0" tIns="0" rIns="0" bIns="0">
            <a:noAutofit/>
          </a:bodyPr>
          <a:lstStyle>
            <a:lvl1pPr>
              <a:defRPr sz="1400">
                <a:solidFill>
                  <a:srgbClr val="FFFFFF"/>
                </a:solidFill>
              </a:defRPr>
            </a:lvl1pPr>
          </a:lstStyle>
          <a:p>
            <a:fld id="{6088B353-20EF-47D3-8167-52CA2F137D57}" type="slidenum">
              <a:rPr lang="es-VE" smtClean="0"/>
              <a:pPr/>
              <a:t>‹Nº›</a:t>
            </a:fld>
            <a:endParaRPr lang="es-VE"/>
          </a:p>
        </p:txBody>
      </p:sp>
      <p:sp>
        <p:nvSpPr>
          <p:cNvPr id="7" name="6 Rectángulo"/>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AA6DA051-B0F4-4DB9-95BC-FCC884430325}" type="datetimeFigureOut">
              <a:rPr lang="es-VE" smtClean="0"/>
              <a:pPr/>
              <a:t>12/09/2013</a:t>
            </a:fld>
            <a:endParaRPr lang="es-VE"/>
          </a:p>
        </p:txBody>
      </p:sp>
      <p:sp>
        <p:nvSpPr>
          <p:cNvPr id="5" name="4 Marcador de pie de página"/>
          <p:cNvSpPr>
            <a:spLocks noGrp="1"/>
          </p:cNvSpPr>
          <p:nvPr>
            <p:ph type="ftr" sz="quarter" idx="11"/>
          </p:nvPr>
        </p:nvSpPr>
        <p:spPr/>
        <p:txBody>
          <a:bodyPr/>
          <a:lstStyle/>
          <a:p>
            <a:endParaRPr lang="es-VE"/>
          </a:p>
        </p:txBody>
      </p:sp>
      <p:sp>
        <p:nvSpPr>
          <p:cNvPr id="6" name="5 Marcador de número de diapositiva"/>
          <p:cNvSpPr>
            <a:spLocks noGrp="1"/>
          </p:cNvSpPr>
          <p:nvPr>
            <p:ph type="sldNum" sz="quarter" idx="12"/>
          </p:nvPr>
        </p:nvSpPr>
        <p:spPr/>
        <p:txBody>
          <a:bodyPr/>
          <a:lstStyle/>
          <a:p>
            <a:fld id="{6088B353-20EF-47D3-8167-52CA2F137D57}" type="slidenum">
              <a:rPr lang="es-VE" smtClean="0"/>
              <a:pPr/>
              <a:t>‹Nº›</a:t>
            </a:fld>
            <a:endParaRPr lang="es-V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41"/>
            <a:ext cx="201168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914400" y="274640"/>
            <a:ext cx="55626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AA6DA051-B0F4-4DB9-95BC-FCC884430325}" type="datetimeFigureOut">
              <a:rPr lang="es-VE" smtClean="0"/>
              <a:pPr/>
              <a:t>12/09/2013</a:t>
            </a:fld>
            <a:endParaRPr lang="es-VE"/>
          </a:p>
        </p:txBody>
      </p:sp>
      <p:sp>
        <p:nvSpPr>
          <p:cNvPr id="5" name="4 Marcador de pie de página"/>
          <p:cNvSpPr>
            <a:spLocks noGrp="1"/>
          </p:cNvSpPr>
          <p:nvPr>
            <p:ph type="ftr" sz="quarter" idx="11"/>
          </p:nvPr>
        </p:nvSpPr>
        <p:spPr/>
        <p:txBody>
          <a:bodyPr/>
          <a:lstStyle/>
          <a:p>
            <a:endParaRPr lang="es-VE"/>
          </a:p>
        </p:txBody>
      </p:sp>
      <p:sp>
        <p:nvSpPr>
          <p:cNvPr id="6" name="5 Marcador de número de diapositiva"/>
          <p:cNvSpPr>
            <a:spLocks noGrp="1"/>
          </p:cNvSpPr>
          <p:nvPr>
            <p:ph type="sldNum" sz="quarter" idx="12"/>
          </p:nvPr>
        </p:nvSpPr>
        <p:spPr/>
        <p:txBody>
          <a:bodyPr/>
          <a:lstStyle/>
          <a:p>
            <a:fld id="{6088B353-20EF-47D3-8167-52CA2F137D57}" type="slidenum">
              <a:rPr lang="es-VE" smtClean="0"/>
              <a:pPr/>
              <a:t>‹Nº›</a:t>
            </a:fld>
            <a:endParaRPr lang="es-V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4" name="3 Marcador de fecha"/>
          <p:cNvSpPr>
            <a:spLocks noGrp="1"/>
          </p:cNvSpPr>
          <p:nvPr>
            <p:ph type="dt" sz="half" idx="10"/>
          </p:nvPr>
        </p:nvSpPr>
        <p:spPr/>
        <p:txBody>
          <a:bodyPr/>
          <a:lstStyle/>
          <a:p>
            <a:fld id="{AA6DA051-B0F4-4DB9-95BC-FCC884430325}" type="datetimeFigureOut">
              <a:rPr lang="es-VE" smtClean="0"/>
              <a:pPr/>
              <a:t>12/09/2013</a:t>
            </a:fld>
            <a:endParaRPr lang="es-VE"/>
          </a:p>
        </p:txBody>
      </p:sp>
      <p:sp>
        <p:nvSpPr>
          <p:cNvPr id="5" name="4 Marcador de pie de página"/>
          <p:cNvSpPr>
            <a:spLocks noGrp="1"/>
          </p:cNvSpPr>
          <p:nvPr>
            <p:ph type="ftr" sz="quarter" idx="11"/>
          </p:nvPr>
        </p:nvSpPr>
        <p:spPr/>
        <p:txBody>
          <a:bodyPr/>
          <a:lstStyle/>
          <a:p>
            <a:endParaRPr lang="es-VE"/>
          </a:p>
        </p:txBody>
      </p:sp>
      <p:sp>
        <p:nvSpPr>
          <p:cNvPr id="6" name="5 Marcador de número de diapositiva"/>
          <p:cNvSpPr>
            <a:spLocks noGrp="1"/>
          </p:cNvSpPr>
          <p:nvPr>
            <p:ph type="sldNum" sz="quarter" idx="12"/>
          </p:nvPr>
        </p:nvSpPr>
        <p:spPr/>
        <p:txBody>
          <a:bodyPr/>
          <a:lstStyle/>
          <a:p>
            <a:fld id="{6088B353-20EF-47D3-8167-52CA2F137D57}" type="slidenum">
              <a:rPr lang="es-VE" smtClean="0"/>
              <a:pPr/>
              <a:t>‹Nº›</a:t>
            </a:fld>
            <a:endParaRPr lang="es-VE"/>
          </a:p>
        </p:txBody>
      </p:sp>
      <p:sp>
        <p:nvSpPr>
          <p:cNvPr id="8" name="7 Marcador de contenido"/>
          <p:cNvSpPr>
            <a:spLocks noGrp="1"/>
          </p:cNvSpPr>
          <p:nvPr>
            <p:ph sz="quarter" idx="1"/>
          </p:nvPr>
        </p:nvSpPr>
        <p:spPr>
          <a:xfrm>
            <a:off x="914400" y="1447800"/>
            <a:ext cx="7772400" cy="45720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1"/>
      </p:bgRef>
    </p:bg>
    <p:spTree>
      <p:nvGrpSpPr>
        <p:cNvPr id="1" name=""/>
        <p:cNvGrpSpPr/>
        <p:nvPr/>
      </p:nvGrpSpPr>
      <p:grpSpPr>
        <a:xfrm>
          <a:off x="0" y="0"/>
          <a:ext cx="0" cy="0"/>
          <a:chOff x="0" y="0"/>
          <a:chExt cx="0" cy="0"/>
        </a:xfrm>
      </p:grpSpPr>
      <p:sp>
        <p:nvSpPr>
          <p:cNvPr id="11" name="10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Rectángulo redondeado"/>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722313" y="952500"/>
            <a:ext cx="7772400" cy="1362075"/>
          </a:xfrm>
        </p:spPr>
        <p:txBody>
          <a:bodyPr anchor="b" anchorCtr="0"/>
          <a:lstStyle>
            <a:lvl1pPr algn="l">
              <a:buNone/>
              <a:defRPr sz="4000" b="0" cap="none"/>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AA6DA051-B0F4-4DB9-95BC-FCC884430325}" type="datetimeFigureOut">
              <a:rPr lang="es-VE" smtClean="0"/>
              <a:pPr/>
              <a:t>12/09/2013</a:t>
            </a:fld>
            <a:endParaRPr lang="es-VE"/>
          </a:p>
        </p:txBody>
      </p:sp>
      <p:sp>
        <p:nvSpPr>
          <p:cNvPr id="5" name="4 Marcador de pie de página"/>
          <p:cNvSpPr>
            <a:spLocks noGrp="1"/>
          </p:cNvSpPr>
          <p:nvPr>
            <p:ph type="ftr" sz="quarter" idx="11"/>
          </p:nvPr>
        </p:nvSpPr>
        <p:spPr>
          <a:xfrm>
            <a:off x="800100" y="6172200"/>
            <a:ext cx="4000500" cy="457200"/>
          </a:xfrm>
        </p:spPr>
        <p:txBody>
          <a:bodyPr/>
          <a:lstStyle/>
          <a:p>
            <a:endParaRPr lang="es-VE"/>
          </a:p>
        </p:txBody>
      </p:sp>
      <p:sp>
        <p:nvSpPr>
          <p:cNvPr id="7" name="6 Rectángulo"/>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Rectángulo"/>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Rectángulo"/>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Marcador de número de diapositiva"/>
          <p:cNvSpPr>
            <a:spLocks noGrp="1"/>
          </p:cNvSpPr>
          <p:nvPr>
            <p:ph type="sldNum" sz="quarter" idx="12"/>
          </p:nvPr>
        </p:nvSpPr>
        <p:spPr>
          <a:xfrm>
            <a:off x="146304" y="6208776"/>
            <a:ext cx="457200" cy="457200"/>
          </a:xfrm>
        </p:spPr>
        <p:txBody>
          <a:bodyPr/>
          <a:lstStyle/>
          <a:p>
            <a:fld id="{6088B353-20EF-47D3-8167-52CA2F137D57}" type="slidenum">
              <a:rPr lang="es-VE" smtClean="0"/>
              <a:pPr/>
              <a:t>‹Nº›</a:t>
            </a:fld>
            <a:endParaRPr lang="es-VE"/>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AA6DA051-B0F4-4DB9-95BC-FCC884430325}" type="datetimeFigureOut">
              <a:rPr lang="es-VE" smtClean="0"/>
              <a:pPr/>
              <a:t>12/09/2013</a:t>
            </a:fld>
            <a:endParaRPr lang="es-VE"/>
          </a:p>
        </p:txBody>
      </p:sp>
      <p:sp>
        <p:nvSpPr>
          <p:cNvPr id="6" name="5 Marcador de pie de página"/>
          <p:cNvSpPr>
            <a:spLocks noGrp="1"/>
          </p:cNvSpPr>
          <p:nvPr>
            <p:ph type="ftr" sz="quarter" idx="11"/>
          </p:nvPr>
        </p:nvSpPr>
        <p:spPr/>
        <p:txBody>
          <a:bodyPr/>
          <a:lstStyle/>
          <a:p>
            <a:endParaRPr lang="es-VE"/>
          </a:p>
        </p:txBody>
      </p:sp>
      <p:sp>
        <p:nvSpPr>
          <p:cNvPr id="7" name="6 Marcador de número de diapositiva"/>
          <p:cNvSpPr>
            <a:spLocks noGrp="1"/>
          </p:cNvSpPr>
          <p:nvPr>
            <p:ph type="sldNum" sz="quarter" idx="12"/>
          </p:nvPr>
        </p:nvSpPr>
        <p:spPr/>
        <p:txBody>
          <a:bodyPr/>
          <a:lstStyle/>
          <a:p>
            <a:fld id="{6088B353-20EF-47D3-8167-52CA2F137D57}" type="slidenum">
              <a:rPr lang="es-VE" smtClean="0"/>
              <a:pPr/>
              <a:t>‹Nº›</a:t>
            </a:fld>
            <a:endParaRPr lang="es-VE"/>
          </a:p>
        </p:txBody>
      </p:sp>
      <p:sp>
        <p:nvSpPr>
          <p:cNvPr id="9" name="8 Marcador de contenido"/>
          <p:cNvSpPr>
            <a:spLocks noGrp="1"/>
          </p:cNvSpPr>
          <p:nvPr>
            <p:ph sz="quarter" idx="1"/>
          </p:nvPr>
        </p:nvSpPr>
        <p:spPr>
          <a:xfrm>
            <a:off x="914400" y="1447800"/>
            <a:ext cx="3749040" cy="45720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933950" y="1447800"/>
            <a:ext cx="3749040" cy="45720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914400" y="273050"/>
            <a:ext cx="7772400" cy="1143000"/>
          </a:xfrm>
        </p:spPr>
        <p:txBody>
          <a:bodyPr anchor="b" anchorCtr="0"/>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7" name="6 Marcador de fecha"/>
          <p:cNvSpPr>
            <a:spLocks noGrp="1"/>
          </p:cNvSpPr>
          <p:nvPr>
            <p:ph type="dt" sz="half" idx="10"/>
          </p:nvPr>
        </p:nvSpPr>
        <p:spPr/>
        <p:txBody>
          <a:bodyPr/>
          <a:lstStyle/>
          <a:p>
            <a:fld id="{AA6DA051-B0F4-4DB9-95BC-FCC884430325}" type="datetimeFigureOut">
              <a:rPr lang="es-VE" smtClean="0"/>
              <a:pPr/>
              <a:t>12/09/2013</a:t>
            </a:fld>
            <a:endParaRPr lang="es-VE"/>
          </a:p>
        </p:txBody>
      </p:sp>
      <p:sp>
        <p:nvSpPr>
          <p:cNvPr id="8" name="7 Marcador de pie de página"/>
          <p:cNvSpPr>
            <a:spLocks noGrp="1"/>
          </p:cNvSpPr>
          <p:nvPr>
            <p:ph type="ftr" sz="quarter" idx="11"/>
          </p:nvPr>
        </p:nvSpPr>
        <p:spPr/>
        <p:txBody>
          <a:bodyPr/>
          <a:lstStyle/>
          <a:p>
            <a:endParaRPr lang="es-VE"/>
          </a:p>
        </p:txBody>
      </p:sp>
      <p:sp>
        <p:nvSpPr>
          <p:cNvPr id="9" name="8 Marcador de número de diapositiva"/>
          <p:cNvSpPr>
            <a:spLocks noGrp="1"/>
          </p:cNvSpPr>
          <p:nvPr>
            <p:ph type="sldNum" sz="quarter" idx="12"/>
          </p:nvPr>
        </p:nvSpPr>
        <p:spPr/>
        <p:txBody>
          <a:bodyPr/>
          <a:lstStyle/>
          <a:p>
            <a:fld id="{6088B353-20EF-47D3-8167-52CA2F137D57}" type="slidenum">
              <a:rPr lang="es-VE" smtClean="0"/>
              <a:pPr/>
              <a:t>‹Nº›</a:t>
            </a:fld>
            <a:endParaRPr lang="es-VE"/>
          </a:p>
        </p:txBody>
      </p:sp>
      <p:sp>
        <p:nvSpPr>
          <p:cNvPr id="11" name="10 Marcador de contenido"/>
          <p:cNvSpPr>
            <a:spLocks noGrp="1"/>
          </p:cNvSpPr>
          <p:nvPr>
            <p:ph sz="half" idx="2"/>
          </p:nvPr>
        </p:nvSpPr>
        <p:spPr>
          <a:xfrm>
            <a:off x="914400" y="2247900"/>
            <a:ext cx="3733800" cy="38862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half" idx="4"/>
          </p:nvPr>
        </p:nvSpPr>
        <p:spPr>
          <a:xfrm>
            <a:off x="4953000" y="2247900"/>
            <a:ext cx="3733800" cy="38862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AA6DA051-B0F4-4DB9-95BC-FCC884430325}" type="datetimeFigureOut">
              <a:rPr lang="es-VE" smtClean="0"/>
              <a:pPr/>
              <a:t>12/09/2013</a:t>
            </a:fld>
            <a:endParaRPr lang="es-VE"/>
          </a:p>
        </p:txBody>
      </p:sp>
      <p:sp>
        <p:nvSpPr>
          <p:cNvPr id="4" name="3 Marcador de pie de página"/>
          <p:cNvSpPr>
            <a:spLocks noGrp="1"/>
          </p:cNvSpPr>
          <p:nvPr>
            <p:ph type="ftr" sz="quarter" idx="11"/>
          </p:nvPr>
        </p:nvSpPr>
        <p:spPr/>
        <p:txBody>
          <a:bodyPr/>
          <a:lstStyle/>
          <a:p>
            <a:endParaRPr lang="es-VE"/>
          </a:p>
        </p:txBody>
      </p:sp>
      <p:sp>
        <p:nvSpPr>
          <p:cNvPr id="5" name="4 Marcador de número de diapositiva"/>
          <p:cNvSpPr>
            <a:spLocks noGrp="1"/>
          </p:cNvSpPr>
          <p:nvPr>
            <p:ph type="sldNum" sz="quarter" idx="12"/>
          </p:nvPr>
        </p:nvSpPr>
        <p:spPr/>
        <p:txBody>
          <a:bodyPr/>
          <a:lstStyle/>
          <a:p>
            <a:fld id="{6088B353-20EF-47D3-8167-52CA2F137D57}" type="slidenum">
              <a:rPr lang="es-VE" smtClean="0"/>
              <a:pPr/>
              <a:t>‹Nº›</a:t>
            </a:fld>
            <a:endParaRPr lang="es-V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AA6DA051-B0F4-4DB9-95BC-FCC884430325}" type="datetimeFigureOut">
              <a:rPr lang="es-VE" smtClean="0"/>
              <a:pPr/>
              <a:t>12/09/2013</a:t>
            </a:fld>
            <a:endParaRPr lang="es-VE"/>
          </a:p>
        </p:txBody>
      </p:sp>
      <p:sp>
        <p:nvSpPr>
          <p:cNvPr id="3" name="2 Marcador de pie de página"/>
          <p:cNvSpPr>
            <a:spLocks noGrp="1"/>
          </p:cNvSpPr>
          <p:nvPr>
            <p:ph type="ftr" sz="quarter" idx="11"/>
          </p:nvPr>
        </p:nvSpPr>
        <p:spPr/>
        <p:txBody>
          <a:bodyPr/>
          <a:lstStyle/>
          <a:p>
            <a:endParaRPr lang="es-VE"/>
          </a:p>
        </p:txBody>
      </p:sp>
      <p:sp>
        <p:nvSpPr>
          <p:cNvPr id="4" name="3 Marcador de número de diapositiva"/>
          <p:cNvSpPr>
            <a:spLocks noGrp="1"/>
          </p:cNvSpPr>
          <p:nvPr>
            <p:ph type="sldNum" sz="quarter" idx="12"/>
          </p:nvPr>
        </p:nvSpPr>
        <p:spPr/>
        <p:txBody>
          <a:bodyPr/>
          <a:lstStyle/>
          <a:p>
            <a:fld id="{6088B353-20EF-47D3-8167-52CA2F137D57}" type="slidenum">
              <a:rPr lang="es-VE" smtClean="0"/>
              <a:pPr/>
              <a:t>‹Nº›</a:t>
            </a:fld>
            <a:endParaRPr lang="es-V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7 Rectángulo"/>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Rectángulo redondeado"/>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914400" y="273050"/>
            <a:ext cx="7772400" cy="1143000"/>
          </a:xfrm>
        </p:spPr>
        <p:txBody>
          <a:bodyPr anchor="b" anchorCtr="0"/>
          <a:lstStyle>
            <a:lvl1pPr algn="l">
              <a:buNone/>
              <a:defRPr sz="4000" b="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AA6DA051-B0F4-4DB9-95BC-FCC884430325}" type="datetimeFigureOut">
              <a:rPr lang="es-VE" smtClean="0"/>
              <a:pPr/>
              <a:t>12/09/2013</a:t>
            </a:fld>
            <a:endParaRPr lang="es-VE"/>
          </a:p>
        </p:txBody>
      </p:sp>
      <p:sp>
        <p:nvSpPr>
          <p:cNvPr id="6" name="5 Marcador de pie de página"/>
          <p:cNvSpPr>
            <a:spLocks noGrp="1"/>
          </p:cNvSpPr>
          <p:nvPr>
            <p:ph type="ftr" sz="quarter" idx="11"/>
          </p:nvPr>
        </p:nvSpPr>
        <p:spPr/>
        <p:txBody>
          <a:bodyPr/>
          <a:lstStyle/>
          <a:p>
            <a:endParaRPr lang="es-VE"/>
          </a:p>
        </p:txBody>
      </p:sp>
      <p:sp>
        <p:nvSpPr>
          <p:cNvPr id="7" name="6 Marcador de número de diapositiva"/>
          <p:cNvSpPr>
            <a:spLocks noGrp="1"/>
          </p:cNvSpPr>
          <p:nvPr>
            <p:ph type="sldNum" sz="quarter" idx="12"/>
          </p:nvPr>
        </p:nvSpPr>
        <p:spPr/>
        <p:txBody>
          <a:bodyPr/>
          <a:lstStyle/>
          <a:p>
            <a:fld id="{6088B353-20EF-47D3-8167-52CA2F137D57}" type="slidenum">
              <a:rPr lang="es-VE" smtClean="0"/>
              <a:pPr/>
              <a:t>‹Nº›</a:t>
            </a:fld>
            <a:endParaRPr lang="es-VE"/>
          </a:p>
        </p:txBody>
      </p:sp>
      <p:sp>
        <p:nvSpPr>
          <p:cNvPr id="11" name="10 Marcador de contenido"/>
          <p:cNvSpPr>
            <a:spLocks noGrp="1"/>
          </p:cNvSpPr>
          <p:nvPr>
            <p:ph sz="quarter" idx="1"/>
          </p:nvPr>
        </p:nvSpPr>
        <p:spPr>
          <a:xfrm>
            <a:off x="2971800" y="1600200"/>
            <a:ext cx="5715000" cy="44958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AA6DA051-B0F4-4DB9-95BC-FCC884430325}" type="datetimeFigureOut">
              <a:rPr lang="es-VE" smtClean="0"/>
              <a:pPr/>
              <a:t>12/09/2013</a:t>
            </a:fld>
            <a:endParaRPr lang="es-VE"/>
          </a:p>
        </p:txBody>
      </p:sp>
      <p:sp>
        <p:nvSpPr>
          <p:cNvPr id="6" name="5 Marcador de pie de página"/>
          <p:cNvSpPr>
            <a:spLocks noGrp="1"/>
          </p:cNvSpPr>
          <p:nvPr>
            <p:ph type="ftr" sz="quarter" idx="11"/>
          </p:nvPr>
        </p:nvSpPr>
        <p:spPr>
          <a:xfrm>
            <a:off x="914400" y="6172200"/>
            <a:ext cx="3886200" cy="457200"/>
          </a:xfrm>
        </p:spPr>
        <p:txBody>
          <a:bodyPr/>
          <a:lstStyle/>
          <a:p>
            <a:endParaRPr lang="es-VE"/>
          </a:p>
        </p:txBody>
      </p:sp>
      <p:sp>
        <p:nvSpPr>
          <p:cNvPr id="7" name="6 Marcador de número de diapositiva"/>
          <p:cNvSpPr>
            <a:spLocks noGrp="1"/>
          </p:cNvSpPr>
          <p:nvPr>
            <p:ph type="sldNum" sz="quarter" idx="12"/>
          </p:nvPr>
        </p:nvSpPr>
        <p:spPr>
          <a:xfrm>
            <a:off x="146304" y="6208776"/>
            <a:ext cx="457200" cy="457200"/>
          </a:xfrm>
        </p:spPr>
        <p:txBody>
          <a:bodyPr/>
          <a:lstStyle/>
          <a:p>
            <a:fld id="{6088B353-20EF-47D3-8167-52CA2F137D57}" type="slidenum">
              <a:rPr lang="es-VE" smtClean="0"/>
              <a:pPr/>
              <a:t>‹Nº›</a:t>
            </a:fld>
            <a:endParaRPr lang="es-VE"/>
          </a:p>
        </p:txBody>
      </p:sp>
      <p:sp>
        <p:nvSpPr>
          <p:cNvPr id="11" name="10 Rectángulo"/>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Rectángulo"/>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Marcador de posición de imagen"/>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s-ES" smtClean="0"/>
              <a:t>Haga clic en el icono para agregar una imagen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Rectángulo redondeado"/>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Marcador de título"/>
          <p:cNvSpPr>
            <a:spLocks noGrp="1"/>
          </p:cNvSpPr>
          <p:nvPr>
            <p:ph type="title"/>
          </p:nvPr>
        </p:nvSpPr>
        <p:spPr>
          <a:xfrm>
            <a:off x="914400" y="274638"/>
            <a:ext cx="7772400" cy="1143000"/>
          </a:xfrm>
          <a:prstGeom prst="rect">
            <a:avLst/>
          </a:prstGeom>
        </p:spPr>
        <p:txBody>
          <a:bodyPr bIns="91440" anchor="b" anchorCtr="0">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AA6DA051-B0F4-4DB9-95BC-FCC884430325}" type="datetimeFigureOut">
              <a:rPr lang="es-VE" smtClean="0"/>
              <a:pPr/>
              <a:t>12/09/2013</a:t>
            </a:fld>
            <a:endParaRPr lang="es-VE"/>
          </a:p>
        </p:txBody>
      </p:sp>
      <p:sp>
        <p:nvSpPr>
          <p:cNvPr id="3" name="2 Marcador de pie de página"/>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s-VE"/>
          </a:p>
        </p:txBody>
      </p:sp>
      <p:sp>
        <p:nvSpPr>
          <p:cNvPr id="23" name="22 Marcador de número de diapositiva"/>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6088B353-20EF-47D3-8167-52CA2F137D57}" type="slidenum">
              <a:rPr lang="es-VE" smtClean="0"/>
              <a:pPr/>
              <a:t>‹Nº›</a:t>
            </a:fld>
            <a:endParaRPr lang="es-V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joseenriquefinol@gmail.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1475656" y="3933056"/>
            <a:ext cx="6400800" cy="1600200"/>
          </a:xfrm>
        </p:spPr>
        <p:txBody>
          <a:bodyPr>
            <a:normAutofit fontScale="55000" lnSpcReduction="20000"/>
          </a:bodyPr>
          <a:lstStyle/>
          <a:p>
            <a:r>
              <a:rPr lang="es-VE" sz="4500" dirty="0" smtClean="0"/>
              <a:t>José Enrique </a:t>
            </a:r>
            <a:r>
              <a:rPr lang="es-VE" sz="4500" dirty="0" err="1" smtClean="0"/>
              <a:t>Finol</a:t>
            </a:r>
            <a:endParaRPr lang="es-VE" sz="4500" dirty="0" smtClean="0"/>
          </a:p>
          <a:p>
            <a:r>
              <a:rPr lang="es-VE" sz="3800" dirty="0" smtClean="0"/>
              <a:t>Laboratorio de Investigaciones Semióticas y Antropológicas</a:t>
            </a:r>
          </a:p>
          <a:p>
            <a:r>
              <a:rPr lang="es-VE" sz="2900" dirty="0" smtClean="0"/>
              <a:t>Universidad del Zulia  Facultad Experimental de Ciencias Maracaibo, Venezuela</a:t>
            </a:r>
          </a:p>
          <a:p>
            <a:r>
              <a:rPr lang="es-VE" sz="2900" dirty="0" smtClean="0"/>
              <a:t>Correo-E: </a:t>
            </a:r>
            <a:r>
              <a:rPr lang="es-VE" sz="2900" dirty="0" smtClean="0">
                <a:hlinkClick r:id="rId2"/>
              </a:rPr>
              <a:t>joseenriquefinol@gmail.com</a:t>
            </a:r>
            <a:r>
              <a:rPr lang="es-VE" sz="2900" dirty="0" smtClean="0"/>
              <a:t>  Web: www.joseenriquefinol.com</a:t>
            </a:r>
          </a:p>
          <a:p>
            <a:endParaRPr lang="es-VE" dirty="0"/>
          </a:p>
        </p:txBody>
      </p:sp>
      <p:sp>
        <p:nvSpPr>
          <p:cNvPr id="2" name="1 Título"/>
          <p:cNvSpPr>
            <a:spLocks noGrp="1"/>
          </p:cNvSpPr>
          <p:nvPr>
            <p:ph type="ctrTitle"/>
          </p:nvPr>
        </p:nvSpPr>
        <p:spPr/>
        <p:txBody>
          <a:bodyPr>
            <a:noAutofit/>
          </a:bodyPr>
          <a:lstStyle/>
          <a:p>
            <a:r>
              <a:rPr lang="es-VE" sz="3200" dirty="0" smtClean="0"/>
              <a:t/>
            </a:r>
            <a:br>
              <a:rPr lang="es-VE" sz="3200" dirty="0" smtClean="0"/>
            </a:br>
            <a:r>
              <a:rPr lang="es-VE" sz="3600" dirty="0" smtClean="0"/>
              <a:t>Semióticas </a:t>
            </a:r>
            <a:r>
              <a:rPr lang="es-VE" sz="3600" dirty="0" smtClean="0"/>
              <a:t>del nombre:</a:t>
            </a:r>
            <a:br>
              <a:rPr lang="es-VE" sz="3600" dirty="0" smtClean="0"/>
            </a:br>
            <a:r>
              <a:rPr lang="es-VE" sz="3600" dirty="0" smtClean="0"/>
              <a:t>Identidad y alteridad </a:t>
            </a:r>
            <a:br>
              <a:rPr lang="es-VE" sz="3600" dirty="0" smtClean="0"/>
            </a:br>
            <a:r>
              <a:rPr lang="es-VE" sz="3600" dirty="0" smtClean="0"/>
              <a:t>en la obra de José Saramago</a:t>
            </a:r>
            <a:r>
              <a:rPr lang="es-VE" sz="3200" dirty="0" smtClean="0"/>
              <a:t/>
            </a:r>
            <a:br>
              <a:rPr lang="es-VE" sz="3200" dirty="0" smtClean="0"/>
            </a:br>
            <a:endParaRPr lang="es-VE" sz="32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VE" sz="2800" dirty="0" smtClean="0"/>
              <a:t>Las semióticas del nombre…</a:t>
            </a:r>
            <a:endParaRPr lang="es-VE" sz="2800" dirty="0"/>
          </a:p>
        </p:txBody>
      </p:sp>
      <p:sp>
        <p:nvSpPr>
          <p:cNvPr id="3" name="2 Marcador de contenido"/>
          <p:cNvSpPr>
            <a:spLocks noGrp="1"/>
          </p:cNvSpPr>
          <p:nvPr>
            <p:ph sz="quarter" idx="1"/>
          </p:nvPr>
        </p:nvSpPr>
        <p:spPr/>
        <p:txBody>
          <a:bodyPr>
            <a:normAutofit fontScale="92500" lnSpcReduction="20000"/>
          </a:bodyPr>
          <a:lstStyle/>
          <a:p>
            <a:r>
              <a:rPr lang="es-VE" dirty="0" smtClean="0"/>
              <a:t>Los nombres forman un capítulo fundamental en la constitución del </a:t>
            </a:r>
            <a:r>
              <a:rPr lang="es-VE" b="1" dirty="0" smtClean="0"/>
              <a:t>capital simbólico </a:t>
            </a:r>
            <a:r>
              <a:rPr lang="es-VE" dirty="0" smtClean="0"/>
              <a:t>(</a:t>
            </a:r>
            <a:r>
              <a:rPr lang="es-VE" dirty="0" err="1" smtClean="0"/>
              <a:t>Bourdieu</a:t>
            </a:r>
            <a:r>
              <a:rPr lang="es-VE" dirty="0" smtClean="0"/>
              <a:t>, 1997) del individuo, la familia y la sociedad. En la constitución de ese </a:t>
            </a:r>
            <a:r>
              <a:rPr lang="es-VE" b="1" dirty="0" smtClean="0"/>
              <a:t>capital simbólico </a:t>
            </a:r>
            <a:r>
              <a:rPr lang="es-VE" dirty="0" err="1" smtClean="0"/>
              <a:t>Bourdieu</a:t>
            </a:r>
            <a:r>
              <a:rPr lang="es-VE" dirty="0" smtClean="0"/>
              <a:t>, además de la asignación de un nombre propio, incluye procesos de </a:t>
            </a:r>
            <a:r>
              <a:rPr lang="es-VE" i="1" dirty="0" smtClean="0"/>
              <a:t>nominación</a:t>
            </a:r>
            <a:r>
              <a:rPr lang="es-VE" dirty="0" smtClean="0"/>
              <a:t>, como la asociación entre el nombre y las instituciones escolares de prestigio (Harvard, La </a:t>
            </a:r>
            <a:r>
              <a:rPr lang="es-VE" dirty="0" err="1" smtClean="0"/>
              <a:t>Sorbonne</a:t>
            </a:r>
            <a:r>
              <a:rPr lang="es-VE" dirty="0" smtClean="0"/>
              <a:t>, MIT, etc.), una “nobleza de escuela que engloba a una parte importante de herederos de la antigua nobleza de sangre que han </a:t>
            </a:r>
            <a:r>
              <a:rPr lang="es-VE" i="1" dirty="0" smtClean="0"/>
              <a:t>reconvertido</a:t>
            </a:r>
            <a:r>
              <a:rPr lang="es-VE" dirty="0" smtClean="0"/>
              <a:t> sus títulos nobiliarios en títulos escolares” (1979: 37).</a:t>
            </a:r>
          </a:p>
          <a:p>
            <a:r>
              <a:rPr lang="es-VE" dirty="0" smtClean="0"/>
              <a:t>Agrega que el nombre propio “es el certificado visible  de la identidad de su portador a través de los tiempos y de los espacios sociales, el fundamento de la unidad de sus  manifestaciones sucesivas y de la posibilidad socialmente reconocida de totalizar estas manifestaciones en unos registros oficiales” (1979: 79). </a:t>
            </a:r>
          </a:p>
          <a:p>
            <a:endParaRPr lang="es-VE"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VE" sz="2800" dirty="0" smtClean="0"/>
              <a:t>Las semióticas del nombre…</a:t>
            </a:r>
            <a:endParaRPr lang="es-VE" sz="2800" dirty="0"/>
          </a:p>
        </p:txBody>
      </p:sp>
      <p:sp>
        <p:nvSpPr>
          <p:cNvPr id="3" name="2 Marcador de contenido"/>
          <p:cNvSpPr>
            <a:spLocks noGrp="1"/>
          </p:cNvSpPr>
          <p:nvPr>
            <p:ph sz="quarter" idx="1"/>
          </p:nvPr>
        </p:nvSpPr>
        <p:spPr/>
        <p:txBody>
          <a:bodyPr>
            <a:normAutofit fontScale="77500" lnSpcReduction="20000"/>
          </a:bodyPr>
          <a:lstStyle/>
          <a:p>
            <a:r>
              <a:rPr lang="es-VE" b="1" dirty="0" smtClean="0"/>
              <a:t>El nombre propio como </a:t>
            </a:r>
            <a:r>
              <a:rPr lang="es-VE" b="1" dirty="0" err="1" smtClean="0"/>
              <a:t>hipersigno</a:t>
            </a:r>
            <a:endParaRPr lang="es-VE" dirty="0" smtClean="0"/>
          </a:p>
          <a:p>
            <a:r>
              <a:rPr lang="es-VE" dirty="0" smtClean="0"/>
              <a:t>Para nosotros, el nombre propio constituye un </a:t>
            </a:r>
            <a:r>
              <a:rPr lang="es-VE" i="1" dirty="0" err="1" smtClean="0"/>
              <a:t>hipersigno</a:t>
            </a:r>
            <a:r>
              <a:rPr lang="es-VE" dirty="0" smtClean="0"/>
              <a:t>, entendido</a:t>
            </a:r>
            <a:r>
              <a:rPr lang="es-VE" i="1" dirty="0" smtClean="0"/>
              <a:t> </a:t>
            </a:r>
            <a:r>
              <a:rPr lang="es-VE" dirty="0" smtClean="0"/>
              <a:t>“como un campo de ex-tensiones e in-tensiones, compuesto a su vez por signos subordinados a la totalidad del sistema” (Urbina, 1992: en línea), pues es capaz de concitar, al mismo tiempo, una identidad personal absoluta y un conjunto de rasgos semánticos de carácter cultural. En cuanto a lo primero, el nombre propio actúa como la foto carné, cuya relación con el referente es unívoca, no por razones </a:t>
            </a:r>
            <a:r>
              <a:rPr lang="es-VE" dirty="0" err="1" smtClean="0"/>
              <a:t>indexicales</a:t>
            </a:r>
            <a:r>
              <a:rPr lang="es-VE" dirty="0" smtClean="0"/>
              <a:t> sino por relaciones de escasa polisemia, fijamente establecidas en los códigos culturales. </a:t>
            </a:r>
          </a:p>
          <a:p>
            <a:r>
              <a:rPr lang="es-VE" dirty="0" smtClean="0"/>
              <a:t>Ahora bien, mientras la fotografía guarda algunos rasgos de semejanza con el referente, aunque éstos sean mínimos y culturalmente afectados, rasgos que hemos aprendido a identificar gracias a una larga tradición de codificación y decodificación de imágenes visuales, el nombre, como signo verbal, se construye de manera absolutamente convencional, donde el peso semántico mayor se deriva de la tradición y, hoy, de los medios de difusión masiva que han prestigiado unos nombres sobre otros. </a:t>
            </a:r>
            <a:endParaRPr lang="es-VE"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VE" sz="2800" dirty="0" smtClean="0"/>
              <a:t>Las semióticas del nombre…</a:t>
            </a:r>
            <a:endParaRPr lang="es-VE" sz="2800" dirty="0"/>
          </a:p>
        </p:txBody>
      </p:sp>
      <p:sp>
        <p:nvSpPr>
          <p:cNvPr id="3" name="2 Marcador de contenido"/>
          <p:cNvSpPr>
            <a:spLocks noGrp="1"/>
          </p:cNvSpPr>
          <p:nvPr>
            <p:ph sz="quarter" idx="1"/>
          </p:nvPr>
        </p:nvSpPr>
        <p:spPr/>
        <p:txBody>
          <a:bodyPr>
            <a:normAutofit lnSpcReduction="10000"/>
          </a:bodyPr>
          <a:lstStyle/>
          <a:p>
            <a:r>
              <a:rPr lang="es-VE" dirty="0" smtClean="0"/>
              <a:t>En cuanto a lo segundo, el nombre propio forma parte de una tradición histórica, religiosa, política, que lo marca de manera definitiva. Si bien en Occidente el peso religioso fue uno de los elementos decisivos en la selección y uso de los nombres, esa influencia ha cedido paso, poco a poco, a otras alternativas, entre ellas, tal como ocurre en varios países </a:t>
            </a:r>
            <a:r>
              <a:rPr lang="es-VE" dirty="0" smtClean="0"/>
              <a:t>latinoamericanos</a:t>
            </a:r>
            <a:r>
              <a:rPr lang="es-VE" dirty="0" smtClean="0"/>
              <a:t>,</a:t>
            </a:r>
            <a:r>
              <a:rPr lang="es-VE" dirty="0" smtClean="0"/>
              <a:t> </a:t>
            </a:r>
            <a:r>
              <a:rPr lang="es-VE" dirty="0" smtClean="0"/>
              <a:t>la construcción de nombres combinando sílabas de los nombres de los progenitores, como </a:t>
            </a:r>
            <a:r>
              <a:rPr lang="es-VE" dirty="0" err="1" smtClean="0"/>
              <a:t>Orlimar</a:t>
            </a:r>
            <a:r>
              <a:rPr lang="es-VE" dirty="0" smtClean="0"/>
              <a:t> (Orlando + María), copia de nombres de artistas o dirigentes políticos, con frecuencia con marcado predominio de nombres en inglés, que llegan a extremos difíciles de creer como el de </a:t>
            </a:r>
            <a:r>
              <a:rPr lang="es-VE" dirty="0" err="1" smtClean="0"/>
              <a:t>Usnavy</a:t>
            </a:r>
            <a:r>
              <a:rPr lang="es-VE" dirty="0" smtClean="0"/>
              <a:t> (US </a:t>
            </a:r>
            <a:r>
              <a:rPr lang="es-VE" dirty="0" err="1" smtClean="0"/>
              <a:t>Navy</a:t>
            </a:r>
            <a:r>
              <a:rPr lang="es-VE" dirty="0" smtClean="0"/>
              <a:t>).</a:t>
            </a:r>
          </a:p>
          <a:p>
            <a:endParaRPr lang="es-VE"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VE" sz="2800" dirty="0" smtClean="0"/>
              <a:t>Las semióticas del nombre…</a:t>
            </a:r>
            <a:endParaRPr lang="es-VE" sz="2800" dirty="0"/>
          </a:p>
        </p:txBody>
      </p:sp>
      <p:sp>
        <p:nvSpPr>
          <p:cNvPr id="3" name="2 Marcador de contenido"/>
          <p:cNvSpPr>
            <a:spLocks noGrp="1"/>
          </p:cNvSpPr>
          <p:nvPr>
            <p:ph sz="quarter" idx="1"/>
          </p:nvPr>
        </p:nvSpPr>
        <p:spPr/>
        <p:txBody>
          <a:bodyPr>
            <a:normAutofit lnSpcReduction="10000"/>
          </a:bodyPr>
          <a:lstStyle/>
          <a:p>
            <a:pPr>
              <a:buNone/>
            </a:pPr>
            <a:r>
              <a:rPr lang="es-VE" b="1" dirty="0" smtClean="0"/>
              <a:t>José Saramago: una arqueología del nombre</a:t>
            </a:r>
            <a:endParaRPr lang="es-VE" dirty="0" smtClean="0"/>
          </a:p>
          <a:p>
            <a:r>
              <a:rPr lang="es-VE" dirty="0" smtClean="0"/>
              <a:t>	En la obra literaria de Saramago encontramos una serie de juicios, análisis, comentarios y observaciones que podrían parecer aisladas si no se las reúne, clasifica e interpreta. En tal sentido, vistas las teorizaciones sobre el nombre propio, nos proponemos ahora hacer un inventario de esos juicios y analizar las problemáticas que ellos plantean. Se trata, sin duda, de un componente recurrente en la obra del escritor portugués, una temática que incluso da nombre a algunas de sus novelas (</a:t>
            </a:r>
            <a:r>
              <a:rPr lang="es-VE" dirty="0" err="1" smtClean="0"/>
              <a:t>Ej</a:t>
            </a:r>
            <a:r>
              <a:rPr lang="es-VE" dirty="0" smtClean="0"/>
              <a:t>, </a:t>
            </a:r>
            <a:r>
              <a:rPr lang="es-VE" i="1" dirty="0" smtClean="0"/>
              <a:t>Todos los nombres, </a:t>
            </a:r>
            <a:r>
              <a:rPr lang="es-VE" dirty="0" smtClean="0"/>
              <a:t>1998). Luego del inventario y análisis propondremos una hipótesis interpretativa que explicaría el origen de tal recurrencia antroponímica.</a:t>
            </a:r>
          </a:p>
          <a:p>
            <a:endParaRPr lang="es-VE"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VE" sz="2800" dirty="0" smtClean="0"/>
              <a:t>Las semióticas del nombre…</a:t>
            </a:r>
            <a:endParaRPr lang="es-VE" sz="2800" dirty="0"/>
          </a:p>
        </p:txBody>
      </p:sp>
      <p:sp>
        <p:nvSpPr>
          <p:cNvPr id="3" name="2 Marcador de contenido"/>
          <p:cNvSpPr>
            <a:spLocks noGrp="1"/>
          </p:cNvSpPr>
          <p:nvPr>
            <p:ph sz="quarter" idx="1"/>
          </p:nvPr>
        </p:nvSpPr>
        <p:spPr/>
        <p:txBody>
          <a:bodyPr>
            <a:normAutofit fontScale="85000" lnSpcReduction="20000"/>
          </a:bodyPr>
          <a:lstStyle/>
          <a:p>
            <a:r>
              <a:rPr lang="es-VE" sz="2800" dirty="0" smtClean="0"/>
              <a:t>En </a:t>
            </a:r>
            <a:r>
              <a:rPr lang="es-VE" sz="2800" i="1" dirty="0" smtClean="0"/>
              <a:t>Manual de Pintura y Caligrafía </a:t>
            </a:r>
            <a:r>
              <a:rPr lang="es-VE" sz="2800" dirty="0" smtClean="0"/>
              <a:t>(2007c</a:t>
            </a:r>
            <a:r>
              <a:rPr lang="es-VE" sz="2800" dirty="0" smtClean="0"/>
              <a:t>.), </a:t>
            </a:r>
            <a:r>
              <a:rPr lang="es-VE" sz="2800" dirty="0" smtClean="0"/>
              <a:t>el tema del nombre es planteado insistentemente. En primer lugar, los nombres de varios de los personajes son identificados con una sola letra (S, para el administrador de la empresa SPQR, M para una de sus amantes, cuyo hermano, sin embargo, se llama Antonio). El autor da una explicación:</a:t>
            </a:r>
          </a:p>
          <a:p>
            <a:pPr>
              <a:buNone/>
            </a:pPr>
            <a:r>
              <a:rPr lang="es-VE" sz="2800" dirty="0" smtClean="0"/>
              <a:t>“Tengo </a:t>
            </a:r>
            <a:r>
              <a:rPr lang="es-VE" sz="2800" dirty="0" smtClean="0"/>
              <a:t>todavía una razón, una confusa razón, quizá un tortuoso artificio, para no escribir por extenso los nombres: en mi oficio (que es el de pintar) empezamos por aplicar los colores tal como vienen en los tubos, que tienen nombres fijados para siempre jamás. Pero al unirlos, en la paleta o en la tela, la mínima superposición los modifica, o la luz, y un color es el que era, más el color vecino, más la conjunción de los dos…” (Saramago, 2007c: 27). </a:t>
            </a:r>
          </a:p>
          <a:p>
            <a:endParaRPr lang="es-VE"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VE" sz="2800" dirty="0" smtClean="0"/>
              <a:t>Las semióticas del nombre…</a:t>
            </a:r>
            <a:endParaRPr lang="es-VE" sz="2800" dirty="0"/>
          </a:p>
        </p:txBody>
      </p:sp>
      <p:sp>
        <p:nvSpPr>
          <p:cNvPr id="3" name="2 Marcador de contenido"/>
          <p:cNvSpPr>
            <a:spLocks noGrp="1"/>
          </p:cNvSpPr>
          <p:nvPr>
            <p:ph sz="quarter" idx="1"/>
          </p:nvPr>
        </p:nvSpPr>
        <p:spPr/>
        <p:txBody>
          <a:bodyPr/>
          <a:lstStyle/>
          <a:p>
            <a:pPr>
              <a:buNone/>
            </a:pPr>
            <a:endParaRPr lang="es-VE" dirty="0"/>
          </a:p>
        </p:txBody>
      </p:sp>
      <p:sp>
        <p:nvSpPr>
          <p:cNvPr id="4" name="3 CuadroTexto"/>
          <p:cNvSpPr txBox="1"/>
          <p:nvPr/>
        </p:nvSpPr>
        <p:spPr>
          <a:xfrm>
            <a:off x="827584" y="1484784"/>
            <a:ext cx="3528392" cy="5262979"/>
          </a:xfrm>
          <a:prstGeom prst="rect">
            <a:avLst/>
          </a:prstGeom>
          <a:noFill/>
        </p:spPr>
        <p:txBody>
          <a:bodyPr wrap="square" rtlCol="0">
            <a:spAutoFit/>
          </a:bodyPr>
          <a:lstStyle/>
          <a:p>
            <a:r>
              <a:rPr lang="es-VE" sz="2400" dirty="0" smtClean="0"/>
              <a:t>Como puede verse, aquí Saramago plantea el problema de la sintagmática del nombre: así como los colores al unirse entre sí se modifican, también los nombres propios al unirse con los apellidos, los apodos y seudónimos adquieren nuevas dimensiones, nuevos sentido que se derivan no solo de la historia de cada individuo sino también de la propia historia de ese particular nombre propio.</a:t>
            </a:r>
          </a:p>
        </p:txBody>
      </p:sp>
      <p:pic>
        <p:nvPicPr>
          <p:cNvPr id="51202" name="Picture 2" descr="http://farm7.staticflickr.com/6188/6133219660_914d61e763_z.jpg"/>
          <p:cNvPicPr>
            <a:picLocks noChangeAspect="1" noChangeArrowheads="1"/>
          </p:cNvPicPr>
          <p:nvPr/>
        </p:nvPicPr>
        <p:blipFill>
          <a:blip r:embed="rId3" cstate="print"/>
          <a:srcRect/>
          <a:stretch>
            <a:fillRect/>
          </a:stretch>
        </p:blipFill>
        <p:spPr bwMode="auto">
          <a:xfrm>
            <a:off x="4294784" y="2204864"/>
            <a:ext cx="4669704" cy="3636912"/>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VE" sz="2800" dirty="0" smtClean="0"/>
              <a:t>Las semióticas del nombre…</a:t>
            </a:r>
            <a:endParaRPr lang="es-VE" sz="2800" dirty="0"/>
          </a:p>
        </p:txBody>
      </p:sp>
      <p:sp>
        <p:nvSpPr>
          <p:cNvPr id="3" name="2 Marcador de contenido"/>
          <p:cNvSpPr>
            <a:spLocks noGrp="1"/>
          </p:cNvSpPr>
          <p:nvPr>
            <p:ph sz="quarter" idx="1"/>
          </p:nvPr>
        </p:nvSpPr>
        <p:spPr/>
        <p:txBody>
          <a:bodyPr/>
          <a:lstStyle/>
          <a:p>
            <a:r>
              <a:rPr lang="es-VE" dirty="0" smtClean="0"/>
              <a:t>En segundo lugar, Saramago hace una extensa lista de posibles nombres (entre ellos su propio apellido) que comienzan con la inicial S que identifica a su personaje. Al contrario de lo que podría esperarse, los personajes importantes son los que se identifican con una sola letra: “Otras personas tendrán nombre aquí: no son importantes. De Adelina, por ejemplo, diré el nombre: solo duermo con ella: no la conozco ni deseo (conocerla)” (2007c: 29). </a:t>
            </a:r>
          </a:p>
          <a:p>
            <a:endParaRPr lang="es-VE"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VE" sz="2800" dirty="0" smtClean="0"/>
              <a:t>Las semióticas del nombre…</a:t>
            </a:r>
            <a:endParaRPr lang="es-VE" sz="2800" dirty="0"/>
          </a:p>
        </p:txBody>
      </p:sp>
      <p:sp>
        <p:nvSpPr>
          <p:cNvPr id="3" name="2 Marcador de contenido"/>
          <p:cNvSpPr>
            <a:spLocks noGrp="1"/>
          </p:cNvSpPr>
          <p:nvPr>
            <p:ph sz="quarter" idx="1"/>
          </p:nvPr>
        </p:nvSpPr>
        <p:spPr/>
        <p:txBody>
          <a:bodyPr>
            <a:normAutofit fontScale="92500" lnSpcReduction="10000"/>
          </a:bodyPr>
          <a:lstStyle/>
          <a:p>
            <a:r>
              <a:rPr lang="es-VE" dirty="0" smtClean="0"/>
              <a:t>¿Por qué esa </a:t>
            </a:r>
            <a:r>
              <a:rPr lang="es-VE" dirty="0" err="1" smtClean="0"/>
              <a:t>desemantización</a:t>
            </a:r>
            <a:r>
              <a:rPr lang="es-VE" dirty="0" smtClean="0"/>
              <a:t>, esa reducción del nombre? ¿Por qué desnudar al personaje importante de su nombre? Una hipótesis preliminar es que, justamente, el autor no desea teñir semánticamente al personaje, pues desea identificarlo a través de sus descripciones y acciones, en lugar de marcarlo, desde el inicio, con un nombre que, quiérase o no, trae atadas connotaciones culturales. Para contrastar este recurso, el autor recurre al opuesto: “Al volverme descubro a la </a:t>
            </a:r>
            <a:r>
              <a:rPr lang="es-VE" i="1" dirty="0" smtClean="0"/>
              <a:t>secretaria Olga</a:t>
            </a:r>
            <a:r>
              <a:rPr lang="es-VE" dirty="0" smtClean="0"/>
              <a:t> (así se llamará cuando diga su nombre)” (2007c: 36), un recurso donde agrega la profesión del personaje a su nombre propio y que mantiene a lo largo de la novela, aunque a veces, se diría, ese recurso le estorba: “La secretaria Olga (¿por qué me cuesta tanto separarle el nombre de la profesión?, ¿el nombre de la profesión?)” (2007c: 70). </a:t>
            </a:r>
          </a:p>
          <a:p>
            <a:endParaRPr lang="es-VE"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VE" sz="2800" dirty="0" smtClean="0"/>
              <a:t>Las semióticas del nombre…</a:t>
            </a:r>
            <a:endParaRPr lang="es-VE" sz="2800" dirty="0"/>
          </a:p>
        </p:txBody>
      </p:sp>
      <p:sp>
        <p:nvSpPr>
          <p:cNvPr id="3" name="2 Marcador de contenido"/>
          <p:cNvSpPr>
            <a:spLocks noGrp="1"/>
          </p:cNvSpPr>
          <p:nvPr>
            <p:ph sz="quarter" idx="1"/>
          </p:nvPr>
        </p:nvSpPr>
        <p:spPr/>
        <p:txBody>
          <a:bodyPr/>
          <a:lstStyle/>
          <a:p>
            <a:r>
              <a:rPr lang="es-VE" dirty="0" smtClean="0"/>
              <a:t>En </a:t>
            </a:r>
            <a:r>
              <a:rPr lang="es-VE" i="1" dirty="0" smtClean="0"/>
              <a:t>Levantado del suelo</a:t>
            </a:r>
            <a:r>
              <a:rPr lang="es-VE" dirty="0" smtClean="0"/>
              <a:t> (2007e), el escritor recurre al saber común para mencionar de nuevo, con una suave ironía, el problema de las relaciones entre el nombre y la identidad: “Hay quien dice que sin el nombre que tenemos no sabríamos quiénes somos, es un dicho que parece perspicaz y filosófico” (2007e: 239). Esa ironía queda expresa unas líneas más abajo: “…este ciclista avanza tan en paz con su alma que bien se ve que no le afectan estas sutiles cuestiones de identidad, tanto de sí mismo como de los papeles” (2007e: 239). </a:t>
            </a:r>
            <a:endParaRPr lang="es-VE"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VE" sz="2800" dirty="0" smtClean="0"/>
              <a:t>Las semióticas del nombre…</a:t>
            </a:r>
            <a:endParaRPr lang="es-VE" sz="2800" dirty="0"/>
          </a:p>
        </p:txBody>
      </p:sp>
      <p:sp>
        <p:nvSpPr>
          <p:cNvPr id="3" name="2 Marcador de contenido"/>
          <p:cNvSpPr>
            <a:spLocks noGrp="1"/>
          </p:cNvSpPr>
          <p:nvPr>
            <p:ph sz="quarter" idx="1"/>
          </p:nvPr>
        </p:nvSpPr>
        <p:spPr/>
        <p:txBody>
          <a:bodyPr>
            <a:normAutofit fontScale="85000" lnSpcReduction="20000"/>
          </a:bodyPr>
          <a:lstStyle/>
          <a:p>
            <a:r>
              <a:rPr lang="es-VE" dirty="0" smtClean="0"/>
              <a:t>En esta misma novela Saramago introduce un personaje que no es difícil identificar con su padre. Se trata de un guardia de nombre José </a:t>
            </a:r>
            <a:r>
              <a:rPr lang="es-VE" dirty="0" err="1" smtClean="0"/>
              <a:t>Calmedo</a:t>
            </a:r>
            <a:r>
              <a:rPr lang="es-VE" dirty="0" smtClean="0"/>
              <a:t> que, como José de Sousa, el padre de Saramago, renunciará, emigrará con su mujer y dos hijos y trabajará en la vida civil. Sin embargo, al hablar del guardia </a:t>
            </a:r>
            <a:r>
              <a:rPr lang="es-VE" dirty="0" err="1" smtClean="0"/>
              <a:t>Calmedo</a:t>
            </a:r>
            <a:r>
              <a:rPr lang="es-VE" dirty="0" smtClean="0"/>
              <a:t>, sin explicación alguna se refiere al apellido Sousa, en lugar del de </a:t>
            </a:r>
            <a:r>
              <a:rPr lang="es-VE" dirty="0" err="1" smtClean="0"/>
              <a:t>Calmedo</a:t>
            </a:r>
            <a:r>
              <a:rPr lang="es-VE" dirty="0" smtClean="0"/>
              <a:t>, y señala lo siguiente:</a:t>
            </a:r>
          </a:p>
          <a:p>
            <a:r>
              <a:rPr lang="es-VE" dirty="0" smtClean="0"/>
              <a:t>“Es un hombre con historia, que desgraciadamente no puede relatarse aquí, salvo lo concerniente a su apellido, por ser relato breve y gracioso, e ilustrativo de la hermosura de los nombres y de la singularidad de su nacimiento, lo malo es nuestra mala memoria o nuestra escasa curiosidad que hace que no sepamos o hayamos olvidado que el apellido </a:t>
            </a:r>
            <a:r>
              <a:rPr lang="es-VE" dirty="0" err="1" smtClean="0"/>
              <a:t>sousa</a:t>
            </a:r>
            <a:r>
              <a:rPr lang="es-VE" dirty="0" smtClean="0"/>
              <a:t> quiere decir paloma torcaz, fíjense que hermosura y no esa trivialidad puesta en la partida de nacimiento (…). Pero lo bueno es cuando la hermosura de los nombres viene de forzar otros anteriores o de palabras dichas sin intención de nombre…” (2007e: 265-66). </a:t>
            </a:r>
          </a:p>
          <a:p>
            <a:endParaRPr lang="es-VE"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VE" sz="2800" dirty="0" smtClean="0"/>
              <a:t>Las semióticas del nombre…</a:t>
            </a:r>
            <a:endParaRPr lang="es-VE" sz="2800" dirty="0"/>
          </a:p>
        </p:txBody>
      </p:sp>
      <p:sp>
        <p:nvSpPr>
          <p:cNvPr id="3" name="2 Marcador de contenido"/>
          <p:cNvSpPr>
            <a:spLocks noGrp="1"/>
          </p:cNvSpPr>
          <p:nvPr>
            <p:ph sz="quarter" idx="1"/>
          </p:nvPr>
        </p:nvSpPr>
        <p:spPr/>
        <p:txBody>
          <a:bodyPr>
            <a:normAutofit fontScale="92500" lnSpcReduction="10000"/>
          </a:bodyPr>
          <a:lstStyle/>
          <a:p>
            <a:pPr algn="r">
              <a:buNone/>
            </a:pPr>
            <a:r>
              <a:rPr lang="es-VE" b="1" dirty="0" smtClean="0"/>
              <a:t>Extrañas relaciones son éstas</a:t>
            </a:r>
            <a:endParaRPr lang="es-VE" dirty="0" smtClean="0"/>
          </a:p>
          <a:p>
            <a:pPr algn="r">
              <a:buNone/>
            </a:pPr>
            <a:r>
              <a:rPr lang="es-VE" b="1" dirty="0" smtClean="0"/>
              <a:t>entre el hombre y los signos.</a:t>
            </a:r>
            <a:endParaRPr lang="es-VE" dirty="0" smtClean="0"/>
          </a:p>
          <a:p>
            <a:pPr algn="r">
              <a:buNone/>
            </a:pPr>
            <a:r>
              <a:rPr lang="es-VE" b="1" dirty="0" smtClean="0"/>
              <a:t>José Saramago</a:t>
            </a:r>
            <a:endParaRPr lang="es-VE" dirty="0" smtClean="0"/>
          </a:p>
          <a:p>
            <a:pPr algn="r">
              <a:buNone/>
            </a:pPr>
            <a:r>
              <a:rPr lang="es-VE" b="1" i="1" dirty="0" smtClean="0"/>
              <a:t>El año de la muerte de Ricardo Reis</a:t>
            </a:r>
            <a:endParaRPr lang="es-VE" dirty="0" smtClean="0"/>
          </a:p>
          <a:p>
            <a:pPr algn="r">
              <a:buNone/>
            </a:pPr>
            <a:r>
              <a:rPr lang="es-VE" b="1" i="1" dirty="0" smtClean="0"/>
              <a:t> </a:t>
            </a:r>
            <a:endParaRPr lang="es-VE" dirty="0" smtClean="0"/>
          </a:p>
          <a:p>
            <a:pPr algn="r">
              <a:buNone/>
            </a:pPr>
            <a:r>
              <a:rPr lang="es-VE" b="1" dirty="0" smtClean="0"/>
              <a:t>Esta cuestión de los nombres</a:t>
            </a:r>
            <a:endParaRPr lang="es-VE" dirty="0" smtClean="0"/>
          </a:p>
          <a:p>
            <a:pPr algn="r">
              <a:buNone/>
            </a:pPr>
            <a:r>
              <a:rPr lang="es-VE" b="1" dirty="0" smtClean="0"/>
              <a:t>no se debería tomar</a:t>
            </a:r>
          </a:p>
          <a:p>
            <a:pPr algn="r">
              <a:buNone/>
            </a:pPr>
            <a:r>
              <a:rPr lang="es-VE" b="1" dirty="0" smtClean="0"/>
              <a:t> como insignificante.</a:t>
            </a:r>
            <a:endParaRPr lang="es-VE" dirty="0" smtClean="0"/>
          </a:p>
          <a:p>
            <a:pPr algn="r">
              <a:buNone/>
            </a:pPr>
            <a:r>
              <a:rPr lang="es-VE" b="1" dirty="0" smtClean="0"/>
              <a:t>José Saramago</a:t>
            </a:r>
            <a:endParaRPr lang="es-VE" dirty="0" smtClean="0"/>
          </a:p>
          <a:p>
            <a:pPr algn="r">
              <a:buNone/>
            </a:pPr>
            <a:r>
              <a:rPr lang="es-VE" b="1" i="1" dirty="0" smtClean="0"/>
              <a:t>Historia del cerco de Lisboa</a:t>
            </a:r>
            <a:endParaRPr lang="es-VE" dirty="0" smtClean="0"/>
          </a:p>
          <a:p>
            <a:pPr algn="r">
              <a:buNone/>
            </a:pPr>
            <a:r>
              <a:rPr lang="es-VE" b="1" i="1" dirty="0" smtClean="0"/>
              <a:t> </a:t>
            </a:r>
            <a:endParaRPr lang="es-VE" dirty="0" smtClean="0"/>
          </a:p>
          <a:p>
            <a:endParaRPr lang="es-VE" dirty="0"/>
          </a:p>
        </p:txBody>
      </p:sp>
      <p:pic>
        <p:nvPicPr>
          <p:cNvPr id="2050" name="Picture 2" descr="C:\Users\José Enrique\Desktop\Documentos de Escritorio\SARAMAGO Semiótica del nombre\FOTO 2 SARAMAGO.jpg"/>
          <p:cNvPicPr>
            <a:picLocks noChangeAspect="1" noChangeArrowheads="1"/>
          </p:cNvPicPr>
          <p:nvPr/>
        </p:nvPicPr>
        <p:blipFill>
          <a:blip r:embed="rId3" cstate="print"/>
          <a:srcRect/>
          <a:stretch>
            <a:fillRect/>
          </a:stretch>
        </p:blipFill>
        <p:spPr bwMode="auto">
          <a:xfrm>
            <a:off x="971600" y="1556792"/>
            <a:ext cx="3240360" cy="4061306"/>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VE" sz="2800" dirty="0" smtClean="0"/>
              <a:t>Las semióticas del nombre…</a:t>
            </a:r>
            <a:endParaRPr lang="es-VE" sz="2800" dirty="0"/>
          </a:p>
        </p:txBody>
      </p:sp>
      <p:sp>
        <p:nvSpPr>
          <p:cNvPr id="3" name="2 Marcador de contenido"/>
          <p:cNvSpPr>
            <a:spLocks noGrp="1"/>
          </p:cNvSpPr>
          <p:nvPr>
            <p:ph sz="quarter" idx="1"/>
          </p:nvPr>
        </p:nvSpPr>
        <p:spPr/>
        <p:txBody>
          <a:bodyPr/>
          <a:lstStyle/>
          <a:p>
            <a:r>
              <a:rPr lang="es-VE" dirty="0" smtClean="0"/>
              <a:t>Este párrafo prefigura una explicación de la constante preocupación de Saramago por los nombres propios y por la identidad, pues anuncia la problemática del origen de su propio nombre y de los trastornos, como veremos, de su propia identidad. </a:t>
            </a:r>
            <a:endParaRPr lang="es-VE" dirty="0" smtClean="0"/>
          </a:p>
          <a:p>
            <a:r>
              <a:rPr lang="es-VE" dirty="0" smtClean="0"/>
              <a:t>Pero</a:t>
            </a:r>
            <a:r>
              <a:rPr lang="es-VE" dirty="0" smtClean="0"/>
              <a:t>, al mismo tiempo, muestra un nuevo aspecto de su concepción antroponímica: </a:t>
            </a:r>
            <a:r>
              <a:rPr lang="es-VE" i="1" dirty="0" smtClean="0"/>
              <a:t>la estética del nombre. </a:t>
            </a:r>
            <a:r>
              <a:rPr lang="es-VE" dirty="0" smtClean="0"/>
              <a:t>Según el texto citado, a menudo la hermosura de un nombre (en este caso de un apellido) se deriva de los orígenes y de su familiaridad con otros nombres anteriores. </a:t>
            </a:r>
          </a:p>
          <a:p>
            <a:endParaRPr lang="es-VE"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VE" sz="2800" dirty="0" smtClean="0"/>
              <a:t>Las semióticas del nombre…</a:t>
            </a:r>
            <a:endParaRPr lang="es-VE" sz="2800" dirty="0"/>
          </a:p>
        </p:txBody>
      </p:sp>
      <p:sp>
        <p:nvSpPr>
          <p:cNvPr id="3" name="2 Marcador de contenido"/>
          <p:cNvSpPr>
            <a:spLocks noGrp="1"/>
          </p:cNvSpPr>
          <p:nvPr>
            <p:ph sz="quarter" idx="1"/>
          </p:nvPr>
        </p:nvSpPr>
        <p:spPr/>
        <p:txBody>
          <a:bodyPr>
            <a:normAutofit fontScale="85000" lnSpcReduction="20000"/>
          </a:bodyPr>
          <a:lstStyle/>
          <a:p>
            <a:r>
              <a:rPr lang="es-VE" dirty="0" smtClean="0"/>
              <a:t>En </a:t>
            </a:r>
            <a:r>
              <a:rPr lang="es-VE" i="1" dirty="0" smtClean="0"/>
              <a:t>Memorial del convento</a:t>
            </a:r>
            <a:r>
              <a:rPr lang="es-VE" dirty="0" smtClean="0"/>
              <a:t> (2001a), Saramago hace un planteamiento aparentemente contradictorio. Por un lado, al identificar a uno de los condenados a la hoguera por la </a:t>
            </a:r>
            <a:r>
              <a:rPr lang="es-VE" dirty="0" smtClean="0"/>
              <a:t>Inquisición, </a:t>
            </a:r>
            <a:r>
              <a:rPr lang="es-VE" dirty="0" smtClean="0"/>
              <a:t>afirma que “quién sabe que otros nombres tendrá y todos </a:t>
            </a:r>
            <a:r>
              <a:rPr lang="es-VE" i="1" dirty="0" smtClean="0"/>
              <a:t>verdaderos</a:t>
            </a:r>
            <a:r>
              <a:rPr lang="es-VE" dirty="0" smtClean="0"/>
              <a:t> porque debería ser un derecho de hombre elegir su propio nombre y cambiarlo cien veces por día, </a:t>
            </a:r>
            <a:r>
              <a:rPr lang="es-VE" i="1" dirty="0" smtClean="0"/>
              <a:t>que un nombre no es nada</a:t>
            </a:r>
            <a:r>
              <a:rPr lang="es-VE" dirty="0" smtClean="0"/>
              <a:t>” (2001a: 63. Subrayados nuestros), una afirmación que, en su constante crítica a las religiones, repite en </a:t>
            </a:r>
            <a:r>
              <a:rPr lang="es-VE" i="1" dirty="0" smtClean="0"/>
              <a:t>Historia del cerco de Lisboa</a:t>
            </a:r>
            <a:r>
              <a:rPr lang="es-VE" dirty="0" smtClean="0"/>
              <a:t>: “Un nombre no es nada, la prueba podemos encontrarla en Alá que, a pesar de los noventa y nueve que tiene, no ha conseguido ser más que Dios” (2003d: 312). </a:t>
            </a:r>
            <a:endParaRPr lang="es-VE" dirty="0" smtClean="0"/>
          </a:p>
          <a:p>
            <a:r>
              <a:rPr lang="es-VE" dirty="0" smtClean="0"/>
              <a:t>Aquí</a:t>
            </a:r>
            <a:r>
              <a:rPr lang="es-VE" dirty="0" smtClean="0"/>
              <a:t>, como se ve, Saramago plantea, a) que hay más de un nombre verdadero; b) que debe ser derecho del afectado y no de sus padres el elegir el nombre; y c) que, finalmente, “un nombre no es nada”, lo que implica una descalificación, una reducción o minimización del nombre propio, como si ello, al fin, le permitiese aceptar su propio cambio de nombre.</a:t>
            </a:r>
          </a:p>
          <a:p>
            <a:endParaRPr lang="es-VE"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VE" sz="2800" dirty="0" smtClean="0"/>
              <a:t>Las semióticas del nombre…</a:t>
            </a:r>
            <a:endParaRPr lang="es-VE" sz="2800" dirty="0"/>
          </a:p>
        </p:txBody>
      </p:sp>
      <p:sp>
        <p:nvSpPr>
          <p:cNvPr id="3" name="2 Marcador de contenido"/>
          <p:cNvSpPr>
            <a:spLocks noGrp="1"/>
          </p:cNvSpPr>
          <p:nvPr>
            <p:ph sz="quarter" idx="1"/>
          </p:nvPr>
        </p:nvSpPr>
        <p:spPr/>
        <p:txBody>
          <a:bodyPr>
            <a:normAutofit fontScale="77500" lnSpcReduction="20000"/>
          </a:bodyPr>
          <a:lstStyle/>
          <a:p>
            <a:r>
              <a:rPr lang="es-VE" dirty="0" smtClean="0"/>
              <a:t>Pero, </a:t>
            </a:r>
            <a:r>
              <a:rPr lang="es-VE" dirty="0" smtClean="0"/>
              <a:t>por otro lado, como un </a:t>
            </a:r>
            <a:r>
              <a:rPr lang="es-VE" dirty="0" smtClean="0"/>
              <a:t>homenaje </a:t>
            </a:r>
            <a:r>
              <a:rPr lang="es-VE" dirty="0" smtClean="0"/>
              <a:t>político e ideológico, a los miserables hombres obligados a sacrificar sus vidas en la construcción de un convento, Saramago quiere dejar un testimonio: “dejemos al menos aquí escritos sus nombres, ésa es nuestra obligación, solo para eso escribimos, para hacerles inmortales” (2001a: 321); y agrega inmediatamente una lista de 24 nombres, uno por cada una de las letras del alfabeto, “para que queden aquí todos representados” (2001a: 321). </a:t>
            </a:r>
          </a:p>
          <a:p>
            <a:r>
              <a:rPr lang="es-VE" dirty="0" smtClean="0"/>
              <a:t>Este mismo recurso, propio de una isotopía política, lo repite en </a:t>
            </a:r>
            <a:r>
              <a:rPr lang="es-VE" i="1" dirty="0" smtClean="0"/>
              <a:t>Historia del cerco de Lisboa</a:t>
            </a:r>
            <a:r>
              <a:rPr lang="es-VE" dirty="0" smtClean="0"/>
              <a:t>, donde también quiere solidarizarse con las mujeres pobres</a:t>
            </a:r>
            <a:r>
              <a:rPr lang="es-VE" dirty="0" smtClean="0"/>
              <a:t>:</a:t>
            </a:r>
          </a:p>
          <a:p>
            <a:pPr>
              <a:buNone/>
            </a:pPr>
            <a:r>
              <a:rPr lang="es-VE" dirty="0" smtClean="0"/>
              <a:t> </a:t>
            </a:r>
            <a:r>
              <a:rPr lang="es-VE" dirty="0" smtClean="0"/>
              <a:t>   </a:t>
            </a:r>
            <a:r>
              <a:rPr lang="es-VE" dirty="0" smtClean="0"/>
              <a:t> </a:t>
            </a:r>
            <a:r>
              <a:rPr lang="es-VE" dirty="0" smtClean="0"/>
              <a:t>“Por muy poco que valga un nombre estas mujeres lo tienen también, aparte del general de putas con que las conocen” (2003d: 313); e inmediatamente va mencionando, uno por uno, los nombres de las </a:t>
            </a:r>
            <a:r>
              <a:rPr lang="es-VE" dirty="0" smtClean="0"/>
              <a:t>mujeres, para </a:t>
            </a:r>
            <a:r>
              <a:rPr lang="es-VE" dirty="0" smtClean="0"/>
              <a:t>finalmente agregar que “da ganas de sacarlas de la vida (de prostitución) y llevárselas a casa (…) para intentar saber </a:t>
            </a:r>
            <a:r>
              <a:rPr lang="es-VE" i="1" dirty="0" smtClean="0"/>
              <a:t>qué secreto liga la persona al nombre que tiene</a:t>
            </a:r>
            <a:r>
              <a:rPr lang="es-VE" dirty="0" smtClean="0"/>
              <a:t>, incluso cuando ella parece todavía menos que él” (2003d: 313. Subrayados nuestros). </a:t>
            </a:r>
          </a:p>
          <a:p>
            <a:endParaRPr lang="es-VE"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VE" sz="2800" dirty="0" smtClean="0"/>
              <a:t>Las semióticas del nombre…</a:t>
            </a:r>
            <a:endParaRPr lang="es-VE" sz="2800" dirty="0"/>
          </a:p>
        </p:txBody>
      </p:sp>
      <p:sp>
        <p:nvSpPr>
          <p:cNvPr id="3" name="2 Marcador de contenido"/>
          <p:cNvSpPr>
            <a:spLocks noGrp="1"/>
          </p:cNvSpPr>
          <p:nvPr>
            <p:ph sz="quarter" idx="1"/>
          </p:nvPr>
        </p:nvSpPr>
        <p:spPr/>
        <p:txBody>
          <a:bodyPr>
            <a:normAutofit fontScale="92500" lnSpcReduction="10000"/>
          </a:bodyPr>
          <a:lstStyle/>
          <a:p>
            <a:r>
              <a:rPr lang="es-VE" dirty="0" smtClean="0"/>
              <a:t>De modo que, aunque “un nombre no es nada”, como ha dicho 258 páginas atrás, es, finalmente, el nombre lo que simboliza, representa e identifica, de manera eficaz, al hombre, ya no solo al individuo particular sino al ser humano universal. </a:t>
            </a:r>
          </a:p>
          <a:p>
            <a:r>
              <a:rPr lang="es-VE" dirty="0" smtClean="0"/>
              <a:t>A pesar, pues, de lo deleznable que el nombre pueda parecer, su eficacia simbólica lo convierte en un instrumento semiótico que el autor no puede ignorar, lo que más adelante confirma cuando se trata de identificar al hombre y ya no al niño</a:t>
            </a:r>
            <a:r>
              <a:rPr lang="es-VE" dirty="0" smtClean="0"/>
              <a:t>:</a:t>
            </a:r>
          </a:p>
          <a:p>
            <a:pPr>
              <a:buNone/>
            </a:pPr>
            <a:r>
              <a:rPr lang="es-VE" dirty="0" smtClean="0"/>
              <a:t> </a:t>
            </a:r>
            <a:r>
              <a:rPr lang="es-VE" dirty="0" smtClean="0"/>
              <a:t>   </a:t>
            </a:r>
            <a:r>
              <a:rPr lang="es-VE" dirty="0" smtClean="0"/>
              <a:t> </a:t>
            </a:r>
            <a:r>
              <a:rPr lang="es-VE" dirty="0" smtClean="0"/>
              <a:t>“No ha llegado aún Gabriel, imagínense, hace tantos años que conocemos al mozo y hasta ahora no sabíamos su nombre, tuvo que esperar a hacerse hombre para que lo supiéramos” (2003d: 367). </a:t>
            </a:r>
          </a:p>
          <a:p>
            <a:endParaRPr lang="es-VE"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VE" sz="2800" dirty="0" smtClean="0"/>
              <a:t>Las semióticas del nombre…</a:t>
            </a:r>
            <a:endParaRPr lang="es-VE" sz="2800" dirty="0"/>
          </a:p>
        </p:txBody>
      </p:sp>
      <p:sp>
        <p:nvSpPr>
          <p:cNvPr id="3" name="2 Marcador de contenido"/>
          <p:cNvSpPr>
            <a:spLocks noGrp="1"/>
          </p:cNvSpPr>
          <p:nvPr>
            <p:ph sz="quarter" idx="1"/>
          </p:nvPr>
        </p:nvSpPr>
        <p:spPr/>
        <p:txBody>
          <a:bodyPr>
            <a:normAutofit fontScale="92500" lnSpcReduction="10000"/>
          </a:bodyPr>
          <a:lstStyle/>
          <a:p>
            <a:r>
              <a:rPr lang="es-VE" dirty="0" smtClean="0"/>
              <a:t>Finalmente, es importante notar que también en esta novela, en lo que pareciera ser una suerte de homenaje a los pobres y desamparados que sufren la construcción del convento, Saramago escribe sus nombres con letra inicial mayúscula (</a:t>
            </a:r>
            <a:r>
              <a:rPr lang="es-VE" dirty="0" err="1" smtClean="0"/>
              <a:t>Sietesoles</a:t>
            </a:r>
            <a:r>
              <a:rPr lang="es-VE" dirty="0" smtClean="0"/>
              <a:t>, </a:t>
            </a:r>
            <a:r>
              <a:rPr lang="es-VE" dirty="0" err="1" smtClean="0"/>
              <a:t>Blimunda</a:t>
            </a:r>
            <a:r>
              <a:rPr lang="es-VE" dirty="0" smtClean="0"/>
              <a:t>, Baltasar), a diferencia de lo que hace en varias de sus otras novelas, donde los nombres los escribe con minúscula y reserva la mayúscula para indicar cuando habla otro de los personajes o cuando se inicia un párrafo. </a:t>
            </a:r>
            <a:endParaRPr lang="es-VE" dirty="0" smtClean="0"/>
          </a:p>
          <a:p>
            <a:r>
              <a:rPr lang="es-VE" dirty="0" smtClean="0"/>
              <a:t>También </a:t>
            </a:r>
            <a:r>
              <a:rPr lang="es-VE" dirty="0" smtClean="0"/>
              <a:t>en </a:t>
            </a:r>
            <a:r>
              <a:rPr lang="es-VE" i="1" dirty="0" smtClean="0"/>
              <a:t>Levantado del suelo</a:t>
            </a:r>
            <a:r>
              <a:rPr lang="es-VE" dirty="0" smtClean="0"/>
              <a:t> los pobres campesinos tendrán escritos sus nombres con mayúscula (Antonio </a:t>
            </a:r>
            <a:r>
              <a:rPr lang="es-VE" dirty="0" err="1" smtClean="0"/>
              <a:t>Maltiempo</a:t>
            </a:r>
            <a:r>
              <a:rPr lang="es-VE" dirty="0" smtClean="0"/>
              <a:t>, </a:t>
            </a:r>
            <a:r>
              <a:rPr lang="es-VE" dirty="0" err="1" smtClean="0"/>
              <a:t>Gracinda</a:t>
            </a:r>
            <a:r>
              <a:rPr lang="es-VE" dirty="0" smtClean="0"/>
              <a:t>, Manuel Espada, etc.). Se trata de una expresión política, ideológica, de su identificación y solidaridad personal con los pobres. </a:t>
            </a:r>
          </a:p>
          <a:p>
            <a:endParaRPr lang="es-VE"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VE" sz="2800" dirty="0" smtClean="0"/>
              <a:t>Las semióticas del nombre…</a:t>
            </a:r>
            <a:endParaRPr lang="es-VE" sz="2800" dirty="0"/>
          </a:p>
        </p:txBody>
      </p:sp>
      <p:sp>
        <p:nvSpPr>
          <p:cNvPr id="3" name="2 Marcador de contenido"/>
          <p:cNvSpPr>
            <a:spLocks noGrp="1"/>
          </p:cNvSpPr>
          <p:nvPr>
            <p:ph sz="quarter" idx="1"/>
          </p:nvPr>
        </p:nvSpPr>
        <p:spPr/>
        <p:txBody>
          <a:bodyPr>
            <a:normAutofit fontScale="77500" lnSpcReduction="20000"/>
          </a:bodyPr>
          <a:lstStyle/>
          <a:p>
            <a:r>
              <a:rPr lang="es-VE" dirty="0" smtClean="0"/>
              <a:t>En </a:t>
            </a:r>
            <a:r>
              <a:rPr lang="es-VE" i="1" dirty="0" smtClean="0"/>
              <a:t>El año de la muerte de Ricardo Reis</a:t>
            </a:r>
            <a:r>
              <a:rPr lang="es-VE" dirty="0" smtClean="0"/>
              <a:t> (2002b), Saramago señala “la vaguedad de esas curiosas palabras que son nombres, las más vacías palabras si no les metemos dentro un ser humano” (2002b: 545). Ya antes, al hablar de la plaza de provincias como lugar de encuentro y comunicación, había señalado que esos espacios están allí para que “los nombres no sean palabras muertas sino que se peguen a rostros vivos” (2003a: 115). Aquí, como vemos, se introduce el tema del </a:t>
            </a:r>
            <a:r>
              <a:rPr lang="es-VE" i="1" dirty="0" smtClean="0"/>
              <a:t>nombre como identidad</a:t>
            </a:r>
            <a:r>
              <a:rPr lang="es-VE" dirty="0" smtClean="0"/>
              <a:t>, pues el nombre está vacío si no hay “dentro” de él un ser humano particular. </a:t>
            </a:r>
          </a:p>
          <a:p>
            <a:r>
              <a:rPr lang="es-VE" dirty="0" smtClean="0"/>
              <a:t>Pero en la misma novela el escritor señala que a pesar de que tenga el mismo nombre el ser humano cambia</a:t>
            </a:r>
            <a:r>
              <a:rPr lang="es-VE" dirty="0" smtClean="0"/>
              <a:t>:</a:t>
            </a:r>
          </a:p>
          <a:p>
            <a:pPr>
              <a:buNone/>
            </a:pPr>
            <a:r>
              <a:rPr lang="es-VE" dirty="0" smtClean="0"/>
              <a:t> </a:t>
            </a:r>
            <a:r>
              <a:rPr lang="es-VE" dirty="0" smtClean="0"/>
              <a:t>   </a:t>
            </a:r>
            <a:r>
              <a:rPr lang="es-VE" dirty="0" smtClean="0"/>
              <a:t> </a:t>
            </a:r>
            <a:r>
              <a:rPr lang="es-VE" dirty="0" smtClean="0"/>
              <a:t>“Es que la gente nunca se da cuenta de que quien acaba una cosa nunca es aquel que la empezó, aunque ambos tengan nombre igual, que es solo eso lo que se mantiene constante, nada más” (2002b: 68). Este juicio lo ha expuesto ya en MPC, donde afirma que “darle nombre (a un hombre) es fijarlo en un instante de su transcurso, inmovilizarlo, quizá en desequilibrio, darlo desfigurado” (2007c: 28). Así, pues, la identidad que el nombre sostiene es una identidad ilusoria, cambiante, efímera.</a:t>
            </a:r>
          </a:p>
          <a:p>
            <a:endParaRPr lang="es-VE"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VE" sz="2800" dirty="0" smtClean="0"/>
              <a:t>Las semióticas del nombre…</a:t>
            </a:r>
            <a:endParaRPr lang="es-VE" sz="2800" dirty="0"/>
          </a:p>
        </p:txBody>
      </p:sp>
      <p:sp>
        <p:nvSpPr>
          <p:cNvPr id="3" name="2 Marcador de contenido"/>
          <p:cNvSpPr>
            <a:spLocks noGrp="1"/>
          </p:cNvSpPr>
          <p:nvPr>
            <p:ph sz="quarter" idx="1"/>
          </p:nvPr>
        </p:nvSpPr>
        <p:spPr/>
        <p:txBody>
          <a:bodyPr/>
          <a:lstStyle/>
          <a:p>
            <a:r>
              <a:rPr lang="es-VE" dirty="0" smtClean="0"/>
              <a:t>En </a:t>
            </a:r>
            <a:r>
              <a:rPr lang="es-VE" i="1" dirty="0" smtClean="0"/>
              <a:t>La balsa de piedra </a:t>
            </a:r>
            <a:r>
              <a:rPr lang="es-VE" dirty="0" smtClean="0"/>
              <a:t>(2001b) Saramago atribuye al nombre, junto con la vista, la capacidad de hacer existir las cosas (ver epígrafe). Se trata de una nueva dimensión en la que la nominalidad es anterior a la de la identidad, pues la existencia biológica es anterior a ésta. Sin embargo, desde el punto de vista semiótico, tal como lo señala Saramago, la existencia cultural y social es dada por el cuerpo, con su simple estar en el mundo, pero verbalizada en y gracias al nombre. </a:t>
            </a:r>
          </a:p>
          <a:p>
            <a:endParaRPr lang="es-VE"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VE" sz="2800" dirty="0" smtClean="0"/>
              <a:t>Las semióticas del nombre…</a:t>
            </a:r>
            <a:endParaRPr lang="es-VE" sz="2800" dirty="0"/>
          </a:p>
        </p:txBody>
      </p:sp>
      <p:sp>
        <p:nvSpPr>
          <p:cNvPr id="3" name="2 Marcador de contenido"/>
          <p:cNvSpPr>
            <a:spLocks noGrp="1"/>
          </p:cNvSpPr>
          <p:nvPr>
            <p:ph sz="quarter" idx="1"/>
          </p:nvPr>
        </p:nvSpPr>
        <p:spPr>
          <a:xfrm>
            <a:off x="395536" y="1447800"/>
            <a:ext cx="8568952" cy="4789512"/>
          </a:xfrm>
        </p:spPr>
        <p:txBody>
          <a:bodyPr>
            <a:normAutofit fontScale="77500" lnSpcReduction="20000"/>
          </a:bodyPr>
          <a:lstStyle/>
          <a:p>
            <a:r>
              <a:rPr lang="es-VE" sz="2800" i="1" dirty="0" smtClean="0"/>
              <a:t>Historia del cerco de Lisboa</a:t>
            </a:r>
            <a:r>
              <a:rPr lang="es-VE" sz="2800" dirty="0" smtClean="0"/>
              <a:t> (2003d) es una de las novelas donde Saramago expresa con mayor frecuencia su interés literario en el nombre propio. En numerosos lugares se refiere a esa temática y en ocasiones la desarrolla de tal modo que es imposible no advertirla. Ya en la página 31 aparece explícita esa preocupación: “El corrector tiene nombre, se llama Raimundo (…) si es que nombre y apellidos han podido añadir alguna vez provecho que se viera a las acostumbradas referencias </a:t>
            </a:r>
            <a:r>
              <a:rPr lang="es-VE" sz="2800" dirty="0" err="1" smtClean="0"/>
              <a:t>sinalécticas</a:t>
            </a:r>
            <a:r>
              <a:rPr lang="es-VE" sz="2800" dirty="0" smtClean="0"/>
              <a:t> y otros diseños, edad, altura, peso, tipo morfológico, tono de la piel, color de ojos y de cabellos…” (2003d: 31).</a:t>
            </a:r>
          </a:p>
          <a:p>
            <a:r>
              <a:rPr lang="es-VE" sz="2800" dirty="0" smtClean="0"/>
              <a:t> </a:t>
            </a:r>
            <a:r>
              <a:rPr lang="es-VE" sz="2800" dirty="0" smtClean="0"/>
              <a:t>Inmediatamente </a:t>
            </a:r>
            <a:r>
              <a:rPr lang="es-VE" sz="2800" dirty="0" smtClean="0"/>
              <a:t>se apresura a explicar cuál es el apellido de ese corrector, “aquel que más se estima, en este caso Silva, nombre completo Raimundo Silva”; para luego extenderse en el segundo nombre, “que (a Raimundo) no le gusta” pero que al narrador le parece que “debería apreciar por encima de todo lo demás el llamarse Bienvenido, que precisamente dice lo que quiere decir, bienvenido a la vida, hijo mío, pues no señor, no le gusta el nombre” (2003d: 31).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VE" sz="2800" dirty="0" smtClean="0"/>
              <a:t>Las semióticas del nombre…</a:t>
            </a:r>
            <a:endParaRPr lang="es-VE" sz="2800" dirty="0"/>
          </a:p>
        </p:txBody>
      </p:sp>
      <p:sp>
        <p:nvSpPr>
          <p:cNvPr id="3" name="2 Marcador de contenido"/>
          <p:cNvSpPr>
            <a:spLocks noGrp="1"/>
          </p:cNvSpPr>
          <p:nvPr>
            <p:ph sz="quarter" idx="1"/>
          </p:nvPr>
        </p:nvSpPr>
        <p:spPr/>
        <p:txBody>
          <a:bodyPr/>
          <a:lstStyle/>
          <a:p>
            <a:r>
              <a:rPr lang="es-VE" dirty="0" smtClean="0"/>
              <a:t>El texto también plantea el problema estético del nombre: </a:t>
            </a:r>
          </a:p>
          <a:p>
            <a:pPr>
              <a:buNone/>
            </a:pPr>
            <a:endParaRPr lang="es-VE" dirty="0" smtClean="0"/>
          </a:p>
          <a:p>
            <a:pPr>
              <a:buNone/>
            </a:pPr>
            <a:r>
              <a:rPr lang="es-VE" dirty="0" smtClean="0"/>
              <a:t>    “En Raimundo Bienvenido Silva, los motivos, que en momento alguno de su vida habían sido de rencorosa frustración, son hoy, unos, meramente estéticos, por no sonarle bien la vecindad de los dos gerundios, y los otros, por así decirlo, éticos y ontológicos, porque (…) solo una ironía muy negra pretendería hacer creer que alguien es realmente bienvenido a este mundo” (2003d: 32). </a:t>
            </a:r>
          </a:p>
          <a:p>
            <a:endParaRPr lang="es-VE"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VE" sz="2800" dirty="0" smtClean="0"/>
              <a:t>Las semióticas del nombre…</a:t>
            </a:r>
            <a:endParaRPr lang="es-VE" sz="2800" dirty="0"/>
          </a:p>
        </p:txBody>
      </p:sp>
      <p:sp>
        <p:nvSpPr>
          <p:cNvPr id="3" name="2 Marcador de contenido"/>
          <p:cNvSpPr>
            <a:spLocks noGrp="1"/>
          </p:cNvSpPr>
          <p:nvPr>
            <p:ph sz="quarter" idx="1"/>
          </p:nvPr>
        </p:nvSpPr>
        <p:spPr/>
        <p:txBody>
          <a:bodyPr>
            <a:normAutofit fontScale="92500"/>
          </a:bodyPr>
          <a:lstStyle/>
          <a:p>
            <a:r>
              <a:rPr lang="es-VE" dirty="0" smtClean="0"/>
              <a:t>Más tarde, el </a:t>
            </a:r>
            <a:r>
              <a:rPr lang="es-VE" dirty="0" smtClean="0"/>
              <a:t>narrador </a:t>
            </a:r>
            <a:r>
              <a:rPr lang="es-VE" dirty="0" smtClean="0"/>
              <a:t>se preocupa por las injusticias que se cometen al cambiarle e, incluso, desfigurar el nombre de los hombres. Un caso así se presenta en </a:t>
            </a:r>
            <a:r>
              <a:rPr lang="es-VE" i="1" dirty="0" smtClean="0"/>
              <a:t>Historia del cerco de Lisboa</a:t>
            </a:r>
            <a:r>
              <a:rPr lang="es-VE" dirty="0" smtClean="0"/>
              <a:t> con un soldado a quien “habrá que reconocerle un nombre, que lo tiene, (...) pero el problema está en que tendremos que escoger entre el que él supone que es suyo, </a:t>
            </a:r>
            <a:r>
              <a:rPr lang="es-VE" dirty="0" err="1" smtClean="0"/>
              <a:t>Mogueime</a:t>
            </a:r>
            <a:r>
              <a:rPr lang="es-VE" dirty="0" smtClean="0"/>
              <a:t>, y el que le darán más tarde, </a:t>
            </a:r>
            <a:r>
              <a:rPr lang="es-VE" dirty="0" err="1" smtClean="0"/>
              <a:t>Moigema</a:t>
            </a:r>
            <a:r>
              <a:rPr lang="es-VE" dirty="0" smtClean="0"/>
              <a:t> será (…), esta cuestión de los nombres no se debe tomar como insignificante” (2003d: 201). </a:t>
            </a:r>
          </a:p>
          <a:p>
            <a:r>
              <a:rPr lang="es-VE" dirty="0" smtClean="0"/>
              <a:t>De hecho, el narrador toma no solo esos dos nombres del soldado sino que unas páginas más adelante agrega un tercero: </a:t>
            </a:r>
            <a:r>
              <a:rPr lang="es-VE" dirty="0" err="1" smtClean="0"/>
              <a:t>Mogueime</a:t>
            </a:r>
            <a:r>
              <a:rPr lang="es-VE" dirty="0" smtClean="0"/>
              <a:t>, </a:t>
            </a:r>
            <a:r>
              <a:rPr lang="es-VE" dirty="0" err="1" smtClean="0"/>
              <a:t>Moqueime</a:t>
            </a:r>
            <a:r>
              <a:rPr lang="es-VE" dirty="0" smtClean="0"/>
              <a:t> o </a:t>
            </a:r>
            <a:r>
              <a:rPr lang="es-VE" dirty="0" err="1" smtClean="0"/>
              <a:t>Moigema</a:t>
            </a:r>
            <a:r>
              <a:rPr lang="es-VE" dirty="0" smtClean="0"/>
              <a:t>. Como si garantizar su identificación, aún en su variedad, fuese una responsabilidad crucial para quien narra.</a:t>
            </a:r>
          </a:p>
          <a:p>
            <a:endParaRPr lang="es-VE"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VE" sz="2800" dirty="0" smtClean="0"/>
              <a:t>Las semióticas del nombre…</a:t>
            </a:r>
            <a:endParaRPr lang="es-VE" sz="2800" dirty="0"/>
          </a:p>
        </p:txBody>
      </p:sp>
      <p:sp>
        <p:nvSpPr>
          <p:cNvPr id="3" name="2 Marcador de contenido"/>
          <p:cNvSpPr>
            <a:spLocks noGrp="1"/>
          </p:cNvSpPr>
          <p:nvPr>
            <p:ph sz="quarter" idx="1"/>
          </p:nvPr>
        </p:nvSpPr>
        <p:spPr/>
        <p:txBody>
          <a:bodyPr/>
          <a:lstStyle/>
          <a:p>
            <a:pPr algn="r">
              <a:buNone/>
            </a:pPr>
            <a:endParaRPr lang="es-VE" b="1" dirty="0" smtClean="0"/>
          </a:p>
          <a:p>
            <a:pPr algn="r">
              <a:buNone/>
            </a:pPr>
            <a:r>
              <a:rPr lang="es-VE" b="1" dirty="0" smtClean="0"/>
              <a:t>En definitiva, tiene entera razón</a:t>
            </a:r>
            <a:endParaRPr lang="es-VE" dirty="0" smtClean="0"/>
          </a:p>
          <a:p>
            <a:pPr algn="r">
              <a:buNone/>
            </a:pPr>
            <a:r>
              <a:rPr lang="es-VE" b="1" dirty="0" smtClean="0"/>
              <a:t>Roque Lozano, que para que las</a:t>
            </a:r>
            <a:endParaRPr lang="es-VE" dirty="0" smtClean="0"/>
          </a:p>
          <a:p>
            <a:pPr algn="r">
              <a:buNone/>
            </a:pPr>
            <a:r>
              <a:rPr lang="es-VE" b="1" dirty="0" smtClean="0"/>
              <a:t>cosas existan son necesarias dos</a:t>
            </a:r>
            <a:endParaRPr lang="es-VE" dirty="0" smtClean="0"/>
          </a:p>
          <a:p>
            <a:pPr algn="r">
              <a:buNone/>
            </a:pPr>
            <a:r>
              <a:rPr lang="es-VE" b="1" dirty="0" smtClean="0"/>
              <a:t>condiciones, que el hombre las vea</a:t>
            </a:r>
            <a:endParaRPr lang="es-VE" dirty="0" smtClean="0"/>
          </a:p>
          <a:p>
            <a:pPr algn="r">
              <a:buNone/>
            </a:pPr>
            <a:r>
              <a:rPr lang="es-VE" b="1" dirty="0" smtClean="0"/>
              <a:t>y que les ponga nombre.</a:t>
            </a:r>
            <a:endParaRPr lang="es-VE" dirty="0" smtClean="0"/>
          </a:p>
          <a:p>
            <a:pPr algn="r">
              <a:buNone/>
            </a:pPr>
            <a:r>
              <a:rPr lang="es-VE" b="1" dirty="0" smtClean="0"/>
              <a:t>José Saramago</a:t>
            </a:r>
            <a:endParaRPr lang="es-VE" dirty="0" smtClean="0"/>
          </a:p>
          <a:p>
            <a:pPr algn="r">
              <a:buNone/>
            </a:pPr>
            <a:r>
              <a:rPr lang="es-VE" b="1" i="1" dirty="0" smtClean="0"/>
              <a:t>La balsa de piedra</a:t>
            </a:r>
            <a:endParaRPr lang="es-VE" dirty="0" smtClean="0"/>
          </a:p>
          <a:p>
            <a:pPr algn="r"/>
            <a:endParaRPr lang="es-VE" dirty="0"/>
          </a:p>
        </p:txBody>
      </p:sp>
      <p:pic>
        <p:nvPicPr>
          <p:cNvPr id="1026" name="Picture 2" descr="C:\Users\José Enrique\Desktop\Documentos de Escritorio\SARAMAGO Semiótica del nombre\FOTO SARAMAGO.jpg"/>
          <p:cNvPicPr>
            <a:picLocks noChangeAspect="1" noChangeArrowheads="1"/>
          </p:cNvPicPr>
          <p:nvPr/>
        </p:nvPicPr>
        <p:blipFill>
          <a:blip r:embed="rId2" cstate="print"/>
          <a:srcRect/>
          <a:stretch>
            <a:fillRect/>
          </a:stretch>
        </p:blipFill>
        <p:spPr bwMode="auto">
          <a:xfrm>
            <a:off x="395536" y="1484784"/>
            <a:ext cx="3312368" cy="4330700"/>
          </a:xfrm>
          <a:prstGeom prst="rect">
            <a:avLst/>
          </a:prstGeom>
          <a:noFill/>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VE" sz="2800" dirty="0" smtClean="0"/>
              <a:t>Las semióticas del nombre…</a:t>
            </a:r>
            <a:endParaRPr lang="es-VE" sz="2800" dirty="0"/>
          </a:p>
        </p:txBody>
      </p:sp>
      <p:sp>
        <p:nvSpPr>
          <p:cNvPr id="3" name="2 Marcador de contenido"/>
          <p:cNvSpPr>
            <a:spLocks noGrp="1"/>
          </p:cNvSpPr>
          <p:nvPr>
            <p:ph sz="quarter" idx="1"/>
          </p:nvPr>
        </p:nvSpPr>
        <p:spPr/>
        <p:txBody>
          <a:bodyPr>
            <a:normAutofit fontScale="92500"/>
          </a:bodyPr>
          <a:lstStyle/>
          <a:p>
            <a:r>
              <a:rPr lang="es-VE" dirty="0" smtClean="0"/>
              <a:t>La constante preocupación por el nombre evidencia los conflictos entre la palabra y el referente, entre ese nombre y lo que designa:</a:t>
            </a:r>
          </a:p>
          <a:p>
            <a:pPr>
              <a:buNone/>
            </a:pPr>
            <a:r>
              <a:rPr lang="es-VE" dirty="0" smtClean="0"/>
              <a:t>    “…</a:t>
            </a:r>
            <a:r>
              <a:rPr lang="es-VE" dirty="0" smtClean="0"/>
              <a:t>cierto es que los nombres son importantes, pero solo llegan a serlo después de conocerlos, antes de eso una persona no es sino una persona, y basta (…) Y si, en fin, acabamos sabiendo cómo se llama, lo más seguro es que del nombre conjunto nos limitemos a escoger o recibir, como más precisa identificación, solo una parte de él, lo que prueba que, siendo el nombre importante, no todo él tiene la misma importancia, que Einstein se llamara Alberto nos es relativamente indiferente, como tampoco nos pesa no saber qué otros nombres tenía </a:t>
            </a:r>
            <a:r>
              <a:rPr lang="es-VE" dirty="0" smtClean="0"/>
              <a:t>Homero” </a:t>
            </a:r>
            <a:r>
              <a:rPr lang="es-VE" dirty="0" smtClean="0"/>
              <a:t>(2003d: 206-207). </a:t>
            </a:r>
          </a:p>
          <a:p>
            <a:endParaRPr lang="es-VE"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VE" sz="2800" dirty="0" smtClean="0"/>
              <a:t>Las semióticas del nombre…</a:t>
            </a:r>
            <a:endParaRPr lang="es-VE" sz="2800" dirty="0"/>
          </a:p>
        </p:txBody>
      </p:sp>
      <p:sp>
        <p:nvSpPr>
          <p:cNvPr id="3" name="2 Marcador de contenido"/>
          <p:cNvSpPr>
            <a:spLocks noGrp="1"/>
          </p:cNvSpPr>
          <p:nvPr>
            <p:ph sz="quarter" idx="1"/>
          </p:nvPr>
        </p:nvSpPr>
        <p:spPr/>
        <p:txBody>
          <a:bodyPr/>
          <a:lstStyle/>
          <a:p>
            <a:endParaRPr lang="es-VE" i="1" dirty="0" smtClean="0"/>
          </a:p>
          <a:p>
            <a:r>
              <a:rPr lang="es-VE" i="1" dirty="0" smtClean="0"/>
              <a:t>El Evangelio según </a:t>
            </a:r>
            <a:r>
              <a:rPr lang="es-VE" i="1" dirty="0" smtClean="0"/>
              <a:t>Jesucristo</a:t>
            </a:r>
            <a:r>
              <a:rPr lang="es-VE" dirty="0" smtClean="0"/>
              <a:t> </a:t>
            </a:r>
            <a:r>
              <a:rPr lang="es-VE" dirty="0" smtClean="0"/>
              <a:t>(2005) es la única novela, entre las leídas para esta investigación, donde Saramago no menciona el tema del nombre. Su enorme esfuerzo literario está dirigido allí a mostrar la humanidad de Jesús y los errores que Dios ha cometido con los hombres. Se trata de una visión sobre la historia de Jesús en la que el marco de la cultura y las tradiciones judías dan nueva luz a </a:t>
            </a:r>
            <a:r>
              <a:rPr lang="es-VE" dirty="0" smtClean="0"/>
              <a:t>su</a:t>
            </a:r>
            <a:r>
              <a:rPr lang="es-VE" dirty="0" smtClean="0"/>
              <a:t> </a:t>
            </a:r>
            <a:r>
              <a:rPr lang="es-VE" dirty="0" smtClean="0"/>
              <a:t>vida </a:t>
            </a:r>
            <a:r>
              <a:rPr lang="es-VE" dirty="0" smtClean="0"/>
              <a:t>como </a:t>
            </a:r>
            <a:r>
              <a:rPr lang="es-VE" dirty="0" smtClean="0"/>
              <a:t>hombre, esposo y padre. Como ser humano. </a:t>
            </a:r>
          </a:p>
          <a:p>
            <a:endParaRPr lang="es-VE"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VE" sz="2800" dirty="0" smtClean="0"/>
              <a:t>Las semióticas del nombre…</a:t>
            </a:r>
            <a:endParaRPr lang="es-VE" sz="2800" dirty="0"/>
          </a:p>
        </p:txBody>
      </p:sp>
      <p:sp>
        <p:nvSpPr>
          <p:cNvPr id="3" name="2 Marcador de contenido"/>
          <p:cNvSpPr>
            <a:spLocks noGrp="1"/>
          </p:cNvSpPr>
          <p:nvPr>
            <p:ph sz="quarter" idx="1"/>
          </p:nvPr>
        </p:nvSpPr>
        <p:spPr/>
        <p:txBody>
          <a:bodyPr>
            <a:normAutofit fontScale="85000" lnSpcReduction="20000"/>
          </a:bodyPr>
          <a:lstStyle/>
          <a:p>
            <a:r>
              <a:rPr lang="es-VE" dirty="0" smtClean="0"/>
              <a:t>En </a:t>
            </a:r>
            <a:r>
              <a:rPr lang="es-VE" i="1" dirty="0" smtClean="0"/>
              <a:t>Ensayo sobre la ceguera</a:t>
            </a:r>
            <a:r>
              <a:rPr lang="es-VE" dirty="0" smtClean="0"/>
              <a:t> (2004b) ninguno de los personajes tiene nombre y para identificarlos el narrador los denomina “el médico”, “la mujer del médico”, “el viejo de la venda negra”, “la chica de las gafas oscuras”, etc. Aquí Saramago relaciona la posibilidad de vernos con la existencia misma, con la capacidad de ser, pues en la medida en que la ceguera nos extraña del mundo, iniciamos nuestro camino hacia la muerte, una inexistencia que se confirma en la escasa importancia que, entonces, adquieren los nombres: </a:t>
            </a:r>
            <a:endParaRPr lang="es-VE" dirty="0" smtClean="0"/>
          </a:p>
          <a:p>
            <a:pPr>
              <a:buNone/>
            </a:pPr>
            <a:r>
              <a:rPr lang="es-VE" dirty="0" smtClean="0"/>
              <a:t> </a:t>
            </a:r>
            <a:r>
              <a:rPr lang="es-VE" dirty="0" smtClean="0"/>
              <a:t>   </a:t>
            </a:r>
            <a:r>
              <a:rPr lang="es-VE" dirty="0" smtClean="0"/>
              <a:t>“</a:t>
            </a:r>
            <a:r>
              <a:rPr lang="es-VE" dirty="0" smtClean="0"/>
              <a:t>Tan lejos estamos del mundo que pronto empezaremos a no saber quiénes somos, </a:t>
            </a:r>
            <a:r>
              <a:rPr lang="es-VE" i="1" dirty="0" smtClean="0"/>
              <a:t>ni siquiera se nos ha ocurrido preguntarnos nuestros nombres</a:t>
            </a:r>
            <a:r>
              <a:rPr lang="es-VE" dirty="0" smtClean="0"/>
              <a:t>, y para qué, ningún perro reconoce a otro perro por el nombre que le pusieron” (2004b: 84. Subrayados nuestros); lo que confirma tres páginas más adelante: </a:t>
            </a:r>
            <a:r>
              <a:rPr lang="es-ES" dirty="0" smtClean="0"/>
              <a:t>"No ha dicho cómo se llama, seguro que sabe que eso aquí no tiene importancia" (2004b: 87). Y, finalmente, desplaza la identificación nominal hacia la identidad vocal: “los ciegos no necesitan nombre, yo soy esta voz que tengo” (2004b: 388).</a:t>
            </a:r>
            <a:endParaRPr lang="es-VE" dirty="0" smtClean="0"/>
          </a:p>
          <a:p>
            <a:endParaRPr lang="es-VE"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VE" sz="2800" dirty="0" smtClean="0"/>
              <a:t>Las semióticas del nombre…</a:t>
            </a:r>
            <a:endParaRPr lang="es-VE" sz="2800" dirty="0"/>
          </a:p>
        </p:txBody>
      </p:sp>
      <p:sp>
        <p:nvSpPr>
          <p:cNvPr id="3" name="2 Marcador de contenido"/>
          <p:cNvSpPr>
            <a:spLocks noGrp="1"/>
          </p:cNvSpPr>
          <p:nvPr>
            <p:ph sz="quarter" idx="1"/>
          </p:nvPr>
        </p:nvSpPr>
        <p:spPr/>
        <p:txBody>
          <a:bodyPr>
            <a:normAutofit fontScale="85000" lnSpcReduction="10000"/>
          </a:bodyPr>
          <a:lstStyle/>
          <a:p>
            <a:r>
              <a:rPr lang="es-ES" sz="3000" b="1" i="1" dirty="0" smtClean="0"/>
              <a:t>Todos los nombres</a:t>
            </a:r>
            <a:r>
              <a:rPr lang="es-ES" sz="3000" b="1" dirty="0" smtClean="0"/>
              <a:t>: una alegoría del mundo</a:t>
            </a:r>
            <a:endParaRPr lang="es-VE" sz="3000" dirty="0" smtClean="0"/>
          </a:p>
          <a:p>
            <a:pPr>
              <a:buNone/>
            </a:pPr>
            <a:r>
              <a:rPr lang="es-VE" i="1" dirty="0" smtClean="0"/>
              <a:t>    Todos los nombres (1998)</a:t>
            </a:r>
            <a:r>
              <a:rPr lang="es-VE" dirty="0" smtClean="0"/>
              <a:t> es la novela de la que Saramago habla con más frecuencia en sus diarios. No solo registra en sus cuadernos el día en que la idea principal del relato se le ocurrió sino también que éste se originó en la búsqueda de información sobre la muerte de su hermano Francisco, describe el plan de trabajo y el proceso de escribir los primeros párrafos. Más aún, discute, incluso en sus notas, el problema del nombre: </a:t>
            </a:r>
          </a:p>
          <a:p>
            <a:pPr>
              <a:buNone/>
            </a:pPr>
            <a:r>
              <a:rPr lang="es-VE" dirty="0" smtClean="0"/>
              <a:t>    “Otra vez la cuestión de los nombres. A primera vista, contrastando con el </a:t>
            </a:r>
            <a:r>
              <a:rPr lang="es-VE" i="1" dirty="0" smtClean="0"/>
              <a:t>Ensayo</a:t>
            </a:r>
            <a:r>
              <a:rPr lang="es-VE" dirty="0" smtClean="0"/>
              <a:t>, donde ningún personaje tiene nombre, aquí, con este título, se supone que deberían aparecer todos los nombres, que debería existir incluso la preocupación de hacerlos sobresalir, de jugar con ellos. Simplemente, eso me repugna. El nombre de la persona es demasiado intrigante para ser trivializado” (2002a: 288). </a:t>
            </a:r>
          </a:p>
          <a:p>
            <a:endParaRPr lang="es-VE"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VE" sz="2800" dirty="0" smtClean="0"/>
              <a:t>Las semióticas del nombre…</a:t>
            </a:r>
            <a:endParaRPr lang="es-VE" sz="2800" dirty="0"/>
          </a:p>
        </p:txBody>
      </p:sp>
      <p:sp>
        <p:nvSpPr>
          <p:cNvPr id="3" name="2 Marcador de contenido"/>
          <p:cNvSpPr>
            <a:spLocks noGrp="1"/>
          </p:cNvSpPr>
          <p:nvPr>
            <p:ph sz="quarter" idx="1"/>
          </p:nvPr>
        </p:nvSpPr>
        <p:spPr/>
        <p:txBody>
          <a:bodyPr>
            <a:normAutofit/>
          </a:bodyPr>
          <a:lstStyle/>
          <a:p>
            <a:endParaRPr lang="es-VE" dirty="0" smtClean="0"/>
          </a:p>
          <a:p>
            <a:pPr>
              <a:buNone/>
            </a:pPr>
            <a:endParaRPr lang="es-VE" dirty="0"/>
          </a:p>
        </p:txBody>
      </p:sp>
      <p:sp>
        <p:nvSpPr>
          <p:cNvPr id="5" name="4 CuadroTexto"/>
          <p:cNvSpPr txBox="1"/>
          <p:nvPr/>
        </p:nvSpPr>
        <p:spPr>
          <a:xfrm>
            <a:off x="395536" y="1844824"/>
            <a:ext cx="3240360" cy="4893647"/>
          </a:xfrm>
          <a:prstGeom prst="rect">
            <a:avLst/>
          </a:prstGeom>
          <a:noFill/>
        </p:spPr>
        <p:txBody>
          <a:bodyPr wrap="square" rtlCol="0">
            <a:spAutoFit/>
          </a:bodyPr>
          <a:lstStyle/>
          <a:p>
            <a:r>
              <a:rPr lang="es-VE" sz="2400" dirty="0" smtClean="0"/>
              <a:t>El 2 de julio de 1997 Saramago terminó de escribir </a:t>
            </a:r>
            <a:r>
              <a:rPr lang="es-VE" sz="2400" i="1" dirty="0" smtClean="0"/>
              <a:t>Todos los nombres</a:t>
            </a:r>
            <a:r>
              <a:rPr lang="es-VE" sz="2400" dirty="0" smtClean="0"/>
              <a:t>, la que Pilar, su esposa, cree que es la mejor de sus novelas. Desde el epígrafe Saramago muestra su preocupación por el nombre: “Conoces el nombre que te dieron, / no conoces el nombre que tienes. Libro de las Evidencias” (1998: 9). </a:t>
            </a:r>
          </a:p>
        </p:txBody>
      </p:sp>
      <p:pic>
        <p:nvPicPr>
          <p:cNvPr id="31746" name="Picture 2" descr="http://profgustavo.blogia.com/upload/20120420232648-jose-saramago.png"/>
          <p:cNvPicPr>
            <a:picLocks noChangeAspect="1" noChangeArrowheads="1"/>
          </p:cNvPicPr>
          <p:nvPr/>
        </p:nvPicPr>
        <p:blipFill>
          <a:blip r:embed="rId3" cstate="print"/>
          <a:srcRect/>
          <a:stretch>
            <a:fillRect/>
          </a:stretch>
        </p:blipFill>
        <p:spPr bwMode="auto">
          <a:xfrm>
            <a:off x="3779912" y="1988840"/>
            <a:ext cx="5194769" cy="4051921"/>
          </a:xfrm>
          <a:prstGeom prst="rect">
            <a:avLst/>
          </a:prstGeom>
          <a:noFill/>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VE" sz="2800" dirty="0" smtClean="0"/>
              <a:t>Las semióticas del nombre…</a:t>
            </a:r>
            <a:endParaRPr lang="es-VE" sz="2800" dirty="0"/>
          </a:p>
        </p:txBody>
      </p:sp>
      <p:sp>
        <p:nvSpPr>
          <p:cNvPr id="3" name="2 Marcador de contenido"/>
          <p:cNvSpPr>
            <a:spLocks noGrp="1"/>
          </p:cNvSpPr>
          <p:nvPr>
            <p:ph sz="quarter" idx="1"/>
          </p:nvPr>
        </p:nvSpPr>
        <p:spPr/>
        <p:txBody>
          <a:bodyPr>
            <a:normAutofit fontScale="92500" lnSpcReduction="10000"/>
          </a:bodyPr>
          <a:lstStyle/>
          <a:p>
            <a:r>
              <a:rPr lang="es-VE" dirty="0" smtClean="0"/>
              <a:t>En esta novela de kafkianos tonos parabólicos Saramago confronta sistemáticamente las múltiples problemáticas onomásticas con las de la existencia misma. Si tal como hemos sostenido en otra parte (</a:t>
            </a:r>
            <a:r>
              <a:rPr lang="es-VE" dirty="0" err="1" smtClean="0"/>
              <a:t>Finol</a:t>
            </a:r>
            <a:r>
              <a:rPr lang="es-VE" dirty="0" smtClean="0"/>
              <a:t>, 2013), la Conservaduría General del Registro Civil es una metáfora del laberinto y éste del mundo, en </a:t>
            </a:r>
            <a:r>
              <a:rPr lang="es-VE" i="1" dirty="0" smtClean="0"/>
              <a:t>Todos los nombres </a:t>
            </a:r>
            <a:r>
              <a:rPr lang="es-VE" dirty="0" smtClean="0"/>
              <a:t>Saramago construye una elaborada alegoría del universo, de los seres humanos y sus nombres y, como un recurso antitético, lo hace dejando sin nombre a todos los personajes, excepto a un don José transformado en el Teseo liberador de la anonimia y la insignificancia, para lo cual elabora una historia destinada a rescatar a “la mujer desconocida”, “la profesora de matemáticas”, de su muerte física, para darle una vida simbólica, en ocasiones mucho más poderosa que la primera. </a:t>
            </a:r>
          </a:p>
          <a:p>
            <a:endParaRPr lang="es-VE"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VE" sz="2800" dirty="0" smtClean="0"/>
              <a:t>Las semióticas del nombre…</a:t>
            </a:r>
            <a:endParaRPr lang="es-VE" sz="2800" dirty="0"/>
          </a:p>
        </p:txBody>
      </p:sp>
      <p:sp>
        <p:nvSpPr>
          <p:cNvPr id="3" name="2 Marcador de contenido"/>
          <p:cNvSpPr>
            <a:spLocks noGrp="1"/>
          </p:cNvSpPr>
          <p:nvPr>
            <p:ph sz="quarter" idx="1"/>
          </p:nvPr>
        </p:nvSpPr>
        <p:spPr/>
        <p:txBody>
          <a:bodyPr>
            <a:normAutofit fontScale="92500" lnSpcReduction="10000"/>
          </a:bodyPr>
          <a:lstStyle/>
          <a:p>
            <a:r>
              <a:rPr lang="es-VE" dirty="0" smtClean="0"/>
              <a:t>La Conservaduría General, al igual que el Cementerio General, tiene como divisa “Todos los nombres”, aunque en la primera “todos los nombres efectivamente se encuentran, tanto los de los muertos como los de los vivos, mientras que el Cementerio, por su propia naturaleza de último destino y último depósito, tendrá que contentarse siempre con los nombres de los finados” (1998: 251). </a:t>
            </a:r>
          </a:p>
          <a:p>
            <a:r>
              <a:rPr lang="es-VE" dirty="0" smtClean="0"/>
              <a:t>A pesar, pues, de que estamos ante un relato que se desarrolla en el depósito universal de los nombres, ninguno de sus personajes los tiene, y por ello, para mencionarlos, el autor recurre bien sea a nombres comunes, como “la señora del entresuelo derecha”, “el director”, “los escribientes”, etc., bien sea a denominaciones como “Fulano de Tal”, “</a:t>
            </a:r>
            <a:r>
              <a:rPr lang="es-VE" dirty="0" err="1" smtClean="0"/>
              <a:t>Beltrano</a:t>
            </a:r>
            <a:r>
              <a:rPr lang="es-VE" dirty="0" smtClean="0"/>
              <a:t> de Tal”, “Zutana de Tal”, etc. </a:t>
            </a:r>
          </a:p>
          <a:p>
            <a:endParaRPr lang="es-VE"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VE"/>
          </a:p>
        </p:txBody>
      </p:sp>
      <p:sp>
        <p:nvSpPr>
          <p:cNvPr id="3" name="2 Marcador de contenido"/>
          <p:cNvSpPr>
            <a:spLocks noGrp="1"/>
          </p:cNvSpPr>
          <p:nvPr>
            <p:ph sz="quarter" idx="1"/>
          </p:nvPr>
        </p:nvSpPr>
        <p:spPr/>
        <p:txBody>
          <a:bodyPr/>
          <a:lstStyle/>
          <a:p>
            <a:endParaRPr lang="es-VE" dirty="0"/>
          </a:p>
        </p:txBody>
      </p:sp>
      <p:pic>
        <p:nvPicPr>
          <p:cNvPr id="1026" name="Picture 2" descr="https://encrypted-tbn2.gstatic.com/images?q=tbn:ANd9GcQ4Kp1N059_eZDZMj5BF7JLpyOvftxvinjYC4xzFCyPfekGdhJ9"/>
          <p:cNvPicPr>
            <a:picLocks noChangeAspect="1" noChangeArrowheads="1"/>
          </p:cNvPicPr>
          <p:nvPr/>
        </p:nvPicPr>
        <p:blipFill>
          <a:blip r:embed="rId3"/>
          <a:srcRect/>
          <a:stretch>
            <a:fillRect/>
          </a:stretch>
        </p:blipFill>
        <p:spPr bwMode="auto">
          <a:xfrm>
            <a:off x="5000628" y="285728"/>
            <a:ext cx="3714776" cy="5653810"/>
          </a:xfrm>
          <a:prstGeom prst="rect">
            <a:avLst/>
          </a:prstGeom>
          <a:noFill/>
        </p:spPr>
      </p:pic>
      <p:pic>
        <p:nvPicPr>
          <p:cNvPr id="1028" name="Picture 4" descr="https://encrypted-tbn2.gstatic.com/images?q=tbn:ANd9GcTU_UaCS--HsS1j3Z4UkWNAT0x90D2GHnf2key9X0OcxvplywZJNw"/>
          <p:cNvPicPr>
            <a:picLocks noChangeAspect="1" noChangeArrowheads="1"/>
          </p:cNvPicPr>
          <p:nvPr/>
        </p:nvPicPr>
        <p:blipFill>
          <a:blip r:embed="rId4"/>
          <a:srcRect/>
          <a:stretch>
            <a:fillRect/>
          </a:stretch>
        </p:blipFill>
        <p:spPr bwMode="auto">
          <a:xfrm>
            <a:off x="0" y="500042"/>
            <a:ext cx="4929222" cy="5286397"/>
          </a:xfrm>
          <a:prstGeom prst="rect">
            <a:avLst/>
          </a:prstGeom>
          <a:noFill/>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VE" sz="2800" dirty="0" smtClean="0"/>
              <a:t>Las semióticas del nombre…</a:t>
            </a:r>
            <a:endParaRPr lang="es-VE" sz="2800" dirty="0"/>
          </a:p>
        </p:txBody>
      </p:sp>
      <p:sp>
        <p:nvSpPr>
          <p:cNvPr id="3" name="2 Marcador de contenido"/>
          <p:cNvSpPr>
            <a:spLocks noGrp="1"/>
          </p:cNvSpPr>
          <p:nvPr>
            <p:ph sz="quarter" idx="1"/>
          </p:nvPr>
        </p:nvSpPr>
        <p:spPr/>
        <p:txBody>
          <a:bodyPr>
            <a:normAutofit fontScale="92500" lnSpcReduction="20000"/>
          </a:bodyPr>
          <a:lstStyle/>
          <a:p>
            <a:r>
              <a:rPr lang="es-VE" b="1" i="1" dirty="0" smtClean="0"/>
              <a:t>La Caverna</a:t>
            </a:r>
            <a:r>
              <a:rPr lang="es-VE" b="1" dirty="0" smtClean="0"/>
              <a:t>, </a:t>
            </a:r>
            <a:r>
              <a:rPr lang="es-VE" b="1" i="1" dirty="0" smtClean="0"/>
              <a:t>El hombre duplicado</a:t>
            </a:r>
            <a:r>
              <a:rPr lang="es-VE" b="1" dirty="0" smtClean="0"/>
              <a:t> y </a:t>
            </a:r>
            <a:r>
              <a:rPr lang="es-VE" b="1" i="1" dirty="0" smtClean="0"/>
              <a:t>Ensayo sobre la lucidez</a:t>
            </a:r>
            <a:endParaRPr lang="es-VE" dirty="0" smtClean="0"/>
          </a:p>
          <a:p>
            <a:r>
              <a:rPr lang="es-VE" i="1" dirty="0" smtClean="0"/>
              <a:t>La Caverna</a:t>
            </a:r>
            <a:r>
              <a:rPr lang="es-VE" dirty="0" smtClean="0"/>
              <a:t> (2007b) es otra de las novelas donde desde el primer párrafo el narrador comienza por identificar a los personajes: “El hombre que conduce la camioneta se llama Cipriano </a:t>
            </a:r>
            <a:r>
              <a:rPr lang="es-VE" dirty="0" err="1" smtClean="0"/>
              <a:t>Algor</a:t>
            </a:r>
            <a:r>
              <a:rPr lang="es-VE" dirty="0" smtClean="0"/>
              <a:t> (…) El hombre que está sentado a su lado es el yerno, se llama Marcial Gacho (…) Como ya se habrá reparado, tanto uno como otro llevan pegados al nombre propio unos apellidos insólitos cuyo origen, significado y motivo desconocen” (2007b: 9). Inmediatamente el narrador pasa a explicar el significado de cada apellido. Aquí, incluso, como en el caso de Cerbero en </a:t>
            </a:r>
            <a:r>
              <a:rPr lang="es-VE" i="1" dirty="0" smtClean="0"/>
              <a:t>La balsa de </a:t>
            </a:r>
            <a:r>
              <a:rPr lang="es-VE" dirty="0" smtClean="0"/>
              <a:t>piedra, se da nombre al perro de Cipriano </a:t>
            </a:r>
            <a:r>
              <a:rPr lang="es-VE" dirty="0" err="1" smtClean="0"/>
              <a:t>Algor</a:t>
            </a:r>
            <a:r>
              <a:rPr lang="es-VE" dirty="0" smtClean="0"/>
              <a:t>, se llama </a:t>
            </a:r>
            <a:r>
              <a:rPr lang="es-VE" i="1" dirty="0" smtClean="0"/>
              <a:t>Encontrado</a:t>
            </a:r>
            <a:r>
              <a:rPr lang="es-VE" dirty="0" smtClean="0"/>
              <a:t>, pues fue encontrado por casualidad: “No sé qué nombre tenías antes, a partir de ahora tu nombre es Encontrado” (2007b: 63).</a:t>
            </a:r>
          </a:p>
          <a:p>
            <a:endParaRPr lang="es-VE"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VE" sz="2800" dirty="0" smtClean="0"/>
              <a:t>Las semióticas del nombre…</a:t>
            </a:r>
            <a:endParaRPr lang="es-VE" sz="2800" dirty="0"/>
          </a:p>
        </p:txBody>
      </p:sp>
      <p:sp>
        <p:nvSpPr>
          <p:cNvPr id="3" name="2 Marcador de contenido"/>
          <p:cNvSpPr>
            <a:spLocks noGrp="1"/>
          </p:cNvSpPr>
          <p:nvPr>
            <p:ph sz="quarter" idx="1"/>
          </p:nvPr>
        </p:nvSpPr>
        <p:spPr/>
        <p:txBody>
          <a:bodyPr>
            <a:normAutofit fontScale="92500" lnSpcReduction="20000"/>
          </a:bodyPr>
          <a:lstStyle/>
          <a:p>
            <a:r>
              <a:rPr lang="es-VE" i="1" dirty="0" smtClean="0"/>
              <a:t>El hombre duplicado</a:t>
            </a:r>
            <a:r>
              <a:rPr lang="es-VE" dirty="0" smtClean="0"/>
              <a:t> (2007a), es un caso curioso de </a:t>
            </a:r>
            <a:r>
              <a:rPr lang="es-VE" dirty="0" err="1" smtClean="0"/>
              <a:t>discursividad</a:t>
            </a:r>
            <a:r>
              <a:rPr lang="es-VE" dirty="0" smtClean="0"/>
              <a:t> antroponímica, pues Saramago, desde la primera página, introduce, con una fuerza semiótica extraordinaria, la problemática del nombre, pero ya no de la </a:t>
            </a:r>
            <a:r>
              <a:rPr lang="es-VE" i="1" dirty="0" smtClean="0"/>
              <a:t>identidad</a:t>
            </a:r>
            <a:r>
              <a:rPr lang="es-VE" dirty="0" smtClean="0"/>
              <a:t> sino de la </a:t>
            </a:r>
            <a:r>
              <a:rPr lang="es-VE" i="1" dirty="0" smtClean="0"/>
              <a:t>diferencia</a:t>
            </a:r>
            <a:r>
              <a:rPr lang="es-VE" dirty="0" smtClean="0"/>
              <a:t>, ya no de la belleza sino de la fealdad. En efecto, la novela comienza diciendo: </a:t>
            </a:r>
          </a:p>
          <a:p>
            <a:pPr>
              <a:buNone/>
            </a:pPr>
            <a:r>
              <a:rPr lang="es-VE" dirty="0" smtClean="0"/>
              <a:t>    “El hombre que acaba de entrar en la tienda para alquilar una película tiene en su documento de identidad un nombre nada corriente, de cierto sabor clásico que el tiempo ha transformado en vetusto, nada menos que Tertuliano Máximo </a:t>
            </a:r>
            <a:r>
              <a:rPr lang="es-VE" dirty="0" err="1" smtClean="0"/>
              <a:t>Afonso</a:t>
            </a:r>
            <a:r>
              <a:rPr lang="es-VE" dirty="0" smtClean="0"/>
              <a:t>. El Máximo y el </a:t>
            </a:r>
            <a:r>
              <a:rPr lang="es-VE" dirty="0" err="1" smtClean="0"/>
              <a:t>Afonso</a:t>
            </a:r>
            <a:r>
              <a:rPr lang="es-VE" dirty="0" smtClean="0"/>
              <a:t>, de uso más común, todavía consigue admitirlos (…) pero el Tertuliano le pesa como una losa desde el primer día en que comprendió que el maldito nombre podía ser pronunciado con una ironía casi ofensiva” (2007a: 11). </a:t>
            </a:r>
          </a:p>
          <a:p>
            <a:endParaRPr lang="es-VE"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VE" sz="2800" dirty="0" smtClean="0"/>
              <a:t>Las semióticas del nombre…</a:t>
            </a:r>
            <a:endParaRPr lang="es-VE" sz="2800" dirty="0"/>
          </a:p>
        </p:txBody>
      </p:sp>
      <p:sp>
        <p:nvSpPr>
          <p:cNvPr id="3" name="2 Marcador de contenido"/>
          <p:cNvSpPr>
            <a:spLocks noGrp="1"/>
          </p:cNvSpPr>
          <p:nvPr>
            <p:ph sz="quarter" idx="1"/>
          </p:nvPr>
        </p:nvSpPr>
        <p:spPr/>
        <p:txBody>
          <a:bodyPr>
            <a:normAutofit fontScale="92500" lnSpcReduction="20000"/>
          </a:bodyPr>
          <a:lstStyle/>
          <a:p>
            <a:r>
              <a:rPr lang="es-VE" b="1" dirty="0" smtClean="0"/>
              <a:t>Introducción	</a:t>
            </a:r>
            <a:endParaRPr lang="es-VE" dirty="0" smtClean="0"/>
          </a:p>
          <a:p>
            <a:pPr>
              <a:buNone/>
            </a:pPr>
            <a:r>
              <a:rPr lang="es-VE" dirty="0" smtClean="0"/>
              <a:t> </a:t>
            </a:r>
          </a:p>
          <a:p>
            <a:pPr>
              <a:buNone/>
            </a:pPr>
            <a:r>
              <a:rPr lang="es-VE" dirty="0" smtClean="0"/>
              <a:t>    El </a:t>
            </a:r>
            <a:r>
              <a:rPr lang="es-VE" dirty="0" smtClean="0"/>
              <a:t>nombre propio constituye uno de los objetos culturales más poderosos en las culturas humanas. Usualmente implica un proceso de selección muy cuidadoso pues, en general, es para toda la vida y afecta normas legales que garantizan la identidad personal, familiar y social. Tiene, además, un componente estético, tanto en sí mismo como en la sintagmática en la que se inserta para acompañar al segundo nombre y a los apellidos. Ello hace que en la elección de un nombre no solo se tome en cuenta el futuro del niño sino también la propia identidad familiar, grupal y social. En el caso de los padres, por ser quienes deciden el nombre, implica una responsabilidad que les acompañará por el resto de sus vidas e, incluso, de su memoria en el hijo y en el seno familiar. </a:t>
            </a:r>
          </a:p>
          <a:p>
            <a:endParaRPr lang="es-VE"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VE" sz="2800" dirty="0" smtClean="0"/>
              <a:t>Las semióticas del nombre…</a:t>
            </a:r>
            <a:endParaRPr lang="es-VE" sz="2800" dirty="0"/>
          </a:p>
        </p:txBody>
      </p:sp>
      <p:sp>
        <p:nvSpPr>
          <p:cNvPr id="3" name="2 Marcador de contenido"/>
          <p:cNvSpPr>
            <a:spLocks noGrp="1"/>
          </p:cNvSpPr>
          <p:nvPr>
            <p:ph sz="quarter" idx="1"/>
          </p:nvPr>
        </p:nvSpPr>
        <p:spPr/>
        <p:txBody>
          <a:bodyPr/>
          <a:lstStyle/>
          <a:p>
            <a:r>
              <a:rPr lang="es-VE" dirty="0" smtClean="0"/>
              <a:t>Aquí la fuerza semiótica nominal se deriva no solo del nombre, Tertuliano, sino también de su formato triple y, principalmente, del hecho de que el escritor cada vez que se refiere al </a:t>
            </a:r>
            <a:r>
              <a:rPr lang="es-VE" dirty="0" smtClean="0"/>
              <a:t>personaje lo </a:t>
            </a:r>
            <a:r>
              <a:rPr lang="es-VE" dirty="0" smtClean="0"/>
              <a:t>denomina con sus tres nombres completos. Saramago incluso utiliza un recurso de </a:t>
            </a:r>
            <a:r>
              <a:rPr lang="es-VE" i="1" dirty="0" smtClean="0"/>
              <a:t>intertextualidad propia</a:t>
            </a:r>
            <a:r>
              <a:rPr lang="es-VE" dirty="0" smtClean="0"/>
              <a:t>, pues inmediatamente después de mencionarlo lo compara con los personajes de cuatro de sus propias novelas, “todos pertenecientes, por casualidad o coincidencia, al sexo masculino, aunque ninguno tenía la desgracia de llamarse Tertuliano” (2007a:12).</a:t>
            </a:r>
          </a:p>
          <a:p>
            <a:endParaRPr lang="es-VE"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VE" sz="2800" dirty="0" smtClean="0"/>
              <a:t>Las semióticas del nombre…</a:t>
            </a:r>
            <a:endParaRPr lang="es-VE" sz="2800" dirty="0"/>
          </a:p>
        </p:txBody>
      </p:sp>
      <p:sp>
        <p:nvSpPr>
          <p:cNvPr id="3" name="2 Marcador de contenido"/>
          <p:cNvSpPr>
            <a:spLocks noGrp="1"/>
          </p:cNvSpPr>
          <p:nvPr>
            <p:ph sz="quarter" idx="1"/>
          </p:nvPr>
        </p:nvSpPr>
        <p:spPr/>
        <p:txBody>
          <a:bodyPr>
            <a:normAutofit fontScale="92500" lnSpcReduction="20000"/>
          </a:bodyPr>
          <a:lstStyle/>
          <a:p>
            <a:pPr algn="r">
              <a:buNone/>
            </a:pPr>
            <a:r>
              <a:rPr lang="es-VE" dirty="0" smtClean="0"/>
              <a:t>Así mismo, el personaje, en un diálogo</a:t>
            </a:r>
          </a:p>
          <a:p>
            <a:pPr algn="r">
              <a:buNone/>
            </a:pPr>
            <a:r>
              <a:rPr lang="es-VE" dirty="0" smtClean="0"/>
              <a:t> imaginario con un actor de cine</a:t>
            </a:r>
          </a:p>
          <a:p>
            <a:pPr algn="r">
              <a:buNone/>
            </a:pPr>
            <a:r>
              <a:rPr lang="es-VE" dirty="0" smtClean="0"/>
              <a:t> que resulta ser su idéntico doble, </a:t>
            </a:r>
          </a:p>
          <a:p>
            <a:pPr algn="r">
              <a:buNone/>
            </a:pPr>
            <a:r>
              <a:rPr lang="es-VE" dirty="0" smtClean="0"/>
              <a:t>después de dar su propio nombre</a:t>
            </a:r>
          </a:p>
          <a:p>
            <a:pPr algn="r">
              <a:buNone/>
            </a:pPr>
            <a:r>
              <a:rPr lang="es-VE" dirty="0" smtClean="0"/>
              <a:t> le pregunta al actor cuál es el suyo,</a:t>
            </a:r>
          </a:p>
          <a:p>
            <a:pPr algn="r">
              <a:buNone/>
            </a:pPr>
            <a:r>
              <a:rPr lang="es-VE" dirty="0" smtClean="0"/>
              <a:t> pues “si dos personas iguales</a:t>
            </a:r>
          </a:p>
          <a:p>
            <a:pPr algn="r">
              <a:buNone/>
            </a:pPr>
            <a:r>
              <a:rPr lang="es-VE" dirty="0" smtClean="0"/>
              <a:t> se encuentran, lo natural es</a:t>
            </a:r>
          </a:p>
          <a:p>
            <a:pPr algn="r">
              <a:buNone/>
            </a:pPr>
            <a:r>
              <a:rPr lang="es-VE" dirty="0" smtClean="0"/>
              <a:t> querer saber todo una de la otra,</a:t>
            </a:r>
          </a:p>
          <a:p>
            <a:pPr algn="r">
              <a:buNone/>
            </a:pPr>
            <a:r>
              <a:rPr lang="es-VE" dirty="0" smtClean="0"/>
              <a:t> </a:t>
            </a:r>
            <a:r>
              <a:rPr lang="es-VE" i="1" dirty="0" smtClean="0"/>
              <a:t>y el nombre es siempre lo primero</a:t>
            </a:r>
          </a:p>
          <a:p>
            <a:pPr algn="r">
              <a:buNone/>
            </a:pPr>
            <a:r>
              <a:rPr lang="es-VE" i="1" dirty="0" smtClean="0"/>
              <a:t> porque imaginamos que ésa es la</a:t>
            </a:r>
          </a:p>
          <a:p>
            <a:pPr algn="r">
              <a:buNone/>
            </a:pPr>
            <a:r>
              <a:rPr lang="es-VE" i="1" dirty="0" smtClean="0"/>
              <a:t> puerta por donde se entra</a:t>
            </a:r>
            <a:r>
              <a:rPr lang="es-VE" dirty="0" smtClean="0"/>
              <a:t>”</a:t>
            </a:r>
          </a:p>
          <a:p>
            <a:pPr algn="r">
              <a:buNone/>
            </a:pPr>
            <a:r>
              <a:rPr lang="es-VE" dirty="0" smtClean="0"/>
              <a:t> (2007a: 29. Subrayados nuestros). </a:t>
            </a:r>
            <a:endParaRPr lang="es-VE" dirty="0"/>
          </a:p>
        </p:txBody>
      </p:sp>
      <p:pic>
        <p:nvPicPr>
          <p:cNvPr id="4099" name="Picture 3" descr="C:\Users\José Enrique\Desktop\Documentos de Escritorio\SARAMAGO Semiótica del nombre\FOTO 3images.jpg"/>
          <p:cNvPicPr>
            <a:picLocks noChangeAspect="1" noChangeArrowheads="1"/>
          </p:cNvPicPr>
          <p:nvPr/>
        </p:nvPicPr>
        <p:blipFill>
          <a:blip r:embed="rId2" cstate="print"/>
          <a:srcRect/>
          <a:stretch>
            <a:fillRect/>
          </a:stretch>
        </p:blipFill>
        <p:spPr bwMode="auto">
          <a:xfrm>
            <a:off x="899592" y="1628800"/>
            <a:ext cx="3096344" cy="5031559"/>
          </a:xfrm>
          <a:prstGeom prst="rect">
            <a:avLst/>
          </a:prstGeom>
          <a:noFill/>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VE" sz="2800" dirty="0" smtClean="0"/>
              <a:t>Las semióticas del nombre…</a:t>
            </a:r>
            <a:endParaRPr lang="es-VE" sz="2800" dirty="0"/>
          </a:p>
        </p:txBody>
      </p:sp>
      <p:sp>
        <p:nvSpPr>
          <p:cNvPr id="3" name="2 Marcador de contenido"/>
          <p:cNvSpPr>
            <a:spLocks noGrp="1"/>
          </p:cNvSpPr>
          <p:nvPr>
            <p:ph sz="quarter" idx="1"/>
          </p:nvPr>
        </p:nvSpPr>
        <p:spPr/>
        <p:txBody>
          <a:bodyPr>
            <a:normAutofit fontScale="92500" lnSpcReduction="20000"/>
          </a:bodyPr>
          <a:lstStyle/>
          <a:p>
            <a:r>
              <a:rPr lang="es-VE" dirty="0" smtClean="0"/>
              <a:t>Ahora bien, mientras en </a:t>
            </a:r>
            <a:r>
              <a:rPr lang="es-VE" dirty="0" smtClean="0"/>
              <a:t>MPC </a:t>
            </a:r>
            <a:r>
              <a:rPr lang="es-VE" dirty="0" smtClean="0"/>
              <a:t>Saramago da nombres a quienes no son personajes importantes y una sola letra a los principales, en </a:t>
            </a:r>
            <a:r>
              <a:rPr lang="es-VE" i="1" dirty="0" smtClean="0"/>
              <a:t>El hombre duplicado</a:t>
            </a:r>
            <a:r>
              <a:rPr lang="es-VE" dirty="0" smtClean="0"/>
              <a:t> usa el procedimiento inverso y así el personaje principal se llamará, como se ha dicho, Tertuliano Máximo </a:t>
            </a:r>
            <a:r>
              <a:rPr lang="es-VE" dirty="0" err="1" smtClean="0"/>
              <a:t>Afonso</a:t>
            </a:r>
            <a:r>
              <a:rPr lang="es-VE" dirty="0" smtClean="0"/>
              <a:t>, mientras que otros personajes, como la esposa de Tertuliano, ni siquiera le pone una letra </a:t>
            </a:r>
            <a:r>
              <a:rPr lang="es-VE" dirty="0" err="1" smtClean="0"/>
              <a:t>identificatoria</a:t>
            </a:r>
            <a:r>
              <a:rPr lang="es-VE" dirty="0" smtClean="0"/>
              <a:t>: </a:t>
            </a:r>
            <a:endParaRPr lang="es-VE" dirty="0" smtClean="0"/>
          </a:p>
          <a:p>
            <a:pPr>
              <a:buNone/>
            </a:pPr>
            <a:r>
              <a:rPr lang="es-VE" dirty="0" smtClean="0"/>
              <a:t> </a:t>
            </a:r>
            <a:r>
              <a:rPr lang="es-VE" dirty="0" smtClean="0"/>
              <a:t>   </a:t>
            </a:r>
            <a:r>
              <a:rPr lang="es-VE" dirty="0" smtClean="0"/>
              <a:t>“</a:t>
            </a:r>
            <a:r>
              <a:rPr lang="es-VE" dirty="0" smtClean="0"/>
              <a:t>Las probabilidades de que esta (…) atractiva persona venga a tener un papel en la historia que estamos narrando son infelizmente muy reducidas, por no decir inexistentes (…) Ésta es la razón por la que no consideramos necesario ponerle un nombre” (2007a: 76). Un recurso que repite en </a:t>
            </a:r>
            <a:r>
              <a:rPr lang="es-VE" i="1" dirty="0" smtClean="0"/>
              <a:t>Historia del cerco de Lisboa</a:t>
            </a:r>
            <a:r>
              <a:rPr lang="es-VE" dirty="0" smtClean="0"/>
              <a:t>: “… y adonde de vez en cuando asiste, aunque trabajando, una mujer de quien tal vez nunca sea necesario conocer el nombre completo” (2003d: 97). </a:t>
            </a:r>
            <a:endParaRPr lang="es-VE"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VE" sz="2800" dirty="0" smtClean="0"/>
              <a:t>Las semióticas del nombre…</a:t>
            </a:r>
            <a:endParaRPr lang="es-VE" sz="2800" dirty="0"/>
          </a:p>
        </p:txBody>
      </p:sp>
      <p:sp>
        <p:nvSpPr>
          <p:cNvPr id="3" name="2 Marcador de contenido"/>
          <p:cNvSpPr>
            <a:spLocks noGrp="1"/>
          </p:cNvSpPr>
          <p:nvPr>
            <p:ph sz="quarter" idx="1"/>
          </p:nvPr>
        </p:nvSpPr>
        <p:spPr/>
        <p:txBody>
          <a:bodyPr>
            <a:normAutofit fontScale="85000" lnSpcReduction="20000"/>
          </a:bodyPr>
          <a:lstStyle/>
          <a:p>
            <a:r>
              <a:rPr lang="es-VE" dirty="0" smtClean="0"/>
              <a:t>Finalmente, en esta novela Saramago plantea dos temáticas novedosas. En primer lugar, la del nombre como máscara: “Ahí, mi nombre no ha sido más que una máscara, la máscara de tu nombre, la máscara de ti” (2007a: 198), una afirmación hecha por María Paz, la novia de Tertuliano, cuando éste hace que le envíen información pero usando el nombre de ella. En este proceso de enmascaramiento onomástico para enmascarar a una persona, Saramago plantea la vacuidad del nombre y la sustitución del hombre, lo que viene a contradecir, como en otras ocasiones, la presunta relación identitaria entre el primero y el segundo. </a:t>
            </a:r>
          </a:p>
          <a:p>
            <a:r>
              <a:rPr lang="es-VE" dirty="0" smtClean="0"/>
              <a:t>La </a:t>
            </a:r>
            <a:r>
              <a:rPr lang="es-VE" dirty="0" smtClean="0"/>
              <a:t>segunda temática es aquella que se plantea cuando se utilizan dos nombres para denominar a dos personas que, sin embargo, son idénticas. En efecto, el gemelo idéntico de Tertuliano no tiene un nombre igual al de él sino dos nombres diferentes: Daniel Santa-Clara, su nombre artístico, y Antonio Claro, su nombre legal. Este esfuerzo onomástico revelaría, una vez más, el intento de des-identificar la relación nombre-hombre o, mejor, </a:t>
            </a:r>
            <a:r>
              <a:rPr lang="es-VE" dirty="0" smtClean="0"/>
              <a:t>nombre - </a:t>
            </a:r>
            <a:r>
              <a:rPr lang="es-VE" dirty="0" smtClean="0"/>
              <a:t>nombrado. </a:t>
            </a:r>
          </a:p>
          <a:p>
            <a:endParaRPr lang="es-VE"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VE" sz="2800" dirty="0" smtClean="0"/>
              <a:t>Las semióticas del nombre…</a:t>
            </a:r>
            <a:endParaRPr lang="es-VE" sz="2800" dirty="0"/>
          </a:p>
        </p:txBody>
      </p:sp>
      <p:sp>
        <p:nvSpPr>
          <p:cNvPr id="3" name="2 Marcador de contenido"/>
          <p:cNvSpPr>
            <a:spLocks noGrp="1"/>
          </p:cNvSpPr>
          <p:nvPr>
            <p:ph sz="quarter" idx="1"/>
          </p:nvPr>
        </p:nvSpPr>
        <p:spPr/>
        <p:txBody>
          <a:bodyPr>
            <a:normAutofit fontScale="92500"/>
          </a:bodyPr>
          <a:lstStyle/>
          <a:p>
            <a:r>
              <a:rPr lang="es-VE" dirty="0" smtClean="0"/>
              <a:t>En </a:t>
            </a:r>
            <a:r>
              <a:rPr lang="es-VE" i="1" dirty="0" smtClean="0"/>
              <a:t>Ensayo sobre la lucidez</a:t>
            </a:r>
            <a:r>
              <a:rPr lang="es-VE" dirty="0" smtClean="0"/>
              <a:t> (2004a) ninguno de los personajes tiene nombre, una ausencia que ya habíamos visto en </a:t>
            </a:r>
            <a:r>
              <a:rPr lang="es-VE" i="1" dirty="0" smtClean="0"/>
              <a:t>Ensayo sobre la ceguera </a:t>
            </a:r>
            <a:r>
              <a:rPr lang="es-VE" dirty="0" smtClean="0"/>
              <a:t>(2004b). </a:t>
            </a:r>
            <a:r>
              <a:rPr lang="es-VE" dirty="0" smtClean="0"/>
              <a:t>El </a:t>
            </a:r>
            <a:r>
              <a:rPr lang="es-VE" dirty="0" smtClean="0"/>
              <a:t>único nombre que encontramos, sin embargo, aparece en las páginas finales cuando el autor juega con una confusión de uno de los personajes para introducir un nombre que en realidad no pertenece a nadie sino a una compañía: </a:t>
            </a:r>
          </a:p>
          <a:p>
            <a:pPr>
              <a:buNone/>
            </a:pPr>
            <a:r>
              <a:rPr lang="es-VE" dirty="0" smtClean="0"/>
              <a:t>    “Siendo </a:t>
            </a:r>
            <a:r>
              <a:rPr lang="es-VE" dirty="0" smtClean="0"/>
              <a:t>así, haga el favor de anunciarme, recuerde, la firma providencial, s.a., seguros &amp; reaseguros, Me dice su nombre, Providencial bastará, Ah, comprendo, la firma tiene su nombre, Exactamente. El recepcionista hizo la llamada, explicó el caso y dijo, tras haber colgado el teléfono, Ya vienen a buscarlo, señor </a:t>
            </a:r>
            <a:r>
              <a:rPr lang="es-VE" dirty="0" smtClean="0"/>
              <a:t>Providencial” </a:t>
            </a:r>
            <a:r>
              <a:rPr lang="es-VE" dirty="0" smtClean="0"/>
              <a:t>(2004a: 387). </a:t>
            </a:r>
          </a:p>
          <a:p>
            <a:endParaRPr lang="es-VE"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VE" sz="2800" dirty="0" smtClean="0"/>
              <a:t>Las semióticas del nombre…</a:t>
            </a:r>
            <a:endParaRPr lang="es-VE" sz="2800" dirty="0"/>
          </a:p>
        </p:txBody>
      </p:sp>
      <p:sp>
        <p:nvSpPr>
          <p:cNvPr id="3" name="2 Marcador de contenido"/>
          <p:cNvSpPr>
            <a:spLocks noGrp="1"/>
          </p:cNvSpPr>
          <p:nvPr>
            <p:ph sz="quarter" idx="1"/>
          </p:nvPr>
        </p:nvSpPr>
        <p:spPr/>
        <p:txBody>
          <a:bodyPr>
            <a:normAutofit lnSpcReduction="10000"/>
          </a:bodyPr>
          <a:lstStyle/>
          <a:p>
            <a:r>
              <a:rPr lang="es-VE" dirty="0" smtClean="0"/>
              <a:t>La ausencia de nombres en </a:t>
            </a:r>
            <a:r>
              <a:rPr lang="es-VE" i="1" dirty="0" smtClean="0"/>
              <a:t>Ensayo sobre la lucidez</a:t>
            </a:r>
            <a:r>
              <a:rPr lang="es-VE" dirty="0" smtClean="0"/>
              <a:t> parecería indicar una cierta igualdad democrática, horizontal, de los habitantes de la capital de un país que no se menciona, puesto que la novela nos cuenta la subversión silenciosa de un setenta por ciento de los votantes que  deciden votar en blanco, lo </a:t>
            </a:r>
            <a:r>
              <a:rPr lang="es-VE" dirty="0" smtClean="0"/>
              <a:t>cual </a:t>
            </a:r>
            <a:r>
              <a:rPr lang="es-VE" dirty="0" smtClean="0"/>
              <a:t>crea una crisis política de grandes proporciones. </a:t>
            </a:r>
            <a:endParaRPr lang="es-VE" dirty="0" smtClean="0"/>
          </a:p>
          <a:p>
            <a:r>
              <a:rPr lang="es-VE" dirty="0" smtClean="0"/>
              <a:t>Al </a:t>
            </a:r>
            <a:r>
              <a:rPr lang="es-VE" dirty="0" smtClean="0"/>
              <a:t>no utilizar nombres, Saramago apela a la igualdad de seres políticos que son los ciudadanos y, en el mejor de los casos, se limita a identificar a los personajes por las funciones que cumple (primer ministro, ministro del interior, médico,  mujer del médico, etc.). </a:t>
            </a:r>
          </a:p>
          <a:p>
            <a:endParaRPr lang="es-VE"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VE" sz="2800" dirty="0" smtClean="0"/>
              <a:t>Las semióticas del nombre…</a:t>
            </a:r>
            <a:endParaRPr lang="es-VE" sz="2800" dirty="0"/>
          </a:p>
        </p:txBody>
      </p:sp>
      <p:sp>
        <p:nvSpPr>
          <p:cNvPr id="3" name="2 Marcador de contenido"/>
          <p:cNvSpPr>
            <a:spLocks noGrp="1"/>
          </p:cNvSpPr>
          <p:nvPr>
            <p:ph sz="quarter" idx="1"/>
          </p:nvPr>
        </p:nvSpPr>
        <p:spPr>
          <a:xfrm>
            <a:off x="142844" y="1447800"/>
            <a:ext cx="8543956" cy="4572000"/>
          </a:xfrm>
        </p:spPr>
        <p:txBody>
          <a:bodyPr/>
          <a:lstStyle/>
          <a:p>
            <a:pPr>
              <a:buNone/>
            </a:pPr>
            <a:endParaRPr lang="es-VE" dirty="0"/>
          </a:p>
        </p:txBody>
      </p:sp>
      <p:sp>
        <p:nvSpPr>
          <p:cNvPr id="4" name="3 CuadroTexto"/>
          <p:cNvSpPr txBox="1"/>
          <p:nvPr/>
        </p:nvSpPr>
        <p:spPr>
          <a:xfrm>
            <a:off x="107504" y="1484784"/>
            <a:ext cx="3892992" cy="4832092"/>
          </a:xfrm>
          <a:prstGeom prst="rect">
            <a:avLst/>
          </a:prstGeom>
          <a:noFill/>
        </p:spPr>
        <p:txBody>
          <a:bodyPr wrap="square" rtlCol="0">
            <a:spAutoFit/>
          </a:bodyPr>
          <a:lstStyle/>
          <a:p>
            <a:r>
              <a:rPr lang="es-VE" sz="2200" i="1" dirty="0" smtClean="0"/>
              <a:t>Las intermitencias de la muerte</a:t>
            </a:r>
            <a:r>
              <a:rPr lang="es-VE" sz="2200" dirty="0" smtClean="0"/>
              <a:t> (2006) es la única novela donde Saramago no trata, explícitamente, los problemas onomásticos de sus personajes y, al igual que en </a:t>
            </a:r>
            <a:r>
              <a:rPr lang="es-VE" sz="2200" i="1" dirty="0" smtClean="0"/>
              <a:t>Ensayo sobre la ceguera</a:t>
            </a:r>
            <a:r>
              <a:rPr lang="es-VE" sz="2200" dirty="0" smtClean="0"/>
              <a:t> y </a:t>
            </a:r>
            <a:r>
              <a:rPr lang="es-VE" sz="2200" i="1" dirty="0" smtClean="0"/>
              <a:t>Ensayo sobre la lucidez</a:t>
            </a:r>
            <a:r>
              <a:rPr lang="es-VE" sz="2200" dirty="0" smtClean="0"/>
              <a:t>, no da nombre a ninguno de los personajes. Pero aún esta ausencia es significativa: la carencia absoluta de nombres es también, en cierto modo, la igualdad humana ante la muerte, convertida en personaje femenino principal de esta novela. </a:t>
            </a:r>
          </a:p>
        </p:txBody>
      </p:sp>
      <p:pic>
        <p:nvPicPr>
          <p:cNvPr id="18434" name="Picture 2" descr="http://necesitodetodos.org/wp-content/uploads/2012/09/no-desprecias-los-mayores-jose-saramago-necesitodetodos.jpg"/>
          <p:cNvPicPr>
            <a:picLocks noChangeAspect="1" noChangeArrowheads="1"/>
          </p:cNvPicPr>
          <p:nvPr/>
        </p:nvPicPr>
        <p:blipFill>
          <a:blip r:embed="rId3" cstate="print"/>
          <a:srcRect/>
          <a:stretch>
            <a:fillRect/>
          </a:stretch>
        </p:blipFill>
        <p:spPr bwMode="auto">
          <a:xfrm>
            <a:off x="4000496" y="3068960"/>
            <a:ext cx="4929817" cy="3672408"/>
          </a:xfrm>
          <a:prstGeom prst="rect">
            <a:avLst/>
          </a:prstGeom>
          <a:noFill/>
        </p:spPr>
      </p:pic>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VE" sz="2800" dirty="0" smtClean="0"/>
              <a:t>Las semióticas del nombre…</a:t>
            </a:r>
            <a:endParaRPr lang="es-VE" sz="2800" dirty="0"/>
          </a:p>
        </p:txBody>
      </p:sp>
      <p:sp>
        <p:nvSpPr>
          <p:cNvPr id="3" name="2 Marcador de contenido"/>
          <p:cNvSpPr>
            <a:spLocks noGrp="1"/>
          </p:cNvSpPr>
          <p:nvPr>
            <p:ph sz="quarter" idx="1"/>
          </p:nvPr>
        </p:nvSpPr>
        <p:spPr/>
        <p:txBody>
          <a:bodyPr>
            <a:normAutofit fontScale="77500" lnSpcReduction="20000"/>
          </a:bodyPr>
          <a:lstStyle/>
          <a:p>
            <a:r>
              <a:rPr lang="es-VE" dirty="0" smtClean="0"/>
              <a:t>Pero en </a:t>
            </a:r>
            <a:r>
              <a:rPr lang="es-VE" i="1" dirty="0" smtClean="0"/>
              <a:t>El viaje del elefante </a:t>
            </a:r>
            <a:r>
              <a:rPr lang="es-VE" dirty="0" smtClean="0"/>
              <a:t>(2008) el autor plantea la relación entre el poder político y el nombre, y también el de la relación de los nombres con la cultura donde se originan o se usan. Después que el cornaca hindú conduce, desde Lisboa hasta Viena, el elefante que el rey Juan III le envía como regalo a su primo </a:t>
            </a:r>
            <a:r>
              <a:rPr lang="es-VE" dirty="0" smtClean="0"/>
              <a:t>Maximiliano, </a:t>
            </a:r>
            <a:r>
              <a:rPr lang="es-VE" dirty="0" smtClean="0"/>
              <a:t>éste decide cambiarle el nombre tanto al </a:t>
            </a:r>
            <a:r>
              <a:rPr lang="es-VE" dirty="0" smtClean="0"/>
              <a:t>elefante como </a:t>
            </a:r>
            <a:r>
              <a:rPr lang="es-VE" dirty="0" smtClean="0"/>
              <a:t>al propio </a:t>
            </a:r>
            <a:r>
              <a:rPr lang="es-VE" dirty="0" smtClean="0"/>
              <a:t>cornaca: </a:t>
            </a:r>
            <a:endParaRPr lang="es-VE" dirty="0" smtClean="0"/>
          </a:p>
          <a:p>
            <a:pPr>
              <a:buNone/>
            </a:pPr>
            <a:r>
              <a:rPr lang="es-VE" dirty="0" smtClean="0"/>
              <a:t>      “</a:t>
            </a:r>
            <a:r>
              <a:rPr lang="es-VE" dirty="0" smtClean="0"/>
              <a:t>Cómo te llamas (…) Mi nombre es </a:t>
            </a:r>
            <a:r>
              <a:rPr lang="es-VE" dirty="0" err="1" smtClean="0"/>
              <a:t>subhro</a:t>
            </a:r>
            <a:r>
              <a:rPr lang="es-VE" dirty="0" smtClean="0"/>
              <a:t>, Sub, qué, </a:t>
            </a:r>
            <a:r>
              <a:rPr lang="es-VE" dirty="0" err="1" smtClean="0"/>
              <a:t>Subhro</a:t>
            </a:r>
            <a:r>
              <a:rPr lang="es-VE" dirty="0" smtClean="0"/>
              <a:t>, mi señor, ése es mi nombre, Y significa algo ese tu nombre, Significa blanco, mi señor, En qué lengua, En bengalí, mi señor (…) Te gusta tu nombre, No lo elegí, fue el nombre que me dieron, mi señor, Escogerías otro, si pudieras, No lo sé, mi señor, nunca he pensado en eso (…) Entonces el archiduque </a:t>
            </a:r>
            <a:r>
              <a:rPr lang="es-VE" dirty="0" err="1" smtClean="0"/>
              <a:t>maximiliano</a:t>
            </a:r>
            <a:r>
              <a:rPr lang="es-VE" dirty="0" smtClean="0"/>
              <a:t> dijo, Tu nombre es trabajoso de pronunciar (…) pasarás a llamarte </a:t>
            </a:r>
            <a:r>
              <a:rPr lang="es-VE" dirty="0" err="1" smtClean="0"/>
              <a:t>fritz</a:t>
            </a:r>
            <a:r>
              <a:rPr lang="es-VE" dirty="0" smtClean="0"/>
              <a:t>, Fritz, repitió con voz dolorosa </a:t>
            </a:r>
            <a:r>
              <a:rPr lang="es-VE" dirty="0" err="1" smtClean="0"/>
              <a:t>subhro</a:t>
            </a:r>
            <a:r>
              <a:rPr lang="es-VE" dirty="0" smtClean="0"/>
              <a:t> (…) Yo preferiría seguir con mi nombre de siempre. Ya lo he decidido, y quedas avisado de que me enfadaré contigo si vuelves a pedírmelo, métete en la cabeza que tu nombre es </a:t>
            </a:r>
            <a:r>
              <a:rPr lang="es-VE" dirty="0" err="1" smtClean="0"/>
              <a:t>fritz</a:t>
            </a:r>
            <a:r>
              <a:rPr lang="es-VE" dirty="0" smtClean="0"/>
              <a:t> y ningún otro” (2008: 158-59). </a:t>
            </a:r>
          </a:p>
          <a:p>
            <a:endParaRPr lang="es-VE"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VE" sz="2800" dirty="0" smtClean="0"/>
              <a:t>Las semióticas del nombre…</a:t>
            </a:r>
            <a:endParaRPr lang="es-VE" sz="2800" dirty="0"/>
          </a:p>
        </p:txBody>
      </p:sp>
      <p:sp>
        <p:nvSpPr>
          <p:cNvPr id="3" name="2 Marcador de contenido"/>
          <p:cNvSpPr>
            <a:spLocks noGrp="1"/>
          </p:cNvSpPr>
          <p:nvPr>
            <p:ph sz="quarter" idx="1"/>
          </p:nvPr>
        </p:nvSpPr>
        <p:spPr/>
        <p:txBody>
          <a:bodyPr>
            <a:normAutofit lnSpcReduction="10000"/>
          </a:bodyPr>
          <a:lstStyle/>
          <a:p>
            <a:r>
              <a:rPr lang="es-VE" dirty="0" smtClean="0"/>
              <a:t>Más adelante, entristecido, el cornaca se lamentará: “Fuimos </a:t>
            </a:r>
            <a:r>
              <a:rPr lang="es-VE" dirty="0" err="1" smtClean="0"/>
              <a:t>subhro</a:t>
            </a:r>
            <a:r>
              <a:rPr lang="es-VE" dirty="0" smtClean="0"/>
              <a:t> y salomón, ahora seremos </a:t>
            </a:r>
            <a:r>
              <a:rPr lang="es-VE" dirty="0" err="1" smtClean="0"/>
              <a:t>fritz</a:t>
            </a:r>
            <a:r>
              <a:rPr lang="es-VE" dirty="0" smtClean="0"/>
              <a:t> y solimán. No se dirigía a nadie en particular, se lo decía a sí mismo, sabiendo que estos nombres nada significan, incluso habiendo venido a ocupar el lugar de otros que sí tenían significado. Nací para ser </a:t>
            </a:r>
            <a:r>
              <a:rPr lang="es-VE" dirty="0" err="1" smtClean="0"/>
              <a:t>subhro</a:t>
            </a:r>
            <a:r>
              <a:rPr lang="es-VE" dirty="0" smtClean="0"/>
              <a:t>, y no </a:t>
            </a:r>
            <a:r>
              <a:rPr lang="es-VE" dirty="0" err="1" smtClean="0"/>
              <a:t>fritz</a:t>
            </a:r>
            <a:r>
              <a:rPr lang="es-VE" dirty="0" smtClean="0"/>
              <a:t>, pensó” (2008: 160). </a:t>
            </a:r>
          </a:p>
          <a:p>
            <a:r>
              <a:rPr lang="es-VE" dirty="0" smtClean="0"/>
              <a:t>Sin duda, Saramago utiliza esta larga escena para ironizar sobre la injusticia del dominio sin límites, la de aquellos que, prevalidos de poder, pueden determinar ya no solo la vida de un hombre sino, incluso, su propio nombre. La ironía es más eficaz si se toma en cuenta que el archiduque cambia, también, el nombre del animal. </a:t>
            </a:r>
          </a:p>
          <a:p>
            <a:endParaRPr lang="es-VE"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VE" sz="2800" dirty="0" smtClean="0"/>
              <a:t>Las semióticas del nombre…</a:t>
            </a:r>
            <a:endParaRPr lang="es-VE" sz="2800" dirty="0"/>
          </a:p>
        </p:txBody>
      </p:sp>
      <p:sp>
        <p:nvSpPr>
          <p:cNvPr id="3" name="2 Marcador de contenido"/>
          <p:cNvSpPr>
            <a:spLocks noGrp="1"/>
          </p:cNvSpPr>
          <p:nvPr>
            <p:ph sz="quarter" idx="1"/>
          </p:nvPr>
        </p:nvSpPr>
        <p:spPr/>
        <p:txBody>
          <a:bodyPr/>
          <a:lstStyle/>
          <a:p>
            <a:pPr algn="r">
              <a:buNone/>
            </a:pPr>
            <a:endParaRPr lang="es-VE" b="1" dirty="0" smtClean="0"/>
          </a:p>
          <a:p>
            <a:pPr algn="r">
              <a:buNone/>
            </a:pPr>
            <a:endParaRPr lang="es-VE" sz="2800" b="1" dirty="0" smtClean="0"/>
          </a:p>
          <a:p>
            <a:pPr algn="r">
              <a:buNone/>
            </a:pPr>
            <a:r>
              <a:rPr lang="es-VE" sz="2800" b="1" dirty="0" smtClean="0"/>
              <a:t>Quien retrata, a sí mismo</a:t>
            </a:r>
            <a:endParaRPr lang="es-VE" sz="2800" dirty="0" smtClean="0"/>
          </a:p>
          <a:p>
            <a:pPr algn="r">
              <a:buNone/>
            </a:pPr>
            <a:r>
              <a:rPr lang="es-VE" sz="2800" b="1" dirty="0" smtClean="0"/>
              <a:t> se retrata. Pero ¿también se </a:t>
            </a:r>
            <a:endParaRPr lang="es-VE" sz="2800" dirty="0" smtClean="0"/>
          </a:p>
          <a:p>
            <a:pPr algn="r">
              <a:buNone/>
            </a:pPr>
            <a:r>
              <a:rPr lang="es-VE" sz="2800" b="1" dirty="0" smtClean="0"/>
              <a:t>escribirá a sí mismo </a:t>
            </a:r>
          </a:p>
          <a:p>
            <a:pPr algn="r">
              <a:buNone/>
            </a:pPr>
            <a:r>
              <a:rPr lang="es-VE" sz="2800" b="1" dirty="0" smtClean="0"/>
              <a:t>quien escribe? </a:t>
            </a:r>
            <a:endParaRPr lang="es-VE" sz="2800" dirty="0" smtClean="0"/>
          </a:p>
          <a:p>
            <a:pPr algn="r">
              <a:buNone/>
            </a:pPr>
            <a:r>
              <a:rPr lang="es-VE" sz="2800" b="1" dirty="0" smtClean="0"/>
              <a:t>José Saramago</a:t>
            </a:r>
            <a:endParaRPr lang="es-VE" sz="2800" dirty="0" smtClean="0"/>
          </a:p>
          <a:p>
            <a:pPr algn="r"/>
            <a:endParaRPr lang="es-VE" dirty="0"/>
          </a:p>
        </p:txBody>
      </p:sp>
      <p:pic>
        <p:nvPicPr>
          <p:cNvPr id="3074" name="Picture 2" descr="C:\Users\José Enrique\Desktop\Documentos de Escritorio\SARAMAGO Semiótica del nombre\SARAMAGO FOTO 3images.jpg"/>
          <p:cNvPicPr>
            <a:picLocks noChangeAspect="1" noChangeArrowheads="1"/>
          </p:cNvPicPr>
          <p:nvPr/>
        </p:nvPicPr>
        <p:blipFill>
          <a:blip r:embed="rId3" cstate="print"/>
          <a:srcRect/>
          <a:stretch>
            <a:fillRect/>
          </a:stretch>
        </p:blipFill>
        <p:spPr bwMode="auto">
          <a:xfrm>
            <a:off x="395536" y="2492896"/>
            <a:ext cx="4032448" cy="3174556"/>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VE" sz="2800" dirty="0" smtClean="0"/>
              <a:t>Las semióticas del nombre…</a:t>
            </a:r>
            <a:endParaRPr lang="es-VE" sz="2800" dirty="0"/>
          </a:p>
        </p:txBody>
      </p:sp>
      <p:sp>
        <p:nvSpPr>
          <p:cNvPr id="3" name="2 Marcador de contenido"/>
          <p:cNvSpPr>
            <a:spLocks noGrp="1"/>
          </p:cNvSpPr>
          <p:nvPr>
            <p:ph sz="quarter" idx="1"/>
          </p:nvPr>
        </p:nvSpPr>
        <p:spPr/>
        <p:txBody>
          <a:bodyPr/>
          <a:lstStyle/>
          <a:p>
            <a:r>
              <a:rPr lang="es-VE" dirty="0" smtClean="0"/>
              <a:t>Para la Semiótica los procesos de significación que se generan gracias a los nombres propios son de extrema importancia, pues identifican un campo en el cual operan ricos y variados procesos que implican mecanismos semánticos, sintácticos y pragmáticos de una gran complejidad. </a:t>
            </a:r>
            <a:endParaRPr lang="es-VE" dirty="0" smtClean="0"/>
          </a:p>
          <a:p>
            <a:pPr>
              <a:buNone/>
            </a:pPr>
            <a:endParaRPr lang="es-VE" dirty="0" smtClean="0"/>
          </a:p>
          <a:p>
            <a:r>
              <a:rPr lang="es-VE" dirty="0" smtClean="0"/>
              <a:t>Se </a:t>
            </a:r>
            <a:r>
              <a:rPr lang="es-VE" dirty="0" smtClean="0"/>
              <a:t>trata, además, de un fenómeno cuya universalidad revela un rasgo que define a las comunidades humanas y a sus esfuerzos de representación, identificación y pertenencia. </a:t>
            </a:r>
          </a:p>
          <a:p>
            <a:endParaRPr lang="es-VE"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VE" sz="2800" dirty="0" smtClean="0"/>
              <a:t>Las semióticas del nombre…</a:t>
            </a:r>
            <a:endParaRPr lang="es-VE" sz="2800" dirty="0"/>
          </a:p>
        </p:txBody>
      </p:sp>
      <p:sp>
        <p:nvSpPr>
          <p:cNvPr id="3" name="2 Marcador de contenido"/>
          <p:cNvSpPr>
            <a:spLocks noGrp="1"/>
          </p:cNvSpPr>
          <p:nvPr>
            <p:ph sz="quarter" idx="1"/>
          </p:nvPr>
        </p:nvSpPr>
        <p:spPr>
          <a:xfrm>
            <a:off x="914400" y="1447800"/>
            <a:ext cx="7992000" cy="5184000"/>
          </a:xfrm>
        </p:spPr>
        <p:txBody>
          <a:bodyPr>
            <a:normAutofit fontScale="70000" lnSpcReduction="20000"/>
          </a:bodyPr>
          <a:lstStyle/>
          <a:p>
            <a:pPr>
              <a:buNone/>
            </a:pPr>
            <a:r>
              <a:rPr lang="es-VE" b="1" dirty="0" smtClean="0"/>
              <a:t>      Un cambio de nombre</a:t>
            </a:r>
            <a:endParaRPr lang="es-VE" dirty="0" smtClean="0"/>
          </a:p>
          <a:p>
            <a:r>
              <a:rPr lang="es-VE" sz="2900" dirty="0" smtClean="0"/>
              <a:t>¿De dónde nace esta preocupación, obsesiva casi, que Saramago muestra por los nombres, tanto en su presencia como en su ausencia, a lo largo de casi todas sus novelas, cuentos y textos biográficos? </a:t>
            </a:r>
          </a:p>
          <a:p>
            <a:r>
              <a:rPr lang="es-VE" sz="2900" dirty="0" smtClean="0"/>
              <a:t>Para responder a esta interrogante y verificar que un “manuscrito, es algo más que una montaña de letras, </a:t>
            </a:r>
            <a:r>
              <a:rPr lang="es-VE" sz="2900" i="1" dirty="0" smtClean="0"/>
              <a:t>lleva un ser humano </a:t>
            </a:r>
            <a:r>
              <a:rPr lang="es-VE" sz="2900" dirty="0" smtClean="0"/>
              <a:t>dentro” (del Río, 2012: 12), decidimos seguir el consejo del propio Saramago:</a:t>
            </a:r>
          </a:p>
          <a:p>
            <a:pPr>
              <a:buNone/>
            </a:pPr>
            <a:r>
              <a:rPr lang="es-VE" sz="2900" dirty="0" smtClean="0"/>
              <a:t> “Por mi parte, me limitaría a proponer (…) que regresemos rápidamente al Autor, a la concreta figura de hombre o de mujer que está detrás de los libros (…) para que nos digan </a:t>
            </a:r>
            <a:r>
              <a:rPr lang="es-VE" sz="2900" i="1" dirty="0" smtClean="0"/>
              <a:t>quiénes son</a:t>
            </a:r>
            <a:r>
              <a:rPr lang="es-VE" sz="2900" dirty="0" smtClean="0"/>
              <a:t>” (2001: 124-25); o, dicho de otro modo: “Tal y como lo entiendo, la novela es una máscara que esconde y al mismo tiempo revela los trazos del novelista. Probablemente, el lector no lee la novela, lee al novelista” (2002: 203); siguiendo, repetimos, esos consejos, creemos que la respuesta parece estar en sus propios textos biográficos, particularmente en </a:t>
            </a:r>
            <a:r>
              <a:rPr lang="es-VE" sz="2900" i="1" dirty="0" smtClean="0"/>
              <a:t>Las pequeñas memorias</a:t>
            </a:r>
            <a:r>
              <a:rPr lang="es-VE" sz="2900" dirty="0" smtClean="0"/>
              <a:t> (2007d), donde cuenta la historia sobre cómo vino a recibir como apellido lo que era el apodo de su padre, y cómo éste, más tarde, tuvo que cambiar su identidad e incorporar ese apodo como apellido propio, lo que llevó al escritor a afirmar: “Supongo que habrá sido éste el único caso, en la historia de la humanidad, en que el hijo le dio nombre al padre” (2007d: 57). </a:t>
            </a:r>
          </a:p>
          <a:p>
            <a:endParaRPr lang="es-VE"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VE" sz="2800" dirty="0" smtClean="0"/>
              <a:t>Las semióticas del nombre…</a:t>
            </a:r>
            <a:endParaRPr lang="es-VE" sz="2800" dirty="0"/>
          </a:p>
        </p:txBody>
      </p:sp>
      <p:sp>
        <p:nvSpPr>
          <p:cNvPr id="3" name="2 Marcador de contenido"/>
          <p:cNvSpPr>
            <a:spLocks noGrp="1"/>
          </p:cNvSpPr>
          <p:nvPr>
            <p:ph sz="quarter" idx="1"/>
          </p:nvPr>
        </p:nvSpPr>
        <p:spPr/>
        <p:txBody>
          <a:bodyPr>
            <a:normAutofit fontScale="92500" lnSpcReduction="20000"/>
          </a:bodyPr>
          <a:lstStyle/>
          <a:p>
            <a:r>
              <a:rPr lang="es-VE" dirty="0" smtClean="0"/>
              <a:t>La falsificación onomástica se produjo cuando el padre de Saramago fue a inscribirlo en el registro civil de </a:t>
            </a:r>
            <a:r>
              <a:rPr lang="es-VE" dirty="0" err="1" smtClean="0"/>
              <a:t>Golegá</a:t>
            </a:r>
            <a:r>
              <a:rPr lang="es-VE" dirty="0" smtClean="0"/>
              <a:t>, la aldea portuguesa donde entonces vivían, y un funcionario llamado Silvino, bajo los efectos del alcohol y sin que nadie se diese cuenta, “decidió por su cuenta y riesgo, añadir el Saramago (“apodo por el que era conocida la familia en la aldea”) al lacónico José de Sousa que mi padre pretendía que llevara” (2007d: 56). Ese “fraude onomástico” no se descubrirá sino siete años después, cuando ya la familia vivía en Lisboa: </a:t>
            </a:r>
          </a:p>
          <a:p>
            <a:pPr>
              <a:buNone/>
            </a:pPr>
            <a:r>
              <a:rPr lang="es-VE" dirty="0" smtClean="0"/>
              <a:t>    “Entré en la vida marcado con este apellido de Saramago sin que la familia lo sospechase, y solo a los siete años, al matricularme en la instrucción primaria, y siendo necesario presentar partida de nacimiento, la verdad salió desnuda del pozo burocrático, con gran indignación de mi padre, a quien, desde que se mudó a Lisboa, el apodo le disgustaba mucho” (2007d: 56). </a:t>
            </a:r>
          </a:p>
          <a:p>
            <a:endParaRPr lang="es-VE"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VE" sz="2800" dirty="0" smtClean="0"/>
              <a:t>Las semióticas del nombre…</a:t>
            </a:r>
            <a:endParaRPr lang="es-VE" sz="2800" dirty="0"/>
          </a:p>
        </p:txBody>
      </p:sp>
      <p:sp>
        <p:nvSpPr>
          <p:cNvPr id="3" name="2 Marcador de contenido"/>
          <p:cNvSpPr>
            <a:spLocks noGrp="1"/>
          </p:cNvSpPr>
          <p:nvPr>
            <p:ph sz="quarter" idx="1"/>
          </p:nvPr>
        </p:nvSpPr>
        <p:spPr/>
        <p:txBody>
          <a:bodyPr>
            <a:normAutofit fontScale="92500" lnSpcReduction="10000"/>
          </a:bodyPr>
          <a:lstStyle/>
          <a:p>
            <a:r>
              <a:rPr lang="es-VE" dirty="0" smtClean="0"/>
              <a:t>Esa temática del cambio del nombre está plasmada en </a:t>
            </a:r>
            <a:r>
              <a:rPr lang="es-VE" i="1" dirty="0" smtClean="0"/>
              <a:t>Manual de pintura y caligrafía</a:t>
            </a:r>
            <a:r>
              <a:rPr lang="es-VE" dirty="0" smtClean="0"/>
              <a:t>, donde, usando un recurso de intertextualidad, Saramago copia los primeros párrafos de </a:t>
            </a:r>
            <a:r>
              <a:rPr lang="es-VE" i="1" dirty="0" smtClean="0"/>
              <a:t>Robinson Crusoe</a:t>
            </a:r>
            <a:r>
              <a:rPr lang="es-VE" dirty="0" smtClean="0"/>
              <a:t> (1719), de Daniel Defoe, en los cuales el narrador, en tono autobiográfico, señala cómo su verdadero nombre, Robinson </a:t>
            </a:r>
            <a:r>
              <a:rPr lang="es-VE" dirty="0" err="1" smtClean="0"/>
              <a:t>Kreutznaer</a:t>
            </a:r>
            <a:r>
              <a:rPr lang="es-VE" dirty="0" smtClean="0"/>
              <a:t>, fue cambiado a Crusoe “debido a las habituales corruptelas de palabras en Inglaterra”. </a:t>
            </a:r>
          </a:p>
          <a:p>
            <a:r>
              <a:rPr lang="es-VE" dirty="0" smtClean="0"/>
              <a:t>	En similar dirección, es posible interpretar la conclusión final de la discusión planteada, en la misma novela, en torno al retratarse o escribirse a sí mismo, cuando se hace un retrato o se escribe: “Ojalá no muera en el camino, como siempre acontece a quien, vivo, no encuentra lo que busca. A quien erradamente tomó el camino </a:t>
            </a:r>
            <a:r>
              <a:rPr lang="es-VE" i="1" dirty="0" smtClean="0"/>
              <a:t>–y el nombre</a:t>
            </a:r>
            <a:r>
              <a:rPr lang="es-VE" dirty="0" smtClean="0"/>
              <a:t>” (2007c: 85. Subrayado nuestro). </a:t>
            </a:r>
            <a:endParaRPr lang="es-VE"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VE" sz="2800" dirty="0" smtClean="0"/>
              <a:t>Las semióticas del nombre…</a:t>
            </a:r>
            <a:endParaRPr lang="es-VE" sz="2800" dirty="0"/>
          </a:p>
        </p:txBody>
      </p:sp>
      <p:sp>
        <p:nvSpPr>
          <p:cNvPr id="3" name="2 Marcador de contenido"/>
          <p:cNvSpPr>
            <a:spLocks noGrp="1"/>
          </p:cNvSpPr>
          <p:nvPr>
            <p:ph sz="quarter" idx="1"/>
          </p:nvPr>
        </p:nvSpPr>
        <p:spPr>
          <a:xfrm>
            <a:off x="914400" y="1447800"/>
            <a:ext cx="7772400" cy="5077544"/>
          </a:xfrm>
        </p:spPr>
        <p:txBody>
          <a:bodyPr>
            <a:normAutofit fontScale="92500" lnSpcReduction="20000"/>
          </a:bodyPr>
          <a:lstStyle/>
          <a:p>
            <a:r>
              <a:rPr lang="es-VE" dirty="0" smtClean="0"/>
              <a:t>Ese problema de la identidad se extiende también a su hermano Francisco, muerto en la primavera de 1924, a los cuatro años, a causa de una bronconeumonía. En efecto, en el registro civil de </a:t>
            </a:r>
            <a:r>
              <a:rPr lang="es-VE" dirty="0" err="1" smtClean="0"/>
              <a:t>Golegá</a:t>
            </a:r>
            <a:r>
              <a:rPr lang="es-VE" dirty="0" smtClean="0"/>
              <a:t> no aparece constancia de que Francisco haya muerto y en el hospital donde </a:t>
            </a:r>
            <a:r>
              <a:rPr lang="es-VE" dirty="0" smtClean="0"/>
              <a:t>murió </a:t>
            </a:r>
            <a:r>
              <a:rPr lang="es-VE" dirty="0" smtClean="0"/>
              <a:t>no aparece constancia de que ese niño hubiese estado hospitalizado allí alguna vez. No es sino en el Cementerio de </a:t>
            </a:r>
            <a:r>
              <a:rPr lang="es-VE" dirty="0" err="1" smtClean="0"/>
              <a:t>Benfica</a:t>
            </a:r>
            <a:r>
              <a:rPr lang="es-VE" dirty="0" smtClean="0"/>
              <a:t> donde aparece registrado que Francisco murió el 22 de diciembre y fue enterrado allí el 24 de ese mismo mes. Es esa experiencia con los registros civiles la que originará la novela </a:t>
            </a:r>
            <a:r>
              <a:rPr lang="es-VE" i="1" dirty="0" smtClean="0"/>
              <a:t>Todos los nombres</a:t>
            </a:r>
            <a:r>
              <a:rPr lang="es-VE" dirty="0" smtClean="0"/>
              <a:t>, donde, justamente, solo uno de los personajes tiene nombre, ¿casualmente?, José. </a:t>
            </a:r>
          </a:p>
          <a:p>
            <a:r>
              <a:rPr lang="es-VE" dirty="0" smtClean="0"/>
              <a:t>En </a:t>
            </a:r>
            <a:r>
              <a:rPr lang="es-VE" i="1" dirty="0" smtClean="0"/>
              <a:t>Cuadernos de Lanzarote </a:t>
            </a:r>
            <a:r>
              <a:rPr lang="es-VE" dirty="0" smtClean="0"/>
              <a:t>(2002a), en la entrada del 21 de septiembre de 1996, Saramago confiesa que esa novela “no llegaría a existir (suponiendo que la escriba) si el óbito de Francisco de Sousa hubiera sido registrado en la Conservaduría de </a:t>
            </a:r>
            <a:r>
              <a:rPr lang="es-VE" dirty="0" err="1" smtClean="0"/>
              <a:t>Golegá</a:t>
            </a:r>
            <a:r>
              <a:rPr lang="es-VE" dirty="0" smtClean="0"/>
              <a:t>, como debería…” (2002a: 231</a:t>
            </a:r>
            <a:r>
              <a:rPr lang="es-VE" dirty="0" smtClean="0"/>
              <a:t>).</a:t>
            </a:r>
            <a:endParaRPr lang="es-VE" dirty="0" smtClean="0"/>
          </a:p>
          <a:p>
            <a:endParaRPr lang="es-VE"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VE" sz="2800" dirty="0" smtClean="0"/>
              <a:t>Las semióticas del nombre…</a:t>
            </a:r>
            <a:endParaRPr lang="es-VE" sz="2800" dirty="0"/>
          </a:p>
        </p:txBody>
      </p:sp>
      <p:sp>
        <p:nvSpPr>
          <p:cNvPr id="3" name="2 Marcador de contenido"/>
          <p:cNvSpPr>
            <a:spLocks noGrp="1"/>
          </p:cNvSpPr>
          <p:nvPr>
            <p:ph sz="quarter" idx="1"/>
          </p:nvPr>
        </p:nvSpPr>
        <p:spPr/>
        <p:txBody>
          <a:bodyPr/>
          <a:lstStyle/>
          <a:p>
            <a:r>
              <a:rPr lang="es-VE" dirty="0" smtClean="0"/>
              <a:t>Pero a esa problemática identitaria viene a agregarse la de la fecha de su propio nacimiento, también erróneamente señalada en su partida de nacimiento: </a:t>
            </a:r>
            <a:endParaRPr lang="es-VE" dirty="0" smtClean="0"/>
          </a:p>
          <a:p>
            <a:pPr>
              <a:buNone/>
            </a:pPr>
            <a:r>
              <a:rPr lang="es-VE" dirty="0" smtClean="0"/>
              <a:t> </a:t>
            </a:r>
            <a:r>
              <a:rPr lang="es-VE" dirty="0" smtClean="0"/>
              <a:t>   </a:t>
            </a:r>
            <a:r>
              <a:rPr lang="es-VE" dirty="0" smtClean="0"/>
              <a:t>“</a:t>
            </a:r>
            <a:r>
              <a:rPr lang="es-VE" dirty="0" smtClean="0"/>
              <a:t>Como si no tuviéramos suficiente con el delicado problema de identidad suscitado por el apellido, otro vendrá a juntársele, el del día del nacimiento” (2007d: 60). La partida de nacimiento señala que Saramago nació el 18 de noviembre de 1922 y no el 16 como en efecto ocurrió. </a:t>
            </a:r>
            <a:endParaRPr lang="es-VE"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VE" sz="2600" dirty="0" smtClean="0"/>
              <a:t>La semiótica del nombre: entre Identidad y alteridad</a:t>
            </a:r>
            <a:endParaRPr lang="es-VE" sz="2600" dirty="0"/>
          </a:p>
        </p:txBody>
      </p:sp>
      <p:sp>
        <p:nvSpPr>
          <p:cNvPr id="3" name="2 Marcador de contenido"/>
          <p:cNvSpPr>
            <a:spLocks noGrp="1"/>
          </p:cNvSpPr>
          <p:nvPr>
            <p:ph sz="quarter" idx="1"/>
          </p:nvPr>
        </p:nvSpPr>
        <p:spPr>
          <a:xfrm>
            <a:off x="899592" y="1447800"/>
            <a:ext cx="7787208" cy="4572000"/>
          </a:xfrm>
        </p:spPr>
        <p:txBody>
          <a:bodyPr>
            <a:normAutofit/>
          </a:bodyPr>
          <a:lstStyle/>
          <a:p>
            <a:r>
              <a:rPr lang="es-VE" dirty="0" smtClean="0"/>
              <a:t>Identidad                                                          Alteridad</a:t>
            </a:r>
          </a:p>
          <a:p>
            <a:pPr>
              <a:buNone/>
            </a:pPr>
            <a:r>
              <a:rPr lang="es-VE" dirty="0" smtClean="0"/>
              <a:t>                                           </a:t>
            </a:r>
          </a:p>
          <a:p>
            <a:pPr>
              <a:buNone/>
            </a:pPr>
            <a:r>
              <a:rPr lang="es-VE" dirty="0" smtClean="0"/>
              <a:t>  Semejanza                                                           Diferencia</a:t>
            </a:r>
          </a:p>
          <a:p>
            <a:pPr>
              <a:buNone/>
            </a:pPr>
            <a:endParaRPr lang="es-VE" dirty="0" smtClean="0"/>
          </a:p>
          <a:p>
            <a:pPr>
              <a:buNone/>
            </a:pPr>
            <a:r>
              <a:rPr lang="es-VE" dirty="0" smtClean="0"/>
              <a:t> Nombre          Individuo           Colectivo             No-nombre</a:t>
            </a:r>
          </a:p>
          <a:p>
            <a:pPr>
              <a:buNone/>
            </a:pPr>
            <a:endParaRPr lang="es-VE" dirty="0" smtClean="0"/>
          </a:p>
          <a:p>
            <a:pPr>
              <a:buNone/>
            </a:pPr>
            <a:r>
              <a:rPr lang="es-VE" dirty="0" smtClean="0"/>
              <a:t>                                                                              Identidad</a:t>
            </a:r>
          </a:p>
          <a:p>
            <a:pPr>
              <a:buNone/>
            </a:pPr>
            <a:r>
              <a:rPr lang="es-VE" dirty="0" smtClean="0"/>
              <a:t>                            </a:t>
            </a:r>
          </a:p>
          <a:p>
            <a:pPr>
              <a:buNone/>
            </a:pPr>
            <a:r>
              <a:rPr lang="es-VE" dirty="0" smtClean="0"/>
              <a:t>                               </a:t>
            </a:r>
            <a:r>
              <a:rPr lang="es-VE" b="1" dirty="0" smtClean="0"/>
              <a:t>IGUALDAD</a:t>
            </a:r>
            <a:r>
              <a:rPr lang="es-VE" dirty="0" smtClean="0"/>
              <a:t>                      No-diferencia</a:t>
            </a:r>
            <a:endParaRPr lang="es-VE" dirty="0"/>
          </a:p>
        </p:txBody>
      </p:sp>
      <p:sp>
        <p:nvSpPr>
          <p:cNvPr id="6" name="5 Flecha abajo"/>
          <p:cNvSpPr/>
          <p:nvPr/>
        </p:nvSpPr>
        <p:spPr>
          <a:xfrm flipH="1">
            <a:off x="7236296" y="1916832"/>
            <a:ext cx="144015" cy="5760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p>
        </p:txBody>
      </p:sp>
      <p:sp>
        <p:nvSpPr>
          <p:cNvPr id="7" name="6 Flecha abajo"/>
          <p:cNvSpPr/>
          <p:nvPr/>
        </p:nvSpPr>
        <p:spPr>
          <a:xfrm>
            <a:off x="1691680" y="1988840"/>
            <a:ext cx="144016"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p>
        </p:txBody>
      </p:sp>
      <p:sp>
        <p:nvSpPr>
          <p:cNvPr id="8" name="7 Flecha abajo"/>
          <p:cNvSpPr/>
          <p:nvPr/>
        </p:nvSpPr>
        <p:spPr>
          <a:xfrm>
            <a:off x="1691680" y="2924944"/>
            <a:ext cx="144016"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p>
        </p:txBody>
      </p:sp>
      <p:sp>
        <p:nvSpPr>
          <p:cNvPr id="9" name="8 Flecha abajo"/>
          <p:cNvSpPr/>
          <p:nvPr/>
        </p:nvSpPr>
        <p:spPr>
          <a:xfrm>
            <a:off x="7380312" y="2924944"/>
            <a:ext cx="144016"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p>
        </p:txBody>
      </p:sp>
      <p:sp>
        <p:nvSpPr>
          <p:cNvPr id="10" name="9 Flecha abajo"/>
          <p:cNvSpPr/>
          <p:nvPr/>
        </p:nvSpPr>
        <p:spPr>
          <a:xfrm>
            <a:off x="7380312" y="3861048"/>
            <a:ext cx="144016"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p>
        </p:txBody>
      </p:sp>
      <p:sp>
        <p:nvSpPr>
          <p:cNvPr id="11" name="10 Flecha abajo"/>
          <p:cNvSpPr/>
          <p:nvPr/>
        </p:nvSpPr>
        <p:spPr>
          <a:xfrm>
            <a:off x="7380312" y="4797152"/>
            <a:ext cx="144016"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p>
        </p:txBody>
      </p:sp>
      <p:sp>
        <p:nvSpPr>
          <p:cNvPr id="13" name="12 Flecha derecha"/>
          <p:cNvSpPr/>
          <p:nvPr/>
        </p:nvSpPr>
        <p:spPr>
          <a:xfrm>
            <a:off x="2123728" y="3573016"/>
            <a:ext cx="360040"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p>
        </p:txBody>
      </p:sp>
      <p:sp>
        <p:nvSpPr>
          <p:cNvPr id="14" name="13 Flecha izquierda"/>
          <p:cNvSpPr/>
          <p:nvPr/>
        </p:nvSpPr>
        <p:spPr>
          <a:xfrm>
            <a:off x="6012160" y="3573016"/>
            <a:ext cx="576064" cy="14401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p>
        </p:txBody>
      </p:sp>
      <p:sp>
        <p:nvSpPr>
          <p:cNvPr id="15" name="14 Flecha izquierda"/>
          <p:cNvSpPr/>
          <p:nvPr/>
        </p:nvSpPr>
        <p:spPr>
          <a:xfrm>
            <a:off x="5580112" y="5373216"/>
            <a:ext cx="864096" cy="21602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p>
        </p:txBody>
      </p:sp>
      <p:sp>
        <p:nvSpPr>
          <p:cNvPr id="16" name="15 Flecha izquierda y derecha"/>
          <p:cNvSpPr/>
          <p:nvPr/>
        </p:nvSpPr>
        <p:spPr>
          <a:xfrm>
            <a:off x="2843808" y="1628800"/>
            <a:ext cx="3600400" cy="144016"/>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p>
        </p:txBody>
      </p:sp>
      <p:sp>
        <p:nvSpPr>
          <p:cNvPr id="18" name="17 Flecha curvada hacia la derecha"/>
          <p:cNvSpPr/>
          <p:nvPr/>
        </p:nvSpPr>
        <p:spPr>
          <a:xfrm>
            <a:off x="2555776" y="3789040"/>
            <a:ext cx="648072" cy="1728192"/>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solidFill>
                <a:schemeClr val="tx1"/>
              </a:solidFill>
            </a:endParaRPr>
          </a:p>
        </p:txBody>
      </p:sp>
      <p:sp>
        <p:nvSpPr>
          <p:cNvPr id="19" name="18 Flecha curvada hacia la izquierda"/>
          <p:cNvSpPr/>
          <p:nvPr/>
        </p:nvSpPr>
        <p:spPr>
          <a:xfrm>
            <a:off x="5004048" y="3789040"/>
            <a:ext cx="792088" cy="1800200"/>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solidFill>
                <a:schemeClr val="tx1"/>
              </a:solidFill>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VE" sz="2800" dirty="0" smtClean="0"/>
              <a:t>Las semióticas del nombre…</a:t>
            </a:r>
            <a:endParaRPr lang="es-VE" sz="2800" dirty="0"/>
          </a:p>
        </p:txBody>
      </p:sp>
      <p:sp>
        <p:nvSpPr>
          <p:cNvPr id="3" name="2 Marcador de contenido"/>
          <p:cNvSpPr>
            <a:spLocks noGrp="1"/>
          </p:cNvSpPr>
          <p:nvPr>
            <p:ph sz="quarter" idx="1"/>
          </p:nvPr>
        </p:nvSpPr>
        <p:spPr/>
        <p:txBody>
          <a:bodyPr/>
          <a:lstStyle/>
          <a:p>
            <a:r>
              <a:rPr lang="es-VE" b="1" dirty="0" smtClean="0"/>
              <a:t>Conclusiones</a:t>
            </a:r>
            <a:endParaRPr lang="es-VE" dirty="0" smtClean="0"/>
          </a:p>
          <a:p>
            <a:pPr>
              <a:buNone/>
            </a:pPr>
            <a:r>
              <a:rPr lang="es-VE" dirty="0" smtClean="0"/>
              <a:t>	Nunca se insistirá bastante en la densidad y eficacia simbólica del nombre en las diferentes culturas humanas, densidad y eficacia que Saramago a menudo muestra a través de un recurso semiótico de inversión: no por la presencia de nombres sino, por el contrario, por su ausencia, tal como ocurre, entre otras obras, en </a:t>
            </a:r>
            <a:r>
              <a:rPr lang="es-VE" i="1" dirty="0" smtClean="0"/>
              <a:t>Todos los nombres</a:t>
            </a:r>
            <a:r>
              <a:rPr lang="es-VE" dirty="0" smtClean="0"/>
              <a:t>, </a:t>
            </a:r>
            <a:r>
              <a:rPr lang="es-VE" i="1" dirty="0" smtClean="0"/>
              <a:t>Ensayo sobre la ceguera, Intermitencias de la muerte</a:t>
            </a:r>
            <a:r>
              <a:rPr lang="es-VE" dirty="0" smtClean="0"/>
              <a:t> y </a:t>
            </a:r>
            <a:r>
              <a:rPr lang="es-VE" i="1" dirty="0" smtClean="0"/>
              <a:t>Ensayo sobre la lucidez</a:t>
            </a:r>
            <a:r>
              <a:rPr lang="es-VE" dirty="0" smtClean="0"/>
              <a:t>. Saramago está consciente de la importancia del nombre porque, como él mismo afirma, “</a:t>
            </a:r>
            <a:r>
              <a:rPr lang="es-VE" i="1" dirty="0" smtClean="0"/>
              <a:t>ésa es la puerta por donde se entra</a:t>
            </a:r>
            <a:r>
              <a:rPr lang="es-VE" dirty="0" smtClean="0"/>
              <a:t>”. Esa puerta, decimos, es un </a:t>
            </a:r>
            <a:r>
              <a:rPr lang="es-VE" dirty="0" err="1" smtClean="0"/>
              <a:t>hipersigno</a:t>
            </a:r>
            <a:r>
              <a:rPr lang="es-VE" dirty="0" smtClean="0"/>
              <a:t>. </a:t>
            </a:r>
          </a:p>
          <a:p>
            <a:endParaRPr lang="es-VE"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VE" sz="2800" dirty="0" smtClean="0"/>
              <a:t>Las semióticas del nombre…</a:t>
            </a:r>
            <a:endParaRPr lang="es-VE" sz="2800" dirty="0"/>
          </a:p>
        </p:txBody>
      </p:sp>
      <p:sp>
        <p:nvSpPr>
          <p:cNvPr id="3" name="2 Marcador de contenido"/>
          <p:cNvSpPr>
            <a:spLocks noGrp="1"/>
          </p:cNvSpPr>
          <p:nvPr>
            <p:ph sz="quarter" idx="1"/>
          </p:nvPr>
        </p:nvSpPr>
        <p:spPr/>
        <p:txBody>
          <a:bodyPr>
            <a:normAutofit fontScale="92500"/>
          </a:bodyPr>
          <a:lstStyle/>
          <a:p>
            <a:r>
              <a:rPr lang="es-VE" dirty="0" smtClean="0"/>
              <a:t>Saramago construye las identidades de sus personajes, individuales o colectivos, gracias a recursos onomásticos que los caracterizan de modo definitivo pero que, en sus ausencias, logran significar una definitiva presencia que forma parte de alegorías elaboradas para re-significar el mundo, el ser humano, la vida y la muerte. Aunque pareciese contradictorio, la ausencia de nombres, su sustitución por letras iniciales o el uso de </a:t>
            </a:r>
            <a:r>
              <a:rPr lang="es-VE" dirty="0" smtClean="0"/>
              <a:t>apodos, </a:t>
            </a:r>
            <a:r>
              <a:rPr lang="es-VE" dirty="0" smtClean="0"/>
              <a:t>no buscan disminuir la identidad de los personajes, su importancia personal o su condición humana; buscan darle una dimensión universal en la que el ser humano sea reconocido por sí mismo y no ignorado o escondido en el anonimato y en el caos del mundo.</a:t>
            </a:r>
            <a:endParaRPr lang="es-VE"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VE" sz="2800" dirty="0" smtClean="0"/>
              <a:t>Las semióticas del nombre…</a:t>
            </a:r>
            <a:endParaRPr lang="es-VE" sz="2800" dirty="0"/>
          </a:p>
        </p:txBody>
      </p:sp>
      <p:sp>
        <p:nvSpPr>
          <p:cNvPr id="3" name="2 Marcador de contenido"/>
          <p:cNvSpPr>
            <a:spLocks noGrp="1"/>
          </p:cNvSpPr>
          <p:nvPr>
            <p:ph sz="quarter" idx="1"/>
          </p:nvPr>
        </p:nvSpPr>
        <p:spPr/>
        <p:txBody>
          <a:bodyPr>
            <a:normAutofit fontScale="92500" lnSpcReduction="10000"/>
          </a:bodyPr>
          <a:lstStyle/>
          <a:p>
            <a:r>
              <a:rPr lang="es-VE" dirty="0" smtClean="0"/>
              <a:t>Es curioso, sin embargo, que en su segunda novela, terminada en 1953 pero solo publicada en 2011, un año después de su muerte, el autor utiliza nombres para todos sus personajes. Es una novela que si bien prefigura su universo narrativo no problematiza las estructuras de nominación y denominación y está escrita con una técnica narrativa tradicional.</a:t>
            </a:r>
          </a:p>
          <a:p>
            <a:r>
              <a:rPr lang="es-VE" dirty="0" smtClean="0"/>
              <a:t>Sin </a:t>
            </a:r>
            <a:r>
              <a:rPr lang="es-VE" dirty="0" smtClean="0"/>
              <a:t>duda, la propia experiencia vital de Saramago y de su familia emerge en las estrategias discursivas de muchas de sus novelas, en particular de </a:t>
            </a:r>
            <a:r>
              <a:rPr lang="es-VE" i="1" dirty="0" smtClean="0"/>
              <a:t>Todos los nombres</a:t>
            </a:r>
            <a:r>
              <a:rPr lang="es-VE" dirty="0" smtClean="0"/>
              <a:t>, donde los errores cometidos con la construcción de su propia identidad personal, nombre y fecha de nacimiento, y la ausencia de registros de la muerte de su hermano Francisco, sirven de base para la organización de alegorías sobre la identidad general de lo humano. </a:t>
            </a:r>
            <a:endParaRPr lang="es-VE"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VE" sz="2800" smtClean="0"/>
              <a:t>Las semióticas del nombre…</a:t>
            </a:r>
            <a:endParaRPr lang="es-VE" sz="2800"/>
          </a:p>
        </p:txBody>
      </p:sp>
      <p:sp>
        <p:nvSpPr>
          <p:cNvPr id="4" name="3 Marcador de contenido"/>
          <p:cNvSpPr>
            <a:spLocks noGrp="1"/>
          </p:cNvSpPr>
          <p:nvPr>
            <p:ph sz="quarter" idx="1"/>
          </p:nvPr>
        </p:nvSpPr>
        <p:spPr>
          <a:xfrm>
            <a:off x="539552" y="1447800"/>
            <a:ext cx="8147248" cy="5077544"/>
          </a:xfrm>
        </p:spPr>
        <p:txBody>
          <a:bodyPr/>
          <a:lstStyle/>
          <a:p>
            <a:endParaRPr lang="es-VE" dirty="0"/>
          </a:p>
        </p:txBody>
      </p:sp>
      <p:pic>
        <p:nvPicPr>
          <p:cNvPr id="3" name="Picture 2" descr="http://www.frasesgrandes.com/wp-content/uploads/2012/11/saramago.jpg"/>
          <p:cNvPicPr>
            <a:picLocks noChangeAspect="1" noChangeArrowheads="1"/>
          </p:cNvPicPr>
          <p:nvPr/>
        </p:nvPicPr>
        <p:blipFill>
          <a:blip r:embed="rId2" cstate="print"/>
          <a:srcRect/>
          <a:stretch>
            <a:fillRect/>
          </a:stretch>
        </p:blipFill>
        <p:spPr bwMode="auto">
          <a:xfrm>
            <a:off x="1187624" y="1340768"/>
            <a:ext cx="7164286" cy="5373216"/>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VE" sz="2600" dirty="0" smtClean="0"/>
              <a:t>La semiótica del nombre: entre Identidad y alteridad</a:t>
            </a:r>
            <a:endParaRPr lang="es-VE" sz="2600" dirty="0"/>
          </a:p>
        </p:txBody>
      </p:sp>
      <p:sp>
        <p:nvSpPr>
          <p:cNvPr id="3" name="2 Marcador de contenido"/>
          <p:cNvSpPr>
            <a:spLocks noGrp="1"/>
          </p:cNvSpPr>
          <p:nvPr>
            <p:ph sz="quarter" idx="1"/>
          </p:nvPr>
        </p:nvSpPr>
        <p:spPr>
          <a:xfrm>
            <a:off x="899592" y="1447800"/>
            <a:ext cx="7787208" cy="4572000"/>
          </a:xfrm>
        </p:spPr>
        <p:txBody>
          <a:bodyPr>
            <a:normAutofit/>
          </a:bodyPr>
          <a:lstStyle/>
          <a:p>
            <a:r>
              <a:rPr lang="es-VE" dirty="0" smtClean="0"/>
              <a:t>Identidad                                                          Alteridad</a:t>
            </a:r>
          </a:p>
          <a:p>
            <a:pPr>
              <a:buNone/>
            </a:pPr>
            <a:r>
              <a:rPr lang="es-VE" dirty="0" smtClean="0"/>
              <a:t>                                           </a:t>
            </a:r>
          </a:p>
          <a:p>
            <a:pPr>
              <a:buNone/>
            </a:pPr>
            <a:r>
              <a:rPr lang="es-VE" smtClean="0"/>
              <a:t>  Igualdad </a:t>
            </a:r>
            <a:r>
              <a:rPr lang="es-VE" smtClean="0">
                <a:sym typeface="Wingdings" pitchFamily="2" charset="2"/>
              </a:rPr>
              <a:t> </a:t>
            </a:r>
            <a:r>
              <a:rPr lang="es-VE" smtClean="0"/>
              <a:t>Semejanza                                       </a:t>
            </a:r>
            <a:r>
              <a:rPr lang="es-VE" dirty="0" smtClean="0"/>
              <a:t>Diferencia</a:t>
            </a:r>
          </a:p>
          <a:p>
            <a:pPr>
              <a:buNone/>
            </a:pPr>
            <a:endParaRPr lang="es-VE" dirty="0" smtClean="0"/>
          </a:p>
          <a:p>
            <a:pPr>
              <a:buNone/>
            </a:pPr>
            <a:r>
              <a:rPr lang="es-VE" dirty="0" smtClean="0"/>
              <a:t> Nombre          Individuo           Colectivo             No-nombre</a:t>
            </a:r>
          </a:p>
          <a:p>
            <a:pPr>
              <a:buNone/>
            </a:pPr>
            <a:endParaRPr lang="es-VE" dirty="0" smtClean="0"/>
          </a:p>
          <a:p>
            <a:pPr>
              <a:buNone/>
            </a:pPr>
            <a:r>
              <a:rPr lang="es-VE" dirty="0" smtClean="0"/>
              <a:t>                                                                              Identidad</a:t>
            </a:r>
          </a:p>
          <a:p>
            <a:pPr>
              <a:buNone/>
            </a:pPr>
            <a:r>
              <a:rPr lang="es-VE" dirty="0" smtClean="0"/>
              <a:t>                            </a:t>
            </a:r>
          </a:p>
          <a:p>
            <a:pPr>
              <a:buNone/>
            </a:pPr>
            <a:r>
              <a:rPr lang="es-VE" dirty="0" smtClean="0"/>
              <a:t>                               </a:t>
            </a:r>
            <a:r>
              <a:rPr lang="es-VE" b="1" dirty="0" smtClean="0"/>
              <a:t>IGUALDAD</a:t>
            </a:r>
            <a:r>
              <a:rPr lang="es-VE" dirty="0" smtClean="0"/>
              <a:t>                      No-diferencia</a:t>
            </a:r>
            <a:endParaRPr lang="es-VE" dirty="0"/>
          </a:p>
        </p:txBody>
      </p:sp>
      <p:sp>
        <p:nvSpPr>
          <p:cNvPr id="6" name="5 Flecha abajo"/>
          <p:cNvSpPr/>
          <p:nvPr/>
        </p:nvSpPr>
        <p:spPr>
          <a:xfrm flipH="1">
            <a:off x="7236296" y="1916832"/>
            <a:ext cx="144015" cy="5760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p>
        </p:txBody>
      </p:sp>
      <p:sp>
        <p:nvSpPr>
          <p:cNvPr id="7" name="6 Flecha abajo"/>
          <p:cNvSpPr/>
          <p:nvPr/>
        </p:nvSpPr>
        <p:spPr>
          <a:xfrm>
            <a:off x="1691680" y="1988840"/>
            <a:ext cx="144016"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p>
        </p:txBody>
      </p:sp>
      <p:sp>
        <p:nvSpPr>
          <p:cNvPr id="8" name="7 Flecha abajo"/>
          <p:cNvSpPr/>
          <p:nvPr/>
        </p:nvSpPr>
        <p:spPr>
          <a:xfrm>
            <a:off x="1691680" y="2924944"/>
            <a:ext cx="144016"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p>
        </p:txBody>
      </p:sp>
      <p:sp>
        <p:nvSpPr>
          <p:cNvPr id="9" name="8 Flecha abajo"/>
          <p:cNvSpPr/>
          <p:nvPr/>
        </p:nvSpPr>
        <p:spPr>
          <a:xfrm>
            <a:off x="7380312" y="2924944"/>
            <a:ext cx="144016"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p>
        </p:txBody>
      </p:sp>
      <p:sp>
        <p:nvSpPr>
          <p:cNvPr id="10" name="9 Flecha abajo"/>
          <p:cNvSpPr/>
          <p:nvPr/>
        </p:nvSpPr>
        <p:spPr>
          <a:xfrm>
            <a:off x="7380312" y="3861048"/>
            <a:ext cx="144016"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p>
        </p:txBody>
      </p:sp>
      <p:sp>
        <p:nvSpPr>
          <p:cNvPr id="11" name="10 Flecha abajo"/>
          <p:cNvSpPr/>
          <p:nvPr/>
        </p:nvSpPr>
        <p:spPr>
          <a:xfrm>
            <a:off x="7380312" y="4797152"/>
            <a:ext cx="144016"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p>
        </p:txBody>
      </p:sp>
      <p:sp>
        <p:nvSpPr>
          <p:cNvPr id="13" name="12 Flecha derecha"/>
          <p:cNvSpPr/>
          <p:nvPr/>
        </p:nvSpPr>
        <p:spPr>
          <a:xfrm>
            <a:off x="2123728" y="3573016"/>
            <a:ext cx="360040"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p>
        </p:txBody>
      </p:sp>
      <p:sp>
        <p:nvSpPr>
          <p:cNvPr id="14" name="13 Flecha izquierda"/>
          <p:cNvSpPr/>
          <p:nvPr/>
        </p:nvSpPr>
        <p:spPr>
          <a:xfrm>
            <a:off x="6012160" y="3573016"/>
            <a:ext cx="576064" cy="14401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p>
        </p:txBody>
      </p:sp>
      <p:sp>
        <p:nvSpPr>
          <p:cNvPr id="15" name="14 Flecha izquierda"/>
          <p:cNvSpPr/>
          <p:nvPr/>
        </p:nvSpPr>
        <p:spPr>
          <a:xfrm>
            <a:off x="5580112" y="5373216"/>
            <a:ext cx="864096" cy="21602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p>
        </p:txBody>
      </p:sp>
      <p:sp>
        <p:nvSpPr>
          <p:cNvPr id="16" name="15 Flecha izquierda y derecha"/>
          <p:cNvSpPr/>
          <p:nvPr/>
        </p:nvSpPr>
        <p:spPr>
          <a:xfrm>
            <a:off x="2843808" y="1628800"/>
            <a:ext cx="3600400" cy="144016"/>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p>
        </p:txBody>
      </p:sp>
      <p:sp>
        <p:nvSpPr>
          <p:cNvPr id="18" name="17 Flecha curvada hacia la derecha"/>
          <p:cNvSpPr/>
          <p:nvPr/>
        </p:nvSpPr>
        <p:spPr>
          <a:xfrm>
            <a:off x="2555776" y="3789040"/>
            <a:ext cx="648072" cy="1728192"/>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solidFill>
                <a:schemeClr val="tx1"/>
              </a:solidFill>
            </a:endParaRPr>
          </a:p>
        </p:txBody>
      </p:sp>
      <p:sp>
        <p:nvSpPr>
          <p:cNvPr id="19" name="18 Flecha curvada hacia la izquierda"/>
          <p:cNvSpPr/>
          <p:nvPr/>
        </p:nvSpPr>
        <p:spPr>
          <a:xfrm>
            <a:off x="5004048" y="3789040"/>
            <a:ext cx="792088" cy="1800200"/>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solidFill>
                <a:schemeClr val="tx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VE" sz="2800" b="1" dirty="0" smtClean="0"/>
              <a:t>Las semióticas del nombre</a:t>
            </a:r>
            <a:r>
              <a:rPr lang="es-VE" sz="2800" dirty="0" smtClean="0"/>
              <a:t/>
            </a:r>
            <a:br>
              <a:rPr lang="es-VE" sz="2800" dirty="0" smtClean="0"/>
            </a:br>
            <a:endParaRPr lang="es-VE" sz="2800" dirty="0"/>
          </a:p>
        </p:txBody>
      </p:sp>
      <p:sp>
        <p:nvSpPr>
          <p:cNvPr id="3" name="2 Marcador de contenido"/>
          <p:cNvSpPr>
            <a:spLocks noGrp="1"/>
          </p:cNvSpPr>
          <p:nvPr>
            <p:ph sz="quarter" idx="1"/>
          </p:nvPr>
        </p:nvSpPr>
        <p:spPr>
          <a:xfrm>
            <a:off x="179512" y="1447800"/>
            <a:ext cx="8964488" cy="5221560"/>
          </a:xfrm>
        </p:spPr>
        <p:txBody>
          <a:bodyPr>
            <a:normAutofit fontScale="25000" lnSpcReduction="20000"/>
          </a:bodyPr>
          <a:lstStyle/>
          <a:p>
            <a:pPr algn="r">
              <a:lnSpc>
                <a:spcPct val="120000"/>
              </a:lnSpc>
              <a:spcBef>
                <a:spcPts val="0"/>
              </a:spcBef>
              <a:buNone/>
            </a:pPr>
            <a:r>
              <a:rPr lang="es-VE" sz="8000" b="1" dirty="0" smtClean="0"/>
              <a:t>Quería yo decir entonces que,</a:t>
            </a:r>
            <a:endParaRPr lang="es-VE" sz="8000" dirty="0" smtClean="0"/>
          </a:p>
          <a:p>
            <a:pPr algn="r">
              <a:lnSpc>
                <a:spcPct val="120000"/>
              </a:lnSpc>
              <a:spcBef>
                <a:spcPts val="0"/>
              </a:spcBef>
              <a:buNone/>
            </a:pPr>
            <a:r>
              <a:rPr lang="es-VE" sz="8000" b="1" dirty="0" smtClean="0"/>
              <a:t> viviendo rodeado de señales,</a:t>
            </a:r>
            <a:endParaRPr lang="es-VE" sz="8000" dirty="0" smtClean="0"/>
          </a:p>
          <a:p>
            <a:pPr algn="r">
              <a:lnSpc>
                <a:spcPct val="120000"/>
              </a:lnSpc>
              <a:spcBef>
                <a:spcPts val="0"/>
              </a:spcBef>
              <a:buNone/>
            </a:pPr>
            <a:r>
              <a:rPr lang="es-VE" sz="8000" b="1" dirty="0" smtClean="0"/>
              <a:t>nosotros mismos somos un </a:t>
            </a:r>
            <a:endParaRPr lang="es-VE" sz="8000" dirty="0" smtClean="0"/>
          </a:p>
          <a:p>
            <a:pPr algn="r">
              <a:lnSpc>
                <a:spcPct val="120000"/>
              </a:lnSpc>
              <a:spcBef>
                <a:spcPts val="0"/>
              </a:spcBef>
              <a:buNone/>
            </a:pPr>
            <a:r>
              <a:rPr lang="es-VE" sz="8000" b="1" dirty="0" smtClean="0"/>
              <a:t>sistema de señales. </a:t>
            </a:r>
            <a:endParaRPr lang="es-VE" sz="8000" dirty="0" smtClean="0"/>
          </a:p>
          <a:p>
            <a:pPr algn="r">
              <a:buNone/>
            </a:pPr>
            <a:r>
              <a:rPr lang="es-VE" sz="8000" b="1" dirty="0" smtClean="0"/>
              <a:t>José Saramago</a:t>
            </a:r>
            <a:endParaRPr lang="es-VE" sz="8000" dirty="0" smtClean="0"/>
          </a:p>
          <a:p>
            <a:pPr algn="r">
              <a:buNone/>
            </a:pPr>
            <a:r>
              <a:rPr lang="es-VE" sz="8000" b="1" i="1" dirty="0" smtClean="0"/>
              <a:t>José y Pilar</a:t>
            </a:r>
            <a:r>
              <a:rPr lang="es-VE" sz="8000" b="1" dirty="0" smtClean="0"/>
              <a:t> (documental, 2006).</a:t>
            </a:r>
            <a:endParaRPr lang="es-VE" sz="8000" dirty="0" smtClean="0"/>
          </a:p>
          <a:p>
            <a:pPr>
              <a:buNone/>
            </a:pPr>
            <a:r>
              <a:rPr lang="es-VE" sz="8000" b="1" dirty="0" smtClean="0"/>
              <a:t> </a:t>
            </a:r>
            <a:endParaRPr lang="es-VE" sz="8000" dirty="0" smtClean="0"/>
          </a:p>
          <a:p>
            <a:pPr>
              <a:buNone/>
            </a:pPr>
            <a:r>
              <a:rPr lang="es-VE" b="1" dirty="0" smtClean="0"/>
              <a:t>	</a:t>
            </a:r>
          </a:p>
          <a:p>
            <a:pPr>
              <a:buNone/>
            </a:pPr>
            <a:endParaRPr lang="es-VE" sz="3100" b="1" dirty="0" smtClean="0"/>
          </a:p>
          <a:p>
            <a:pPr>
              <a:buNone/>
            </a:pPr>
            <a:endParaRPr lang="es-VE" sz="4400" dirty="0" smtClean="0"/>
          </a:p>
          <a:p>
            <a:pPr>
              <a:buNone/>
            </a:pPr>
            <a:endParaRPr lang="es-VE" sz="4400" dirty="0" smtClean="0"/>
          </a:p>
          <a:p>
            <a:pPr>
              <a:buNone/>
            </a:pPr>
            <a:endParaRPr lang="es-VE" sz="4400" dirty="0" smtClean="0"/>
          </a:p>
          <a:p>
            <a:pPr>
              <a:buNone/>
            </a:pPr>
            <a:r>
              <a:rPr lang="es-VE" sz="9600" dirty="0" smtClean="0"/>
              <a:t>Las problemáticas del nombre han ocupado numerosos esfuerzos en Filosofía, Semiótica y Sociología. Los griegos (Platón, en el </a:t>
            </a:r>
            <a:r>
              <a:rPr lang="es-VE" sz="9600" i="1" dirty="0" err="1" smtClean="0"/>
              <a:t>Cratilo</a:t>
            </a:r>
            <a:r>
              <a:rPr lang="es-VE" sz="9600" dirty="0" smtClean="0"/>
              <a:t>, Aristóteles, en la </a:t>
            </a:r>
            <a:r>
              <a:rPr lang="es-VE" sz="9600" i="1" dirty="0" smtClean="0"/>
              <a:t>Retórica</a:t>
            </a:r>
            <a:r>
              <a:rPr lang="es-VE" sz="9600" dirty="0" smtClean="0"/>
              <a:t>) se interesaron por los problemas particulares del nombre propio y del nombre común, y algunos de ellos discutieron su carácter especial. Para Bertrand Russell los nombres propios son “descripciones abreviadas” y por ello otorga mayor trascendencia </a:t>
            </a:r>
            <a:r>
              <a:rPr lang="es-VE" sz="9600" dirty="0" err="1" smtClean="0"/>
              <a:t>indexical</a:t>
            </a:r>
            <a:r>
              <a:rPr lang="es-VE" sz="9600" dirty="0" smtClean="0"/>
              <a:t> a los demostrativos. </a:t>
            </a:r>
          </a:p>
          <a:p>
            <a:pPr>
              <a:buNone/>
            </a:pPr>
            <a:r>
              <a:rPr lang="es-VE" dirty="0" smtClean="0"/>
              <a:t>	</a:t>
            </a:r>
          </a:p>
          <a:p>
            <a:endParaRPr lang="es-VE" dirty="0" smtClean="0"/>
          </a:p>
          <a:p>
            <a:pPr>
              <a:buNone/>
            </a:pPr>
            <a:endParaRPr lang="es-VE" dirty="0"/>
          </a:p>
        </p:txBody>
      </p:sp>
      <p:pic>
        <p:nvPicPr>
          <p:cNvPr id="59394" name="Picture 2" descr="http://www.frasesimagenes.net/covers/preview/jose-saramago-.jpg"/>
          <p:cNvPicPr>
            <a:picLocks noChangeAspect="1" noChangeArrowheads="1"/>
          </p:cNvPicPr>
          <p:nvPr/>
        </p:nvPicPr>
        <p:blipFill>
          <a:blip r:embed="rId3" cstate="print"/>
          <a:srcRect/>
          <a:stretch>
            <a:fillRect/>
          </a:stretch>
        </p:blipFill>
        <p:spPr bwMode="auto">
          <a:xfrm>
            <a:off x="395536" y="1040735"/>
            <a:ext cx="4032448" cy="3360373"/>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VE" sz="2800" dirty="0" smtClean="0"/>
              <a:t>Las semióticas del nombre…</a:t>
            </a:r>
            <a:endParaRPr lang="es-VE" sz="2800" dirty="0"/>
          </a:p>
        </p:txBody>
      </p:sp>
      <p:sp>
        <p:nvSpPr>
          <p:cNvPr id="3" name="2 Marcador de contenido"/>
          <p:cNvSpPr>
            <a:spLocks noGrp="1"/>
          </p:cNvSpPr>
          <p:nvPr>
            <p:ph sz="quarter" idx="1"/>
          </p:nvPr>
        </p:nvSpPr>
        <p:spPr/>
        <p:txBody>
          <a:bodyPr/>
          <a:lstStyle/>
          <a:p>
            <a:r>
              <a:rPr lang="es-VE" dirty="0" smtClean="0"/>
              <a:t>En 1967, </a:t>
            </a:r>
            <a:r>
              <a:rPr lang="es-VE" dirty="0" err="1" smtClean="0"/>
              <a:t>Barthes</a:t>
            </a:r>
            <a:r>
              <a:rPr lang="es-VE" dirty="0" smtClean="0"/>
              <a:t>, en un artículo en homenaje a Román Jakobson, planteó el problema del nombre en la obra de Marcel Proust. Allí señalaba que el nombre propio “es un </a:t>
            </a:r>
            <a:r>
              <a:rPr lang="es-VE" b="1" dirty="0" smtClean="0"/>
              <a:t>signo voluminoso</a:t>
            </a:r>
            <a:r>
              <a:rPr lang="es-VE" dirty="0" smtClean="0"/>
              <a:t>, un signo lleno de un </a:t>
            </a:r>
            <a:r>
              <a:rPr lang="es-VE" b="1" dirty="0" smtClean="0"/>
              <a:t>espesor denso de sentido</a:t>
            </a:r>
            <a:r>
              <a:rPr lang="es-VE" dirty="0" smtClean="0"/>
              <a:t>, que ningún uso puede reducir, aplastar, contrariamente al nombre común que no produce sus sentidos sino gracias al sintagma” (</a:t>
            </a:r>
            <a:r>
              <a:rPr lang="es-VE" dirty="0" err="1" smtClean="0"/>
              <a:t>Barthes</a:t>
            </a:r>
            <a:r>
              <a:rPr lang="es-VE" dirty="0" smtClean="0"/>
              <a:t>, 1972: 125). Es esta condición paradigmática la que hace particularmente poderoso al nombre propio.</a:t>
            </a:r>
            <a:endParaRPr lang="es-VE"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VE" sz="2800" dirty="0" smtClean="0"/>
              <a:t>Las semióticas del nombre…</a:t>
            </a:r>
            <a:endParaRPr lang="es-VE" sz="2800" dirty="0"/>
          </a:p>
        </p:txBody>
      </p:sp>
      <p:sp>
        <p:nvSpPr>
          <p:cNvPr id="3" name="2 Marcador de contenido"/>
          <p:cNvSpPr>
            <a:spLocks noGrp="1"/>
          </p:cNvSpPr>
          <p:nvPr>
            <p:ph sz="quarter" idx="1"/>
          </p:nvPr>
        </p:nvSpPr>
        <p:spPr/>
        <p:txBody>
          <a:bodyPr>
            <a:normAutofit fontScale="92500"/>
          </a:bodyPr>
          <a:lstStyle/>
          <a:p>
            <a:r>
              <a:rPr lang="es-VE" dirty="0" smtClean="0"/>
              <a:t>Para </a:t>
            </a:r>
            <a:r>
              <a:rPr lang="es-VE" dirty="0" err="1" smtClean="0"/>
              <a:t>Peirce</a:t>
            </a:r>
            <a:r>
              <a:rPr lang="es-VE" dirty="0" smtClean="0"/>
              <a:t> los nombres propios, al igual que los demostrativos, son</a:t>
            </a:r>
            <a:r>
              <a:rPr lang="es-VE" i="1" dirty="0" smtClean="0"/>
              <a:t> Subíndices </a:t>
            </a:r>
            <a:r>
              <a:rPr lang="es-VE" dirty="0" smtClean="0"/>
              <a:t>o </a:t>
            </a:r>
            <a:r>
              <a:rPr lang="es-VE" i="1" dirty="0" err="1" smtClean="0"/>
              <a:t>Hiposemas</a:t>
            </a:r>
            <a:r>
              <a:rPr lang="es-VE" dirty="0" smtClean="0"/>
              <a:t>,</a:t>
            </a:r>
            <a:r>
              <a:rPr lang="es-VE" i="1" dirty="0" smtClean="0"/>
              <a:t> </a:t>
            </a:r>
            <a:r>
              <a:rPr lang="es-VE" dirty="0" smtClean="0"/>
              <a:t>pues denotan un vínculo real con los objetos que designan. En otra ocasión, clasificará al nombre propio como </a:t>
            </a:r>
            <a:r>
              <a:rPr lang="es-VE" i="1" dirty="0" err="1" smtClean="0"/>
              <a:t>Legisignos</a:t>
            </a:r>
            <a:r>
              <a:rPr lang="es-VE" i="1" dirty="0" smtClean="0"/>
              <a:t> </a:t>
            </a:r>
            <a:r>
              <a:rPr lang="es-VE" i="1" dirty="0" err="1" smtClean="0"/>
              <a:t>indexicales</a:t>
            </a:r>
            <a:r>
              <a:rPr lang="es-VE" i="1" dirty="0" smtClean="0"/>
              <a:t> </a:t>
            </a:r>
            <a:r>
              <a:rPr lang="es-VE" i="1" dirty="0" err="1" smtClean="0"/>
              <a:t>remáticos</a:t>
            </a:r>
            <a:r>
              <a:rPr lang="es-VE" i="1" dirty="0" smtClean="0"/>
              <a:t>, </a:t>
            </a:r>
            <a:r>
              <a:rPr lang="es-VE" dirty="0" smtClean="0"/>
              <a:t>pues se trata de un signo general, tiene un vínculo referencial con el objeto que  designa y no es ni verdadero ni falso (</a:t>
            </a:r>
            <a:r>
              <a:rPr lang="es-VE" dirty="0" err="1" smtClean="0"/>
              <a:t>Zelia</a:t>
            </a:r>
            <a:r>
              <a:rPr lang="es-VE" dirty="0" smtClean="0"/>
              <a:t>, 2012: en línea). </a:t>
            </a:r>
            <a:endParaRPr lang="es-VE" dirty="0" smtClean="0"/>
          </a:p>
          <a:p>
            <a:r>
              <a:rPr lang="es-VE" dirty="0" smtClean="0"/>
              <a:t>En </a:t>
            </a:r>
            <a:r>
              <a:rPr lang="es-VE" dirty="0" smtClean="0"/>
              <a:t>1902, </a:t>
            </a:r>
            <a:r>
              <a:rPr lang="es-VE" dirty="0" err="1" smtClean="0"/>
              <a:t>Peirce</a:t>
            </a:r>
            <a:r>
              <a:rPr lang="es-VE" dirty="0" smtClean="0"/>
              <a:t> atribuye mayor fuerza </a:t>
            </a:r>
            <a:r>
              <a:rPr lang="es-VE" dirty="0" err="1" smtClean="0"/>
              <a:t>indicial</a:t>
            </a:r>
            <a:r>
              <a:rPr lang="es-VE" dirty="0" smtClean="0"/>
              <a:t> al pronombre que al nombre, lo que es válido para el nombre común pero no así para el nombre propio, cuya especificidad y capacidad referencial es mayor que la del nombre común y del pronombre, incluso si el nombre propio es repetible y, en consecuencia, designa personas diferentes. </a:t>
            </a:r>
          </a:p>
          <a:p>
            <a:endParaRPr lang="es-VE"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dad">
  <a:themeElements>
    <a:clrScheme name="Equidad">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dad">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dad">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488</TotalTime>
  <Words>7367</Words>
  <Application>Microsoft Office PowerPoint</Application>
  <PresentationFormat>Presentación en pantalla (4:3)</PresentationFormat>
  <Paragraphs>237</Paragraphs>
  <Slides>59</Slides>
  <Notes>9</Notes>
  <HiddenSlides>0</HiddenSlides>
  <MMClips>0</MMClips>
  <ScaleCrop>false</ScaleCrop>
  <HeadingPairs>
    <vt:vector size="4" baseType="variant">
      <vt:variant>
        <vt:lpstr>Tema</vt:lpstr>
      </vt:variant>
      <vt:variant>
        <vt:i4>1</vt:i4>
      </vt:variant>
      <vt:variant>
        <vt:lpstr>Títulos de diapositiva</vt:lpstr>
      </vt:variant>
      <vt:variant>
        <vt:i4>59</vt:i4>
      </vt:variant>
    </vt:vector>
  </HeadingPairs>
  <TitlesOfParts>
    <vt:vector size="60" baseType="lpstr">
      <vt:lpstr>Equidad</vt:lpstr>
      <vt:lpstr> Semióticas del nombre: Identidad y alteridad  en la obra de José Saramago </vt:lpstr>
      <vt:lpstr>Las semióticas del nombre…</vt:lpstr>
      <vt:lpstr>Las semióticas del nombre…</vt:lpstr>
      <vt:lpstr>Las semióticas del nombre…</vt:lpstr>
      <vt:lpstr>Las semióticas del nombre…</vt:lpstr>
      <vt:lpstr>La semiótica del nombre: entre Identidad y alteridad</vt:lpstr>
      <vt:lpstr>Las semióticas del nombre </vt:lpstr>
      <vt:lpstr>Las semióticas del nombre…</vt:lpstr>
      <vt:lpstr>Las semióticas del nombre…</vt:lpstr>
      <vt:lpstr>Las semióticas del nombre…</vt:lpstr>
      <vt:lpstr>Las semióticas del nombre…</vt:lpstr>
      <vt:lpstr>Las semióticas del nombre…</vt:lpstr>
      <vt:lpstr>Las semióticas del nombre…</vt:lpstr>
      <vt:lpstr>Las semióticas del nombre…</vt:lpstr>
      <vt:lpstr>Las semióticas del nombre…</vt:lpstr>
      <vt:lpstr>Las semióticas del nombre…</vt:lpstr>
      <vt:lpstr>Las semióticas del nombre…</vt:lpstr>
      <vt:lpstr>Las semióticas del nombre…</vt:lpstr>
      <vt:lpstr>Las semióticas del nombre…</vt:lpstr>
      <vt:lpstr>Las semióticas del nombre…</vt:lpstr>
      <vt:lpstr>Las semióticas del nombre…</vt:lpstr>
      <vt:lpstr>Las semióticas del nombre…</vt:lpstr>
      <vt:lpstr>Las semióticas del nombre…</vt:lpstr>
      <vt:lpstr>Las semióticas del nombre…</vt:lpstr>
      <vt:lpstr>Las semióticas del nombre…</vt:lpstr>
      <vt:lpstr>Las semióticas del nombre…</vt:lpstr>
      <vt:lpstr>Las semióticas del nombre…</vt:lpstr>
      <vt:lpstr>Las semióticas del nombre…</vt:lpstr>
      <vt:lpstr>Las semióticas del nombre…</vt:lpstr>
      <vt:lpstr>Las semióticas del nombre…</vt:lpstr>
      <vt:lpstr>Las semióticas del nombre…</vt:lpstr>
      <vt:lpstr>Las semióticas del nombre…</vt:lpstr>
      <vt:lpstr>Las semióticas del nombre…</vt:lpstr>
      <vt:lpstr>Las semióticas del nombre…</vt:lpstr>
      <vt:lpstr>Las semióticas del nombre…</vt:lpstr>
      <vt:lpstr>Las semióticas del nombre…</vt:lpstr>
      <vt:lpstr>Diapositiva 37</vt:lpstr>
      <vt:lpstr>Las semióticas del nombre…</vt:lpstr>
      <vt:lpstr>Las semióticas del nombre…</vt:lpstr>
      <vt:lpstr>Las semióticas del nombre…</vt:lpstr>
      <vt:lpstr>Las semióticas del nombre…</vt:lpstr>
      <vt:lpstr>Las semióticas del nombre…</vt:lpstr>
      <vt:lpstr>Las semióticas del nombre…</vt:lpstr>
      <vt:lpstr>Las semióticas del nombre…</vt:lpstr>
      <vt:lpstr>Las semióticas del nombre…</vt:lpstr>
      <vt:lpstr>Las semióticas del nombre…</vt:lpstr>
      <vt:lpstr>Las semióticas del nombre…</vt:lpstr>
      <vt:lpstr>Las semióticas del nombre…</vt:lpstr>
      <vt:lpstr>Las semióticas del nombre…</vt:lpstr>
      <vt:lpstr>Las semióticas del nombre…</vt:lpstr>
      <vt:lpstr>Las semióticas del nombre…</vt:lpstr>
      <vt:lpstr>Las semióticas del nombre…</vt:lpstr>
      <vt:lpstr>Las semióticas del nombre…</vt:lpstr>
      <vt:lpstr>Las semióticas del nombre…</vt:lpstr>
      <vt:lpstr>La semiótica del nombre: entre Identidad y alteridad</vt:lpstr>
      <vt:lpstr>Las semióticas del nombre…</vt:lpstr>
      <vt:lpstr>Las semióticas del nombre…</vt:lpstr>
      <vt:lpstr>Las semióticas del nombre…</vt:lpstr>
      <vt:lpstr>Las semióticas del nombre…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Las semióticas del nombre: Identidad y anonimato en la obra de José Saramago</dc:title>
  <dc:creator>José Enrique</dc:creator>
  <cp:lastModifiedBy>José Enrique Finol</cp:lastModifiedBy>
  <cp:revision>74</cp:revision>
  <dcterms:created xsi:type="dcterms:W3CDTF">2013-07-18T19:55:10Z</dcterms:created>
  <dcterms:modified xsi:type="dcterms:W3CDTF">2013-09-12T22:06:03Z</dcterms:modified>
</cp:coreProperties>
</file>