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69" r:id="rId3"/>
    <p:sldId id="277" r:id="rId4"/>
    <p:sldId id="257" r:id="rId5"/>
    <p:sldId id="283" r:id="rId6"/>
    <p:sldId id="258" r:id="rId7"/>
    <p:sldId id="259" r:id="rId8"/>
    <p:sldId id="260" r:id="rId9"/>
    <p:sldId id="270" r:id="rId10"/>
    <p:sldId id="278" r:id="rId11"/>
    <p:sldId id="272" r:id="rId12"/>
    <p:sldId id="271" r:id="rId13"/>
    <p:sldId id="273" r:id="rId14"/>
    <p:sldId id="274" r:id="rId15"/>
    <p:sldId id="275" r:id="rId16"/>
    <p:sldId id="276" r:id="rId17"/>
    <p:sldId id="261" r:id="rId18"/>
    <p:sldId id="262" r:id="rId19"/>
    <p:sldId id="263" r:id="rId20"/>
    <p:sldId id="264" r:id="rId21"/>
    <p:sldId id="265" r:id="rId22"/>
    <p:sldId id="266" r:id="rId23"/>
    <p:sldId id="267" r:id="rId24"/>
    <p:sldId id="282" r:id="rId25"/>
    <p:sldId id="280" r:id="rId26"/>
    <p:sldId id="289" r:id="rId27"/>
    <p:sldId id="287" r:id="rId28"/>
    <p:sldId id="286" r:id="rId29"/>
    <p:sldId id="285" r:id="rId30"/>
    <p:sldId id="288" r:id="rId31"/>
    <p:sldId id="268"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E65DAC1-F8C5-479F-8D21-F6BE807DD566}" type="datetimeFigureOut">
              <a:rPr lang="es-ES"/>
              <a:pPr>
                <a:defRPr/>
              </a:pPr>
              <a:t>28/01/2015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17FBEF2-A69D-427F-96AE-A7539EAC9B87}" type="slidenum">
              <a:rPr lang="es-ES"/>
              <a:pPr>
                <a:defRPr/>
              </a:pPr>
              <a:t>‹Nº›</a:t>
            </a:fld>
            <a:endParaRPr lang="es-ES" dirty="0"/>
          </a:p>
        </p:txBody>
      </p:sp>
    </p:spTree>
    <p:extLst>
      <p:ext uri="{BB962C8B-B14F-4D97-AF65-F5344CB8AC3E}">
        <p14:creationId xmlns:p14="http://schemas.microsoft.com/office/powerpoint/2010/main" val="27707424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4CAE0D-E9C6-42BB-8603-FBC01222240B}" type="slidenum">
              <a:rPr lang="es-ES"/>
              <a:pPr fontAlgn="base">
                <a:spcBef>
                  <a:spcPct val="0"/>
                </a:spcBef>
                <a:spcAft>
                  <a:spcPct val="0"/>
                </a:spcAft>
              </a:pPr>
              <a:t>1</a:t>
            </a:fld>
            <a:endParaRPr lang="es-ES"/>
          </a:p>
        </p:txBody>
      </p:sp>
    </p:spTree>
    <p:extLst>
      <p:ext uri="{BB962C8B-B14F-4D97-AF65-F5344CB8AC3E}">
        <p14:creationId xmlns:p14="http://schemas.microsoft.com/office/powerpoint/2010/main" val="300733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2EB79E-351B-4FFB-9455-D4B701B8C521}" type="slidenum">
              <a:rPr lang="es-ES"/>
              <a:pPr fontAlgn="base">
                <a:spcBef>
                  <a:spcPct val="0"/>
                </a:spcBef>
                <a:spcAft>
                  <a:spcPct val="0"/>
                </a:spcAft>
              </a:pPr>
              <a:t>13</a:t>
            </a:fld>
            <a:endParaRPr lang="es-ES"/>
          </a:p>
        </p:txBody>
      </p:sp>
    </p:spTree>
    <p:extLst>
      <p:ext uri="{BB962C8B-B14F-4D97-AF65-F5344CB8AC3E}">
        <p14:creationId xmlns:p14="http://schemas.microsoft.com/office/powerpoint/2010/main" val="62486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891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7FF1F4-DC45-4133-A097-45B870932E86}" type="slidenum">
              <a:rPr lang="es-ES"/>
              <a:pPr fontAlgn="base">
                <a:spcBef>
                  <a:spcPct val="0"/>
                </a:spcBef>
                <a:spcAft>
                  <a:spcPct val="0"/>
                </a:spcAft>
              </a:pPr>
              <a:t>14</a:t>
            </a:fld>
            <a:endParaRPr lang="es-ES"/>
          </a:p>
        </p:txBody>
      </p:sp>
    </p:spTree>
    <p:extLst>
      <p:ext uri="{BB962C8B-B14F-4D97-AF65-F5344CB8AC3E}">
        <p14:creationId xmlns:p14="http://schemas.microsoft.com/office/powerpoint/2010/main" val="136135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6D2011-D392-4905-9F06-F50F4733DC55}" type="slidenum">
              <a:rPr lang="es-ES"/>
              <a:pPr fontAlgn="base">
                <a:spcBef>
                  <a:spcPct val="0"/>
                </a:spcBef>
                <a:spcAft>
                  <a:spcPct val="0"/>
                </a:spcAft>
              </a:pPr>
              <a:t>18</a:t>
            </a:fld>
            <a:endParaRPr lang="es-ES"/>
          </a:p>
        </p:txBody>
      </p:sp>
    </p:spTree>
    <p:extLst>
      <p:ext uri="{BB962C8B-B14F-4D97-AF65-F5344CB8AC3E}">
        <p14:creationId xmlns:p14="http://schemas.microsoft.com/office/powerpoint/2010/main" val="205300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460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28D096-88AD-43A9-89E3-93B8E2BB7271}" type="slidenum">
              <a:rPr lang="es-ES"/>
              <a:pPr fontAlgn="base">
                <a:spcBef>
                  <a:spcPct val="0"/>
                </a:spcBef>
                <a:spcAft>
                  <a:spcPct val="0"/>
                </a:spcAft>
              </a:pPr>
              <a:t>19</a:t>
            </a:fld>
            <a:endParaRPr lang="es-ES"/>
          </a:p>
        </p:txBody>
      </p:sp>
    </p:spTree>
    <p:extLst>
      <p:ext uri="{BB962C8B-B14F-4D97-AF65-F5344CB8AC3E}">
        <p14:creationId xmlns:p14="http://schemas.microsoft.com/office/powerpoint/2010/main" val="364656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Marcador de imagen de diapositiva"/>
          <p:cNvSpPr>
            <a:spLocks noGrp="1" noRot="1" noChangeAspect="1"/>
          </p:cNvSpPr>
          <p:nvPr>
            <p:ph type="sldImg"/>
          </p:nvPr>
        </p:nvSpPr>
        <p:spPr bwMode="auto">
          <a:noFill/>
          <a:ln>
            <a:solidFill>
              <a:srgbClr val="000000"/>
            </a:solidFill>
            <a:miter lim="800000"/>
            <a:headEnd/>
            <a:tailEnd/>
          </a:ln>
        </p:spPr>
      </p:sp>
      <p:sp>
        <p:nvSpPr>
          <p:cNvPr id="522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522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97FA2A-43E7-46B1-803D-5A4C40DE7820}" type="slidenum">
              <a:rPr lang="es-ES"/>
              <a:pPr fontAlgn="base">
                <a:spcBef>
                  <a:spcPct val="0"/>
                </a:spcBef>
                <a:spcAft>
                  <a:spcPct val="0"/>
                </a:spcAft>
              </a:pPr>
              <a:t>24</a:t>
            </a:fld>
            <a:endParaRPr lang="es-ES"/>
          </a:p>
        </p:txBody>
      </p:sp>
    </p:spTree>
    <p:extLst>
      <p:ext uri="{BB962C8B-B14F-4D97-AF65-F5344CB8AC3E}">
        <p14:creationId xmlns:p14="http://schemas.microsoft.com/office/powerpoint/2010/main" val="32505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A65AAF-91A3-4DB1-96BF-8CC5B45AE5EC}" type="slidenum">
              <a:rPr lang="es-ES"/>
              <a:pPr fontAlgn="base">
                <a:spcBef>
                  <a:spcPct val="0"/>
                </a:spcBef>
                <a:spcAft>
                  <a:spcPct val="0"/>
                </a:spcAft>
              </a:pPr>
              <a:t>27</a:t>
            </a:fld>
            <a:endParaRPr lang="es-ES"/>
          </a:p>
        </p:txBody>
      </p:sp>
    </p:spTree>
    <p:extLst>
      <p:ext uri="{BB962C8B-B14F-4D97-AF65-F5344CB8AC3E}">
        <p14:creationId xmlns:p14="http://schemas.microsoft.com/office/powerpoint/2010/main" val="203909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84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8BAB96-8925-481E-9BA0-112C10AF935C}" type="slidenum">
              <a:rPr lang="es-ES"/>
              <a:pPr fontAlgn="base">
                <a:spcBef>
                  <a:spcPct val="0"/>
                </a:spcBef>
                <a:spcAft>
                  <a:spcPct val="0"/>
                </a:spcAft>
              </a:pPr>
              <a:t>3</a:t>
            </a:fld>
            <a:endParaRPr lang="es-ES"/>
          </a:p>
        </p:txBody>
      </p:sp>
    </p:spTree>
    <p:extLst>
      <p:ext uri="{BB962C8B-B14F-4D97-AF65-F5344CB8AC3E}">
        <p14:creationId xmlns:p14="http://schemas.microsoft.com/office/powerpoint/2010/main" val="203634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EAB664-D671-428A-9536-D48EF5DBF577}" type="slidenum">
              <a:rPr lang="es-ES"/>
              <a:pPr fontAlgn="base">
                <a:spcBef>
                  <a:spcPct val="0"/>
                </a:spcBef>
                <a:spcAft>
                  <a:spcPct val="0"/>
                </a:spcAft>
              </a:pPr>
              <a:t>5</a:t>
            </a:fld>
            <a:endParaRPr lang="es-ES"/>
          </a:p>
        </p:txBody>
      </p:sp>
    </p:spTree>
    <p:extLst>
      <p:ext uri="{BB962C8B-B14F-4D97-AF65-F5344CB8AC3E}">
        <p14:creationId xmlns:p14="http://schemas.microsoft.com/office/powerpoint/2010/main" val="18409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F86271-3DCD-45AF-B6AF-45688E7779E6}" type="slidenum">
              <a:rPr lang="es-ES"/>
              <a:pPr fontAlgn="base">
                <a:spcBef>
                  <a:spcPct val="0"/>
                </a:spcBef>
                <a:spcAft>
                  <a:spcPct val="0"/>
                </a:spcAft>
              </a:pPr>
              <a:t>6</a:t>
            </a:fld>
            <a:endParaRPr lang="es-ES"/>
          </a:p>
        </p:txBody>
      </p:sp>
    </p:spTree>
    <p:extLst>
      <p:ext uri="{BB962C8B-B14F-4D97-AF65-F5344CB8AC3E}">
        <p14:creationId xmlns:p14="http://schemas.microsoft.com/office/powerpoint/2010/main" val="79371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66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926AD-F2B7-4728-A785-B89A46DA5597}" type="slidenum">
              <a:rPr lang="es-ES"/>
              <a:pPr fontAlgn="base">
                <a:spcBef>
                  <a:spcPct val="0"/>
                </a:spcBef>
                <a:spcAft>
                  <a:spcPct val="0"/>
                </a:spcAft>
              </a:pPr>
              <a:t>8</a:t>
            </a:fld>
            <a:endParaRPr lang="es-ES"/>
          </a:p>
        </p:txBody>
      </p:sp>
    </p:spTree>
    <p:extLst>
      <p:ext uri="{BB962C8B-B14F-4D97-AF65-F5344CB8AC3E}">
        <p14:creationId xmlns:p14="http://schemas.microsoft.com/office/powerpoint/2010/main" val="10682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86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80DFE-E1FA-4BD3-A6F6-522AB32B0518}" type="slidenum">
              <a:rPr lang="es-ES"/>
              <a:pPr fontAlgn="base">
                <a:spcBef>
                  <a:spcPct val="0"/>
                </a:spcBef>
                <a:spcAft>
                  <a:spcPct val="0"/>
                </a:spcAft>
              </a:pPr>
              <a:t>9</a:t>
            </a:fld>
            <a:endParaRPr lang="es-ES"/>
          </a:p>
        </p:txBody>
      </p:sp>
    </p:spTree>
    <p:extLst>
      <p:ext uri="{BB962C8B-B14F-4D97-AF65-F5344CB8AC3E}">
        <p14:creationId xmlns:p14="http://schemas.microsoft.com/office/powerpoint/2010/main" val="153516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0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968BD8-020C-4A34-91A3-408FB7F02762}" type="slidenum">
              <a:rPr lang="es-ES"/>
              <a:pPr fontAlgn="base">
                <a:spcBef>
                  <a:spcPct val="0"/>
                </a:spcBef>
                <a:spcAft>
                  <a:spcPct val="0"/>
                </a:spcAft>
              </a:pPr>
              <a:t>10</a:t>
            </a:fld>
            <a:endParaRPr lang="es-ES"/>
          </a:p>
        </p:txBody>
      </p:sp>
    </p:spTree>
    <p:extLst>
      <p:ext uri="{BB962C8B-B14F-4D97-AF65-F5344CB8AC3E}">
        <p14:creationId xmlns:p14="http://schemas.microsoft.com/office/powerpoint/2010/main" val="313058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2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FD2689-2657-4E70-8B44-73E8CDE819E3}" type="slidenum">
              <a:rPr lang="es-ES"/>
              <a:pPr fontAlgn="base">
                <a:spcBef>
                  <a:spcPct val="0"/>
                </a:spcBef>
                <a:spcAft>
                  <a:spcPct val="0"/>
                </a:spcAft>
              </a:pPr>
              <a:t>11</a:t>
            </a:fld>
            <a:endParaRPr lang="es-ES"/>
          </a:p>
        </p:txBody>
      </p:sp>
    </p:spTree>
    <p:extLst>
      <p:ext uri="{BB962C8B-B14F-4D97-AF65-F5344CB8AC3E}">
        <p14:creationId xmlns:p14="http://schemas.microsoft.com/office/powerpoint/2010/main" val="408907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79678C-3377-4984-AF66-B0CE379368D9}" type="slidenum">
              <a:rPr lang="es-ES"/>
              <a:pPr fontAlgn="base">
                <a:spcBef>
                  <a:spcPct val="0"/>
                </a:spcBef>
                <a:spcAft>
                  <a:spcPct val="0"/>
                </a:spcAft>
              </a:pPr>
              <a:t>12</a:t>
            </a:fld>
            <a:endParaRPr lang="es-ES"/>
          </a:p>
        </p:txBody>
      </p:sp>
    </p:spTree>
    <p:extLst>
      <p:ext uri="{BB962C8B-B14F-4D97-AF65-F5344CB8AC3E}">
        <p14:creationId xmlns:p14="http://schemas.microsoft.com/office/powerpoint/2010/main" val="177638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12 Rectángulo redondeado"/>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6 Rectángulo"/>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Rectángulo"/>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10 Rectángulo"/>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s-ES" smtClean="0"/>
              <a:t>Haga clic para modificar el estilo de título del patrón</a:t>
            </a:r>
            <a:endParaRPr lang="en-US"/>
          </a:p>
        </p:txBody>
      </p:sp>
      <p:sp>
        <p:nvSpPr>
          <p:cNvPr id="11" name="27 Marcador de fecha"/>
          <p:cNvSpPr>
            <a:spLocks noGrp="1"/>
          </p:cNvSpPr>
          <p:nvPr>
            <p:ph type="dt" sz="half" idx="10"/>
          </p:nvPr>
        </p:nvSpPr>
        <p:spPr/>
        <p:txBody>
          <a:bodyPr/>
          <a:lstStyle>
            <a:lvl1pPr>
              <a:defRPr/>
            </a:lvl1pPr>
          </a:lstStyle>
          <a:p>
            <a:pPr>
              <a:defRPr/>
            </a:pPr>
            <a:fld id="{FDFF53A2-9349-4573-BBF5-5F39C07EFA99}" type="datetimeFigureOut">
              <a:rPr lang="es-ES"/>
              <a:pPr>
                <a:defRPr/>
              </a:pPr>
              <a:t>28/01/2015</a:t>
            </a:fld>
            <a:endParaRPr lang="es-ES" dirty="0"/>
          </a:p>
        </p:txBody>
      </p:sp>
      <p:sp>
        <p:nvSpPr>
          <p:cNvPr id="12" name="16 Marcador de pie de página"/>
          <p:cNvSpPr>
            <a:spLocks noGrp="1"/>
          </p:cNvSpPr>
          <p:nvPr>
            <p:ph type="ftr" sz="quarter" idx="11"/>
          </p:nvPr>
        </p:nvSpPr>
        <p:spPr/>
        <p:txBody>
          <a:bodyPr/>
          <a:lstStyle>
            <a:lvl1pPr>
              <a:defRPr/>
            </a:lvl1pPr>
          </a:lstStyle>
          <a:p>
            <a:pPr>
              <a:defRPr/>
            </a:pPr>
            <a:endParaRPr lang="es-ES"/>
          </a:p>
        </p:txBody>
      </p:sp>
      <p:sp>
        <p:nvSpPr>
          <p:cNvPr id="13" name="28 Marcador de número de diapositiva"/>
          <p:cNvSpPr>
            <a:spLocks noGrp="1"/>
          </p:cNvSpPr>
          <p:nvPr>
            <p:ph type="sldNum" sz="quarter" idx="12"/>
          </p:nvPr>
        </p:nvSpPr>
        <p:spPr/>
        <p:txBody>
          <a:bodyPr/>
          <a:lstStyle>
            <a:lvl1pPr>
              <a:defRPr sz="1400" smtClean="0">
                <a:solidFill>
                  <a:srgbClr val="FFFFFF"/>
                </a:solidFill>
              </a:defRPr>
            </a:lvl1pPr>
          </a:lstStyle>
          <a:p>
            <a:pPr>
              <a:defRPr/>
            </a:pPr>
            <a:fld id="{B2CB961B-DDFF-448E-B33B-BD28FF5ADFD8}"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A0C1754C-E99C-4B10-9F72-C52ACAF33567}" type="datetimeFigureOut">
              <a:rPr lang="es-ES"/>
              <a:pPr>
                <a:defRPr/>
              </a:pPr>
              <a:t>28/01/2015</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36F5B489-3CA1-4500-B4D1-30E4787E511C}"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3ECF9CD-D079-4928-8510-8D2078FF32B6}" type="datetimeFigureOut">
              <a:rPr lang="es-ES"/>
              <a:pPr>
                <a:defRPr/>
              </a:pPr>
              <a:t>28/01/2015</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8DCDCDE5-FF09-488A-8BCB-B8DA855DE2B6}"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1"/>
          </a:solidFill>
        </p:spPr>
        <p:txBody>
          <a:bodyPr>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8" name="7 Marcador de contenido"/>
          <p:cNvSpPr>
            <a:spLocks noGrp="1"/>
          </p:cNvSpPr>
          <p:nvPr>
            <p:ph sz="quarter" idx="1"/>
          </p:nvPr>
        </p:nvSpPr>
        <p:spPr>
          <a:xfrm>
            <a:off x="914400" y="1447800"/>
            <a:ext cx="7772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7429500" y="6167438"/>
            <a:ext cx="1219200" cy="476250"/>
          </a:xfrm>
        </p:spPr>
        <p:txBody>
          <a:bodyPr/>
          <a:lstStyle>
            <a:lvl1pPr>
              <a:defRPr sz="1200" dirty="0" smtClean="0"/>
            </a:lvl1pPr>
          </a:lstStyle>
          <a:p>
            <a:pPr>
              <a:defRPr/>
            </a:pPr>
            <a:r>
              <a:rPr lang="es-ES"/>
              <a:t>Noviembre, 2007</a:t>
            </a:r>
          </a:p>
        </p:txBody>
      </p:sp>
      <p:sp>
        <p:nvSpPr>
          <p:cNvPr id="5" name="4 Marcador de pie de página"/>
          <p:cNvSpPr>
            <a:spLocks noGrp="1"/>
          </p:cNvSpPr>
          <p:nvPr>
            <p:ph type="ftr" sz="quarter" idx="11"/>
          </p:nvPr>
        </p:nvSpPr>
        <p:spPr>
          <a:xfrm>
            <a:off x="914400" y="6172200"/>
            <a:ext cx="6443663" cy="457200"/>
          </a:xfrm>
        </p:spPr>
        <p:txBody>
          <a:bodyPr/>
          <a:lstStyle>
            <a:lvl1pPr>
              <a:defRPr sz="1200" dirty="0" smtClean="0"/>
            </a:lvl1pPr>
          </a:lstStyle>
          <a:p>
            <a:pPr>
              <a:defRPr/>
            </a:pPr>
            <a:r>
              <a:rPr lang="es-ES"/>
              <a:t>Laboratorio de Investigaciones Semióticas y Antropológicas. Universidad del Zulia, Maracaibo, Venezuela</a:t>
            </a:r>
          </a:p>
        </p:txBody>
      </p:sp>
      <p:sp>
        <p:nvSpPr>
          <p:cNvPr id="6" name="5 Marcador de número de diapositiva"/>
          <p:cNvSpPr>
            <a:spLocks noGrp="1"/>
          </p:cNvSpPr>
          <p:nvPr>
            <p:ph type="sldNum" sz="quarter" idx="12"/>
          </p:nvPr>
        </p:nvSpPr>
        <p:spPr/>
        <p:txBody>
          <a:bodyPr/>
          <a:lstStyle>
            <a:lvl1pPr>
              <a:defRPr/>
            </a:lvl1pPr>
          </a:lstStyle>
          <a:p>
            <a:pPr>
              <a:defRPr/>
            </a:pPr>
            <a:fld id="{17B42CA9-3F63-4D80-BE1A-C338D94AC35E}"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6 Rectángulo"/>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7 Rectángulo"/>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8 Rectángulo"/>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a:off x="722313" y="952500"/>
            <a:ext cx="7772400" cy="1362075"/>
          </a:xfrm>
        </p:spPr>
        <p:txBody>
          <a:bodyPr/>
          <a:lstStyle>
            <a:lvl1pPr algn="l">
              <a:buNone/>
              <a:defRPr sz="4000" b="0" cap="none"/>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F6F1AC77-5840-4435-BE70-8056C2F8155E}" type="datetimeFigureOut">
              <a:rPr lang="es-ES"/>
              <a:pPr>
                <a:defRPr/>
              </a:pPr>
              <a:t>28/01/2015</a:t>
            </a:fld>
            <a:endParaRPr lang="es-ES" dirty="0"/>
          </a:p>
        </p:txBody>
      </p:sp>
      <p:sp>
        <p:nvSpPr>
          <p:cNvPr id="10" name="4 Marcador de pie de página"/>
          <p:cNvSpPr>
            <a:spLocks noGrp="1"/>
          </p:cNvSpPr>
          <p:nvPr>
            <p:ph type="ftr" sz="quarter" idx="11"/>
          </p:nvPr>
        </p:nvSpPr>
        <p:spPr>
          <a:xfrm>
            <a:off x="800100" y="6172200"/>
            <a:ext cx="4000500" cy="457200"/>
          </a:xfrm>
        </p:spPr>
        <p:txBody>
          <a:bodyPr/>
          <a:lstStyle>
            <a:lvl1pPr>
              <a:defRPr/>
            </a:lvl1pPr>
          </a:lstStyle>
          <a:p>
            <a:pPr>
              <a:defRPr/>
            </a:pPr>
            <a:endParaRPr lang="es-ES"/>
          </a:p>
        </p:txBody>
      </p:sp>
      <p:sp>
        <p:nvSpPr>
          <p:cNvPr id="11" name="5 Marcador de número de diapositiva"/>
          <p:cNvSpPr>
            <a:spLocks noGrp="1"/>
          </p:cNvSpPr>
          <p:nvPr>
            <p:ph type="sldNum" sz="quarter" idx="12"/>
          </p:nvPr>
        </p:nvSpPr>
        <p:spPr>
          <a:xfrm>
            <a:off x="146050" y="6208713"/>
            <a:ext cx="457200" cy="457200"/>
          </a:xfrm>
        </p:spPr>
        <p:txBody>
          <a:bodyPr/>
          <a:lstStyle>
            <a:lvl1pPr>
              <a:defRPr/>
            </a:lvl1pPr>
          </a:lstStyle>
          <a:p>
            <a:pPr>
              <a:defRPr/>
            </a:pPr>
            <a:fld id="{F59EA948-E673-4B40-B9AA-756524D97496}"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914400" y="1447800"/>
            <a:ext cx="374904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933950" y="1447800"/>
            <a:ext cx="374904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3A5E627C-0950-4574-92EC-E5B6F34C779D}" type="datetimeFigureOut">
              <a:rPr lang="es-ES"/>
              <a:pPr>
                <a:defRPr/>
              </a:pPr>
              <a:t>28/01/2015</a:t>
            </a:fld>
            <a:endParaRPr lang="es-ES" dirty="0"/>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D5128D59-F6AF-41FC-B3D1-B4DE5F3B2D05}"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11" name="10 Marcador de contenido"/>
          <p:cNvSpPr>
            <a:spLocks noGrp="1"/>
          </p:cNvSpPr>
          <p:nvPr>
            <p:ph sz="half" idx="2"/>
          </p:nvPr>
        </p:nvSpPr>
        <p:spPr>
          <a:xfrm>
            <a:off x="914400" y="2247900"/>
            <a:ext cx="3733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4"/>
          </p:nvPr>
        </p:nvSpPr>
        <p:spPr>
          <a:xfrm>
            <a:off x="4953000" y="2247900"/>
            <a:ext cx="3733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324DB4ED-C119-44B9-8405-225880026D97}" type="datetimeFigureOut">
              <a:rPr lang="es-ES"/>
              <a:pPr>
                <a:defRPr/>
              </a:pPr>
              <a:t>28/01/2015</a:t>
            </a:fld>
            <a:endParaRPr lang="es-ES" dirty="0"/>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2879F91D-97FC-4FB5-9BAC-65E4245702B8}"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7B38FEB6-60C3-4582-A9BA-436DA7FA5257}" type="datetimeFigureOut">
              <a:rPr lang="es-ES"/>
              <a:pPr>
                <a:defRPr/>
              </a:pPr>
              <a:t>28/01/2015</a:t>
            </a:fld>
            <a:endParaRPr lang="es-ES" dirty="0"/>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0EE8DAC6-C747-4931-B260-88B111A25E1E}"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4B6B7668-6681-467B-B02D-0B32915B2A90}" type="datetimeFigureOut">
              <a:rPr lang="es-ES"/>
              <a:pPr>
                <a:defRPr/>
              </a:pPr>
              <a:t>28/01/2015</a:t>
            </a:fld>
            <a:endParaRPr lang="es-ES" dirty="0"/>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836DB40B-DFC0-45A4-A845-0C510B717949}"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5"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8 Rectángulo redondeado"/>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1" name="10 Marcador de contenido"/>
          <p:cNvSpPr>
            <a:spLocks noGrp="1"/>
          </p:cNvSpPr>
          <p:nvPr>
            <p:ph sz="quarter" idx="1"/>
          </p:nvPr>
        </p:nvSpPr>
        <p:spPr>
          <a:xfrm>
            <a:off x="2971800" y="1600200"/>
            <a:ext cx="57150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1 Título"/>
          <p:cNvSpPr>
            <a:spLocks noGrp="1"/>
          </p:cNvSpPr>
          <p:nvPr>
            <p:ph type="title"/>
          </p:nvPr>
        </p:nvSpPr>
        <p:spPr>
          <a:xfrm>
            <a:off x="0" y="274638"/>
            <a:ext cx="9144000" cy="1143000"/>
          </a:xfrm>
          <a:solidFill>
            <a:schemeClr val="accent1"/>
          </a:solidFill>
        </p:spPr>
        <p:txBody>
          <a:bodyPr>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7" name="4 Marcador de fecha"/>
          <p:cNvSpPr>
            <a:spLocks noGrp="1"/>
          </p:cNvSpPr>
          <p:nvPr>
            <p:ph type="dt" sz="half" idx="10"/>
          </p:nvPr>
        </p:nvSpPr>
        <p:spPr/>
        <p:txBody>
          <a:bodyPr/>
          <a:lstStyle>
            <a:lvl1pPr>
              <a:defRPr/>
            </a:lvl1pPr>
          </a:lstStyle>
          <a:p>
            <a:pPr>
              <a:defRPr/>
            </a:pPr>
            <a:fld id="{5AC64CCA-68C5-4F00-991A-074FB2E8E632}" type="datetimeFigureOut">
              <a:rPr lang="es-ES"/>
              <a:pPr>
                <a:defRPr/>
              </a:pPr>
              <a:t>28/01/2015</a:t>
            </a:fld>
            <a:endParaRPr lang="es-ES" dirty="0"/>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pPr>
              <a:defRPr/>
            </a:pPr>
            <a:fld id="{B6153F7A-32A8-4A0B-B9D7-60D4D89C79AB}"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0 Rectángulo"/>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1 Rectángulo"/>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12 Rectángulo"/>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8" name="4 Marcador de fecha"/>
          <p:cNvSpPr>
            <a:spLocks noGrp="1"/>
          </p:cNvSpPr>
          <p:nvPr>
            <p:ph type="dt" sz="half" idx="10"/>
          </p:nvPr>
        </p:nvSpPr>
        <p:spPr/>
        <p:txBody>
          <a:bodyPr/>
          <a:lstStyle>
            <a:lvl1pPr>
              <a:defRPr/>
            </a:lvl1pPr>
          </a:lstStyle>
          <a:p>
            <a:pPr>
              <a:defRPr/>
            </a:pPr>
            <a:fld id="{DE800794-A298-42C2-A1F2-1ACE530FD5ED}" type="datetimeFigureOut">
              <a:rPr lang="es-ES"/>
              <a:pPr>
                <a:defRPr/>
              </a:pPr>
              <a:t>28/01/2015</a:t>
            </a:fld>
            <a:endParaRPr lang="es-ES" dirty="0"/>
          </a:p>
        </p:txBody>
      </p:sp>
      <p:sp>
        <p:nvSpPr>
          <p:cNvPr id="9" name="5 Marcador de pie de página"/>
          <p:cNvSpPr>
            <a:spLocks noGrp="1"/>
          </p:cNvSpPr>
          <p:nvPr>
            <p:ph type="ftr" sz="quarter" idx="11"/>
          </p:nvPr>
        </p:nvSpPr>
        <p:spPr>
          <a:xfrm>
            <a:off x="914400" y="6172200"/>
            <a:ext cx="3886200" cy="457200"/>
          </a:xfrm>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146050" y="6208713"/>
            <a:ext cx="457200" cy="457200"/>
          </a:xfrm>
        </p:spPr>
        <p:txBody>
          <a:bodyPr/>
          <a:lstStyle>
            <a:lvl1pPr>
              <a:defRPr/>
            </a:lvl1pPr>
          </a:lstStyle>
          <a:p>
            <a:pPr>
              <a:defRPr/>
            </a:pPr>
            <a:fld id="{4E999D78-B0B8-4969-B25E-EFBC3E8E7C03}"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7 Rectángulo redondeado"/>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21 Marcador de título"/>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12 Marcador de texto"/>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FC5B4F97-12E8-4894-8581-87A212E183C8}" type="datetimeFigureOut">
              <a:rPr lang="es-ES"/>
              <a:pPr>
                <a:defRPr/>
              </a:pPr>
              <a:t>28/01/2015</a:t>
            </a:fld>
            <a:endParaRPr lang="es-ES"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s-ES"/>
          </a:p>
        </p:txBody>
      </p:sp>
      <p:sp>
        <p:nvSpPr>
          <p:cNvPr id="23" name="22 Marcador de número de diapositiva"/>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15B65432-AD89-4971-AFDA-D3EE2396702A}"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4" r:id="rId5"/>
    <p:sldLayoutId id="2147483693" r:id="rId6"/>
    <p:sldLayoutId id="2147483692" r:id="rId7"/>
    <p:sldLayoutId id="2147483699" r:id="rId8"/>
    <p:sldLayoutId id="2147483700" r:id="rId9"/>
    <p:sldLayoutId id="2147483691" r:id="rId10"/>
    <p:sldLayoutId id="2147483690"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Rockwell" pitchFamily="18" charset="0"/>
        </a:defRPr>
      </a:lvl2pPr>
      <a:lvl3pPr algn="l" rtl="0" fontAlgn="base">
        <a:spcBef>
          <a:spcPct val="0"/>
        </a:spcBef>
        <a:spcAft>
          <a:spcPct val="0"/>
        </a:spcAft>
        <a:defRPr sz="4000">
          <a:solidFill>
            <a:schemeClr val="tx2"/>
          </a:solidFill>
          <a:latin typeface="Rockwell" pitchFamily="18" charset="0"/>
        </a:defRPr>
      </a:lvl3pPr>
      <a:lvl4pPr algn="l" rtl="0" fontAlgn="base">
        <a:spcBef>
          <a:spcPct val="0"/>
        </a:spcBef>
        <a:spcAft>
          <a:spcPct val="0"/>
        </a:spcAft>
        <a:defRPr sz="4000">
          <a:solidFill>
            <a:schemeClr val="tx2"/>
          </a:solidFill>
          <a:latin typeface="Rockwell" pitchFamily="18" charset="0"/>
        </a:defRPr>
      </a:lvl4pPr>
      <a:lvl5pPr algn="l" rtl="0" fontAlgn="base">
        <a:spcBef>
          <a:spcPct val="0"/>
        </a:spcBef>
        <a:spcAft>
          <a:spcPct val="0"/>
        </a:spcAft>
        <a:defRPr sz="4000">
          <a:solidFill>
            <a:schemeClr val="tx2"/>
          </a:solidFill>
          <a:latin typeface="Rockwell" pitchFamily="18" charset="0"/>
        </a:defRPr>
      </a:lvl5pPr>
      <a:lvl6pPr marL="457200" algn="l" rtl="0" fontAlgn="base">
        <a:spcBef>
          <a:spcPct val="0"/>
        </a:spcBef>
        <a:spcAft>
          <a:spcPct val="0"/>
        </a:spcAft>
        <a:defRPr sz="4000">
          <a:solidFill>
            <a:schemeClr val="tx2"/>
          </a:solidFill>
          <a:latin typeface="Rockwell" pitchFamily="18" charset="0"/>
        </a:defRPr>
      </a:lvl6pPr>
      <a:lvl7pPr marL="914400" algn="l" rtl="0" fontAlgn="base">
        <a:spcBef>
          <a:spcPct val="0"/>
        </a:spcBef>
        <a:spcAft>
          <a:spcPct val="0"/>
        </a:spcAft>
        <a:defRPr sz="4000">
          <a:solidFill>
            <a:schemeClr val="tx2"/>
          </a:solidFill>
          <a:latin typeface="Rockwell" pitchFamily="18" charset="0"/>
        </a:defRPr>
      </a:lvl7pPr>
      <a:lvl8pPr marL="1371600" algn="l" rtl="0" fontAlgn="base">
        <a:spcBef>
          <a:spcPct val="0"/>
        </a:spcBef>
        <a:spcAft>
          <a:spcPct val="0"/>
        </a:spcAft>
        <a:defRPr sz="4000">
          <a:solidFill>
            <a:schemeClr val="tx2"/>
          </a:solidFill>
          <a:latin typeface="Rockwell" pitchFamily="18" charset="0"/>
        </a:defRPr>
      </a:lvl8pPr>
      <a:lvl9pPr marL="1828800" algn="l" rtl="0" fontAlgn="base">
        <a:spcBef>
          <a:spcPct val="0"/>
        </a:spcBef>
        <a:spcAft>
          <a:spcPct val="0"/>
        </a:spcAft>
        <a:defRPr sz="4000">
          <a:solidFill>
            <a:schemeClr val="tx2"/>
          </a:solidFill>
          <a:latin typeface="Rockwell" pitchFamily="18"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F6C0AA"/>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1B587C"/>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1B587C"/>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seenriquefinol@cantv.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jefino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jamillan.com/rostro.htm" TargetMode="External"/><Relationship Id="rId2" Type="http://schemas.openxmlformats.org/officeDocument/2006/relationships/hyperlink" Target="http://serbal.pntic.mec.es/" TargetMode="External"/><Relationship Id="rId1" Type="http://schemas.openxmlformats.org/officeDocument/2006/relationships/slideLayout" Target="../slideLayouts/slideLayout2.xml"/><Relationship Id="rId4" Type="http://schemas.openxmlformats.org/officeDocument/2006/relationships/hyperlink" Target="http://redalyc.uaemex.mx/redalyc/pdf/195/19501305.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00166" y="3786190"/>
            <a:ext cx="6400800" cy="1600200"/>
          </a:xfrm>
        </p:spPr>
        <p:txBody>
          <a:bodyPr>
            <a:normAutofit fontScale="47500" lnSpcReduction="20000"/>
            <a:scene3d>
              <a:camera prst="orthographicFront"/>
              <a:lightRig rig="threePt" dir="t"/>
            </a:scene3d>
            <a:sp3d extrusionH="57150">
              <a:bevelT w="50800" h="38100" prst="riblet"/>
            </a:sp3d>
          </a:bodyPr>
          <a:lstStyle/>
          <a:p>
            <a:pPr fontAlgn="auto">
              <a:spcBef>
                <a:spcPts val="580"/>
              </a:spcBef>
              <a:spcAft>
                <a:spcPts val="0"/>
              </a:spcAft>
              <a:buFont typeface="Wingdings 2"/>
              <a:buNone/>
              <a:defRPr/>
            </a:pPr>
            <a:r>
              <a:rPr lang="fr-FR" sz="5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José Enrique Finol</a:t>
            </a:r>
            <a:endParaRPr lang="es-ES" sz="5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fontAlgn="auto">
              <a:spcBef>
                <a:spcPts val="580"/>
              </a:spcBef>
              <a:spcAft>
                <a:spcPts val="0"/>
              </a:spcAft>
              <a:buFont typeface="Wingdings 2"/>
              <a:buNone/>
              <a:defRPr/>
            </a:pPr>
            <a:r>
              <a:rPr lang="es-V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Laboratorio de Investigaciones Semióticas y Antropológicas</a:t>
            </a:r>
            <a:endPar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fontAlgn="auto">
              <a:spcBef>
                <a:spcPts val="580"/>
              </a:spcBef>
              <a:spcAft>
                <a:spcPts val="0"/>
              </a:spcAft>
              <a:buFont typeface="Wingdings 2"/>
              <a:buNone/>
              <a:defRPr/>
            </a:pPr>
            <a:r>
              <a:rPr lang="es-V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Universidad del Zulia  Facultad de Ciencias Apartado 526 </a:t>
            </a:r>
            <a:endPar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fontAlgn="auto">
              <a:spcBef>
                <a:spcPts val="580"/>
              </a:spcBef>
              <a:spcAft>
                <a:spcPts val="0"/>
              </a:spcAft>
              <a:buFont typeface="Wingdings 2"/>
              <a:buNone/>
              <a:defRPr/>
            </a:pPr>
            <a:r>
              <a:rPr lang="es-V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Maracaibo VENEZUELA</a:t>
            </a:r>
            <a:endPar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fontAlgn="auto">
              <a:spcBef>
                <a:spcPts val="580"/>
              </a:spcBef>
              <a:spcAft>
                <a:spcPts val="0"/>
              </a:spcAft>
              <a:buFont typeface="Wingdings 2"/>
              <a:buNone/>
              <a:defRPr/>
            </a:pPr>
            <a:r>
              <a:rPr lang="es-V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Correo E: </a:t>
            </a:r>
            <a:r>
              <a:rPr lang="es-VE"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joseenriquefinol@cantv.net</a:t>
            </a:r>
            <a:r>
              <a:rPr lang="es-V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fontAlgn="auto">
              <a:spcBef>
                <a:spcPts val="580"/>
              </a:spcBef>
              <a:spcAft>
                <a:spcPts val="0"/>
              </a:spcAft>
              <a:buFont typeface="Wingdings 2"/>
              <a:buNone/>
              <a:defRPr/>
            </a:pPr>
            <a:r>
              <a:rPr lang="es-VE"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Web: </a:t>
            </a:r>
            <a:r>
              <a:rPr lang="es-VE"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www.joseenriquefinol.com</a:t>
            </a:r>
            <a:endPar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fontAlgn="auto">
              <a:spcBef>
                <a:spcPts val="580"/>
              </a:spcBef>
              <a:spcAft>
                <a:spcPts val="0"/>
              </a:spcAft>
              <a:buFont typeface="Wingdings 2"/>
              <a:buNone/>
              <a:defRPr/>
            </a:pPr>
            <a:endParaRPr lang="es-ES" dirty="0"/>
          </a:p>
        </p:txBody>
      </p:sp>
      <p:sp>
        <p:nvSpPr>
          <p:cNvPr id="2" name="1 Título"/>
          <p:cNvSpPr>
            <a:spLocks noGrp="1"/>
          </p:cNvSpPr>
          <p:nvPr>
            <p:ph type="ctrTitle"/>
          </p:nvPr>
        </p:nvSpPr>
        <p:spPr>
          <a:xfrm>
            <a:off x="214282" y="1142984"/>
            <a:ext cx="8472518" cy="1832971"/>
          </a:xfrm>
        </p:spPr>
        <p:txBody>
          <a:bodyPr>
            <a:normAutofit fontScale="90000"/>
            <a:scene3d>
              <a:camera prst="orthographicFront"/>
              <a:lightRig rig="threePt" dir="t"/>
            </a:scene3d>
            <a:sp3d extrusionH="57150">
              <a:bevelT w="69850" h="69850" prst="divot"/>
            </a:sp3d>
          </a:bodyPr>
          <a:lstStyle/>
          <a:p>
            <a:pPr fontAlgn="auto">
              <a:spcAft>
                <a:spcPts val="0"/>
              </a:spcAft>
              <a:defRPr/>
            </a:pPr>
            <a: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r>
            <a:b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r>
            <a:b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Tiempo, cotidianidad y evento </a:t>
            </a:r>
            <a:b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es-VE"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 la estructura del rito</a:t>
            </a:r>
            <a:r>
              <a:rPr lang="es-ES" smtClean="0"/>
              <a:t/>
            </a:r>
            <a:br>
              <a:rPr lang="es-ES" smtClean="0"/>
            </a:br>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85813" y="1447800"/>
            <a:ext cx="7900987" cy="5124450"/>
          </a:xfrm>
        </p:spPr>
        <p:txBody>
          <a:bodyPr>
            <a:normAutofit/>
          </a:bodyPr>
          <a:lstStyle/>
          <a:p>
            <a:pPr marL="533400" indent="-533400">
              <a:lnSpc>
                <a:spcPct val="80000"/>
              </a:lnSpc>
              <a:buFont typeface="Wingdings" pitchFamily="2" charset="2"/>
              <a:buNone/>
            </a:pPr>
            <a:r>
              <a:rPr lang="es-VE" smtClean="0"/>
              <a:t> </a:t>
            </a:r>
          </a:p>
          <a:p>
            <a:pPr marL="533400" indent="-533400">
              <a:lnSpc>
                <a:spcPct val="80000"/>
              </a:lnSpc>
              <a:buFont typeface="Wingdings" pitchFamily="2" charset="2"/>
              <a:buNone/>
            </a:pPr>
            <a:r>
              <a:rPr lang="es-VE" sz="2000" smtClean="0"/>
              <a:t>La ritualización parte de una /separación/, de un /extrañamiento/</a:t>
            </a:r>
          </a:p>
          <a:p>
            <a:pPr marL="533400" indent="-533400" algn="just">
              <a:lnSpc>
                <a:spcPct val="80000"/>
              </a:lnSpc>
              <a:buFont typeface="Wingdings" pitchFamily="2" charset="2"/>
              <a:buNone/>
            </a:pPr>
            <a:r>
              <a:rPr lang="es-VE" sz="2000" smtClean="0"/>
              <a:t>temporal, de una ruptura con el tiempo de lo cotidiano; de la</a:t>
            </a:r>
          </a:p>
          <a:p>
            <a:pPr marL="533400" indent="-533400" algn="just">
              <a:lnSpc>
                <a:spcPct val="80000"/>
              </a:lnSpc>
              <a:buFont typeface="Wingdings" pitchFamily="2" charset="2"/>
              <a:buNone/>
            </a:pPr>
            <a:r>
              <a:rPr lang="es-VE" sz="2000" smtClean="0"/>
              <a:t>transformación de la /continuidad/ y de la /sucesión/ temporal</a:t>
            </a:r>
          </a:p>
          <a:p>
            <a:pPr marL="533400" indent="-533400" algn="just">
              <a:lnSpc>
                <a:spcPct val="80000"/>
              </a:lnSpc>
              <a:buFont typeface="Wingdings" pitchFamily="2" charset="2"/>
              <a:buNone/>
            </a:pPr>
            <a:r>
              <a:rPr lang="es-VE" sz="2000" smtClean="0"/>
              <a:t>cotidianas en un tiempo aparte, extra-cotidiano. </a:t>
            </a:r>
          </a:p>
          <a:p>
            <a:pPr marL="533400" indent="-533400" algn="just">
              <a:lnSpc>
                <a:spcPct val="80000"/>
              </a:lnSpc>
              <a:buFont typeface="Wingdings" pitchFamily="2" charset="2"/>
              <a:buNone/>
            </a:pPr>
            <a:r>
              <a:rPr lang="es-VE" sz="2000" smtClean="0"/>
              <a:t>¿Cómo semiotizamos y cómo percibimos ese “extrañamiento</a:t>
            </a:r>
          </a:p>
          <a:p>
            <a:pPr marL="533400" indent="-533400" algn="just">
              <a:lnSpc>
                <a:spcPct val="80000"/>
              </a:lnSpc>
              <a:buFont typeface="Wingdings" pitchFamily="2" charset="2"/>
              <a:buNone/>
            </a:pPr>
            <a:r>
              <a:rPr lang="es-VE" sz="2000" smtClean="0"/>
              <a:t>temporal”? </a:t>
            </a:r>
            <a:endParaRPr lang="es-VE" smtClean="0"/>
          </a:p>
          <a:p>
            <a:pPr marL="533400" indent="-533400">
              <a:lnSpc>
                <a:spcPct val="80000"/>
              </a:lnSpc>
              <a:buFont typeface="Wingdings" pitchFamily="2" charset="2"/>
              <a:buNone/>
            </a:pPr>
            <a:r>
              <a:rPr lang="es-VE" smtClean="0"/>
              <a:t>    </a:t>
            </a:r>
            <a:r>
              <a:rPr lang="es-VE" sz="2000" smtClean="0"/>
              <a:t>Porque articulamos y observamos: </a:t>
            </a:r>
          </a:p>
          <a:p>
            <a:pPr marL="533400" indent="-533400">
              <a:lnSpc>
                <a:spcPct val="80000"/>
              </a:lnSpc>
              <a:buFont typeface="Wingdings" pitchFamily="2" charset="2"/>
              <a:buNone/>
            </a:pPr>
            <a:endParaRPr lang="es-VE" sz="2000" smtClean="0"/>
          </a:p>
          <a:p>
            <a:pPr marL="533400" indent="-533400">
              <a:lnSpc>
                <a:spcPct val="80000"/>
              </a:lnSpc>
              <a:buFont typeface="Wingdings" pitchFamily="2" charset="2"/>
              <a:buAutoNum type="alphaLcParenR"/>
            </a:pPr>
            <a:r>
              <a:rPr lang="es-VE" sz="2000" smtClean="0"/>
              <a:t>Un discurso diferente </a:t>
            </a:r>
          </a:p>
          <a:p>
            <a:pPr marL="533400" indent="-533400">
              <a:lnSpc>
                <a:spcPct val="80000"/>
              </a:lnSpc>
              <a:buFont typeface="Wingdings" pitchFamily="2" charset="2"/>
              <a:buAutoNum type="alphaLcParenR"/>
            </a:pPr>
            <a:r>
              <a:rPr lang="es-VE" sz="2000" smtClean="0"/>
              <a:t>Una actitud corporal distinta </a:t>
            </a:r>
          </a:p>
          <a:p>
            <a:pPr marL="533400" indent="-533400">
              <a:lnSpc>
                <a:spcPct val="80000"/>
              </a:lnSpc>
              <a:buFont typeface="Wingdings" pitchFamily="2" charset="2"/>
              <a:buAutoNum type="alphaLcParenR"/>
            </a:pPr>
            <a:r>
              <a:rPr lang="es-VE" sz="2000" smtClean="0"/>
              <a:t>Una vestimenta diversa</a:t>
            </a:r>
          </a:p>
          <a:p>
            <a:pPr marL="533400" indent="-533400">
              <a:lnSpc>
                <a:spcPct val="80000"/>
              </a:lnSpc>
              <a:buFont typeface="Wingdings" pitchFamily="2" charset="2"/>
              <a:buAutoNum type="alphaLcParenR"/>
            </a:pPr>
            <a:r>
              <a:rPr lang="es-VE" sz="2000" smtClean="0"/>
              <a:t>Una nueva ‘formalidad’</a:t>
            </a:r>
          </a:p>
          <a:p>
            <a:pPr marL="533400" indent="-533400">
              <a:lnSpc>
                <a:spcPct val="80000"/>
              </a:lnSpc>
              <a:buFont typeface="Wingdings" pitchFamily="2" charset="2"/>
              <a:buAutoNum type="alphaLcParenR"/>
            </a:pPr>
            <a:r>
              <a:rPr lang="es-VE" sz="2000" smtClean="0"/>
              <a:t>Una  especial ‘emocionalidad’ </a:t>
            </a:r>
            <a:endParaRPr lang="es-ES" sz="2000" smtClean="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29699" name="4 Grupo"/>
          <p:cNvGrpSpPr>
            <a:grpSpLocks/>
          </p:cNvGrpSpPr>
          <p:nvPr/>
        </p:nvGrpSpPr>
        <p:grpSpPr bwMode="auto">
          <a:xfrm>
            <a:off x="0" y="6500813"/>
            <a:ext cx="9144000" cy="265112"/>
            <a:chOff x="0" y="6500834"/>
            <a:chExt cx="9144000" cy="264509"/>
          </a:xfrm>
        </p:grpSpPr>
        <p:sp>
          <p:nvSpPr>
            <p:cNvPr id="29700"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14400" y="273050"/>
            <a:ext cx="7772400" cy="1143000"/>
          </a:xfrm>
        </p:spPr>
        <p:txBody>
          <a:bodyPr/>
          <a:lstStyle/>
          <a:p>
            <a:pPr fontAlgn="auto">
              <a:spcAft>
                <a:spcPts val="0"/>
              </a:spcAft>
              <a:defRPr/>
            </a:pPr>
            <a:endParaRPr lang="es-ES"/>
          </a:p>
        </p:txBody>
      </p:sp>
      <p:sp>
        <p:nvSpPr>
          <p:cNvPr id="6" name="5 Marcador de texto"/>
          <p:cNvSpPr>
            <a:spLocks noGrp="1"/>
          </p:cNvSpPr>
          <p:nvPr>
            <p:ph type="body" idx="2"/>
          </p:nvPr>
        </p:nvSpPr>
        <p:spPr/>
        <p:txBody>
          <a:bodyPr>
            <a:normAutofit fontScale="77500" lnSpcReduction="20000"/>
          </a:bodyPr>
          <a:lstStyle/>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r>
              <a:rPr lang="es-ES" dirty="0" smtClean="0"/>
              <a:t>Pareja, familiares e invitados especialmente vestidos para asistir a un matrimonio en Copacabana (</a:t>
            </a:r>
            <a:r>
              <a:rPr lang="es-ES" dirty="0" err="1" smtClean="0"/>
              <a:t>Khupaqawaña</a:t>
            </a:r>
            <a:r>
              <a:rPr lang="es-ES" dirty="0" smtClean="0"/>
              <a:t>). </a:t>
            </a:r>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r>
              <a:rPr lang="es-ES" dirty="0" smtClean="0"/>
              <a:t>Lago Titicaca, Bolivia, Septiembre 2007.</a:t>
            </a:r>
            <a:endParaRPr lang="es-ES" dirty="0"/>
          </a:p>
        </p:txBody>
      </p:sp>
      <p:pic>
        <p:nvPicPr>
          <p:cNvPr id="31747" name="Picture 7" descr="Fotos de Bolivia II 105"/>
          <p:cNvPicPr>
            <a:picLocks noGrp="1" noChangeAspect="1" noChangeArrowheads="1"/>
          </p:cNvPicPr>
          <p:nvPr>
            <p:ph sz="quarter" idx="1"/>
          </p:nvPr>
        </p:nvPicPr>
        <p:blipFill>
          <a:blip r:embed="rId3"/>
          <a:srcRect/>
          <a:stretch>
            <a:fillRect/>
          </a:stretch>
        </p:blipFill>
        <p:spPr>
          <a:xfrm>
            <a:off x="2971800" y="1704975"/>
            <a:ext cx="5715000" cy="4286250"/>
          </a:xfrm>
        </p:spPr>
      </p:pic>
      <p:sp>
        <p:nvSpPr>
          <p:cNvPr id="7"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31749" name="7 Grupo"/>
          <p:cNvGrpSpPr>
            <a:grpSpLocks/>
          </p:cNvGrpSpPr>
          <p:nvPr/>
        </p:nvGrpSpPr>
        <p:grpSpPr bwMode="auto">
          <a:xfrm>
            <a:off x="0" y="6500813"/>
            <a:ext cx="9144000" cy="265112"/>
            <a:chOff x="0" y="6500834"/>
            <a:chExt cx="9144000" cy="264509"/>
          </a:xfrm>
        </p:grpSpPr>
        <p:sp>
          <p:nvSpPr>
            <p:cNvPr id="31750" name="8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10" name="9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Documents and Settings\JOSÉ ENRIQUE FINOL\Escritorio\Fotos de BOLIVIA\Fotos de Bolivia II 102.jpg"/>
          <p:cNvPicPr>
            <a:picLocks noGrp="1" noChangeAspect="1" noChangeArrowheads="1"/>
          </p:cNvPicPr>
          <p:nvPr>
            <p:ph sz="quarter" idx="1"/>
          </p:nvPr>
        </p:nvPicPr>
        <p:blipFill>
          <a:blip r:embed="rId3"/>
          <a:srcRect/>
          <a:stretch>
            <a:fillRect/>
          </a:stretch>
        </p:blipFill>
        <p:spPr>
          <a:xfrm>
            <a:off x="785813" y="1681163"/>
            <a:ext cx="5762625" cy="4319587"/>
          </a:xfrm>
        </p:spPr>
      </p:pic>
      <p:sp>
        <p:nvSpPr>
          <p:cNvPr id="33794" name="6 Marcador de contenido"/>
          <p:cNvSpPr>
            <a:spLocks noGrp="1"/>
          </p:cNvSpPr>
          <p:nvPr>
            <p:ph sz="quarter" idx="2"/>
          </p:nvPr>
        </p:nvSpPr>
        <p:spPr>
          <a:xfrm>
            <a:off x="6643688" y="1500188"/>
            <a:ext cx="2039937" cy="4519612"/>
          </a:xfrm>
        </p:spPr>
        <p:txBody>
          <a:bodyPr/>
          <a:lstStyle/>
          <a:p>
            <a:pPr>
              <a:buFont typeface="Wingdings 2" pitchFamily="18" charset="2"/>
              <a:buNone/>
            </a:pPr>
            <a:endParaRPr lang="es-ES" smtClean="0"/>
          </a:p>
          <a:p>
            <a:pPr>
              <a:buFont typeface="Wingdings 2" pitchFamily="18" charset="2"/>
              <a:buNone/>
            </a:pPr>
            <a:endParaRPr lang="es-ES" smtClean="0"/>
          </a:p>
          <a:p>
            <a:pPr algn="r">
              <a:buFont typeface="Wingdings 2" pitchFamily="18" charset="2"/>
              <a:buNone/>
            </a:pPr>
            <a:r>
              <a:rPr lang="es-ES" sz="1400" smtClean="0"/>
              <a:t>Bendición de un bus de transporte colectivo adornado con flores. Obsérvense las botellas de licor debajo del parachoques.</a:t>
            </a:r>
          </a:p>
          <a:p>
            <a:pPr algn="r">
              <a:buFont typeface="Wingdings 2" pitchFamily="18" charset="2"/>
              <a:buNone/>
            </a:pPr>
            <a:endParaRPr lang="es-ES" sz="1400" smtClean="0"/>
          </a:p>
          <a:p>
            <a:pPr algn="r">
              <a:buFont typeface="Wingdings 2" pitchFamily="18" charset="2"/>
              <a:buNone/>
            </a:pPr>
            <a:endParaRPr lang="es-ES" sz="1400" smtClean="0"/>
          </a:p>
          <a:p>
            <a:pPr algn="r">
              <a:buFont typeface="Wingdings 2" pitchFamily="18" charset="2"/>
              <a:buNone/>
            </a:pPr>
            <a:endParaRPr lang="es-ES" sz="1400" smtClean="0"/>
          </a:p>
          <a:p>
            <a:pPr algn="r">
              <a:buFont typeface="Wingdings 2" pitchFamily="18" charset="2"/>
              <a:buNone/>
            </a:pPr>
            <a:r>
              <a:rPr lang="es-ES" sz="1400" smtClean="0"/>
              <a:t>Copacabana,</a:t>
            </a:r>
          </a:p>
          <a:p>
            <a:pPr algn="r">
              <a:buFont typeface="Wingdings 2" pitchFamily="18" charset="2"/>
              <a:buNone/>
            </a:pPr>
            <a:r>
              <a:rPr lang="es-ES" sz="1400" smtClean="0"/>
              <a:t>Lago Titicaca, Bolivia, Septiembre 2007.</a:t>
            </a:r>
          </a:p>
          <a:p>
            <a:pPr algn="r">
              <a:buFont typeface="Wingdings 2" pitchFamily="18" charset="2"/>
              <a:buNone/>
            </a:pPr>
            <a:endParaRPr lang="es-ES" sz="1400" smtClean="0"/>
          </a:p>
          <a:p>
            <a:pPr algn="r">
              <a:buFont typeface="Wingdings 2" pitchFamily="18" charset="2"/>
              <a:buNone/>
            </a:pPr>
            <a:endParaRPr lang="es-ES" sz="1400" smtClean="0"/>
          </a:p>
          <a:p>
            <a:pPr algn="r">
              <a:buFont typeface="Wingdings 2" pitchFamily="18" charset="2"/>
              <a:buNone/>
            </a:pPr>
            <a:endParaRPr lang="es-ES" sz="1400" smtClean="0"/>
          </a:p>
          <a:p>
            <a:pPr algn="r">
              <a:buFont typeface="Wingdings 2" pitchFamily="18" charset="2"/>
              <a:buNone/>
            </a:pPr>
            <a:endParaRPr lang="es-ES" sz="1400" smtClean="0"/>
          </a:p>
        </p:txBody>
      </p:sp>
      <p:sp>
        <p:nvSpPr>
          <p:cNvPr id="8"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33796" name="8 Grupo"/>
          <p:cNvGrpSpPr>
            <a:grpSpLocks/>
          </p:cNvGrpSpPr>
          <p:nvPr/>
        </p:nvGrpSpPr>
        <p:grpSpPr bwMode="auto">
          <a:xfrm>
            <a:off x="0" y="6500813"/>
            <a:ext cx="9144000" cy="265112"/>
            <a:chOff x="0" y="6500834"/>
            <a:chExt cx="9144000" cy="264509"/>
          </a:xfrm>
        </p:grpSpPr>
        <p:sp>
          <p:nvSpPr>
            <p:cNvPr id="33797" name="9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11" name="10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914400" y="273050"/>
            <a:ext cx="7772400" cy="1143000"/>
          </a:xfrm>
        </p:spPr>
        <p:txBody>
          <a:bodyPr/>
          <a:lstStyle/>
          <a:p>
            <a:pPr fontAlgn="auto">
              <a:spcAft>
                <a:spcPts val="0"/>
              </a:spcAft>
              <a:defRPr/>
            </a:pPr>
            <a:endParaRPr lang="es-ES"/>
          </a:p>
        </p:txBody>
      </p:sp>
      <p:sp>
        <p:nvSpPr>
          <p:cNvPr id="7" name="6 Marcador de texto"/>
          <p:cNvSpPr>
            <a:spLocks noGrp="1"/>
          </p:cNvSpPr>
          <p:nvPr>
            <p:ph type="body" idx="2"/>
          </p:nvPr>
        </p:nvSpPr>
        <p:spPr/>
        <p:txBody>
          <a:bodyPr>
            <a:normAutofit lnSpcReduction="10000"/>
          </a:bodyPr>
          <a:lstStyle/>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r>
              <a:rPr lang="es-ES" sz="1500" dirty="0" smtClean="0"/>
              <a:t>Bendición de autos particulares. El propietario aparece con toda su familia, en actitud de recogimiento. </a:t>
            </a:r>
          </a:p>
          <a:p>
            <a:pPr fontAlgn="auto">
              <a:spcBef>
                <a:spcPts val="580"/>
              </a:spcBef>
              <a:spcAft>
                <a:spcPts val="0"/>
              </a:spcAft>
              <a:buFont typeface="Wingdings 2"/>
              <a:buNone/>
              <a:defRPr/>
            </a:pPr>
            <a:endParaRPr lang="es-ES" sz="1500" dirty="0" smtClean="0"/>
          </a:p>
          <a:p>
            <a:pPr fontAlgn="auto">
              <a:spcBef>
                <a:spcPts val="580"/>
              </a:spcBef>
              <a:spcAft>
                <a:spcPts val="0"/>
              </a:spcAft>
              <a:buFont typeface="Wingdings 2"/>
              <a:buNone/>
              <a:defRPr/>
            </a:pPr>
            <a:endParaRPr lang="es-ES" sz="1500" dirty="0" smtClean="0"/>
          </a:p>
          <a:p>
            <a:pPr fontAlgn="auto">
              <a:spcBef>
                <a:spcPts val="580"/>
              </a:spcBef>
              <a:spcAft>
                <a:spcPts val="0"/>
              </a:spcAft>
              <a:buFont typeface="Wingdings 2"/>
              <a:buNone/>
              <a:defRPr/>
            </a:pPr>
            <a:endParaRPr lang="es-ES" sz="1500" dirty="0" smtClean="0"/>
          </a:p>
          <a:p>
            <a:pPr fontAlgn="auto">
              <a:spcBef>
                <a:spcPts val="580"/>
              </a:spcBef>
              <a:spcAft>
                <a:spcPts val="0"/>
              </a:spcAft>
              <a:buFont typeface="Wingdings 2"/>
              <a:buNone/>
              <a:defRPr/>
            </a:pPr>
            <a:r>
              <a:rPr lang="es-ES" sz="1500" dirty="0" smtClean="0"/>
              <a:t>Copacabana (</a:t>
            </a:r>
            <a:r>
              <a:rPr lang="es-ES" sz="1500" dirty="0" err="1" smtClean="0"/>
              <a:t>Khupaqawaña</a:t>
            </a:r>
            <a:r>
              <a:rPr lang="es-ES" sz="1500" dirty="0" smtClean="0"/>
              <a:t>), Lago Titicaca, Bolivia, Septiembre 2007.</a:t>
            </a:r>
          </a:p>
          <a:p>
            <a:pPr fontAlgn="auto">
              <a:spcBef>
                <a:spcPts val="580"/>
              </a:spcBef>
              <a:spcAft>
                <a:spcPts val="0"/>
              </a:spcAft>
              <a:buFont typeface="Wingdings 2"/>
              <a:buNone/>
              <a:defRPr/>
            </a:pPr>
            <a:endParaRPr lang="es-ES" dirty="0"/>
          </a:p>
        </p:txBody>
      </p:sp>
      <p:pic>
        <p:nvPicPr>
          <p:cNvPr id="35843" name="Picture 3" descr="C:\Documents and Settings\JOSÉ ENRIQUE FINOL\Escritorio\Fotos de BOLIVIA\Fotos de Bolivia II 103.jpg"/>
          <p:cNvPicPr>
            <a:picLocks noGrp="1" noChangeAspect="1" noChangeArrowheads="1"/>
          </p:cNvPicPr>
          <p:nvPr>
            <p:ph sz="quarter" idx="1"/>
          </p:nvPr>
        </p:nvPicPr>
        <p:blipFill>
          <a:blip r:embed="rId3"/>
          <a:srcRect/>
          <a:stretch>
            <a:fillRect/>
          </a:stretch>
        </p:blipFill>
        <p:spPr>
          <a:xfrm>
            <a:off x="2971800" y="1704975"/>
            <a:ext cx="5715000" cy="4286250"/>
          </a:xfrm>
        </p:spPr>
      </p:pic>
      <p:sp>
        <p:nvSpPr>
          <p:cNvPr id="5"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35845" name="7 Grupo"/>
          <p:cNvGrpSpPr>
            <a:grpSpLocks/>
          </p:cNvGrpSpPr>
          <p:nvPr/>
        </p:nvGrpSpPr>
        <p:grpSpPr bwMode="auto">
          <a:xfrm>
            <a:off x="0" y="6500813"/>
            <a:ext cx="9144000" cy="265112"/>
            <a:chOff x="0" y="6500834"/>
            <a:chExt cx="9144000" cy="264509"/>
          </a:xfrm>
        </p:grpSpPr>
        <p:sp>
          <p:nvSpPr>
            <p:cNvPr id="35846" name="8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10" name="9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lstStyle/>
          <a:p>
            <a:pPr fontAlgn="auto">
              <a:spcAft>
                <a:spcPts val="0"/>
              </a:spcAft>
              <a:defRPr/>
            </a:pPr>
            <a:endParaRPr lang="es-ES"/>
          </a:p>
        </p:txBody>
      </p:sp>
      <p:sp>
        <p:nvSpPr>
          <p:cNvPr id="3" name="2 Marcador de texto"/>
          <p:cNvSpPr>
            <a:spLocks noGrp="1"/>
          </p:cNvSpPr>
          <p:nvPr>
            <p:ph type="body" idx="2"/>
          </p:nvPr>
        </p:nvSpPr>
        <p:spPr/>
        <p:txBody>
          <a:bodyPr>
            <a:normAutofit/>
          </a:bodyPr>
          <a:lstStyle/>
          <a:p>
            <a:pPr>
              <a:lnSpc>
                <a:spcPct val="80000"/>
              </a:lnSpc>
            </a:pPr>
            <a:endParaRPr lang="es-ES" sz="1300" smtClean="0"/>
          </a:p>
          <a:p>
            <a:pPr>
              <a:lnSpc>
                <a:spcPct val="80000"/>
              </a:lnSpc>
            </a:pPr>
            <a:endParaRPr lang="es-ES" sz="1300" smtClean="0"/>
          </a:p>
          <a:p>
            <a:pPr>
              <a:lnSpc>
                <a:spcPct val="80000"/>
              </a:lnSpc>
            </a:pPr>
            <a:endParaRPr lang="es-ES" sz="1300" smtClean="0"/>
          </a:p>
          <a:p>
            <a:pPr>
              <a:lnSpc>
                <a:spcPct val="80000"/>
              </a:lnSpc>
            </a:pPr>
            <a:endParaRPr lang="es-ES" sz="1300" smtClean="0"/>
          </a:p>
          <a:p>
            <a:pPr>
              <a:lnSpc>
                <a:spcPct val="80000"/>
              </a:lnSpc>
            </a:pPr>
            <a:endParaRPr lang="es-ES" sz="1300" smtClean="0"/>
          </a:p>
          <a:p>
            <a:pPr>
              <a:lnSpc>
                <a:spcPct val="80000"/>
              </a:lnSpc>
            </a:pPr>
            <a:endParaRPr lang="es-ES" sz="1300" smtClean="0"/>
          </a:p>
          <a:p>
            <a:pPr>
              <a:lnSpc>
                <a:spcPct val="80000"/>
              </a:lnSpc>
            </a:pPr>
            <a:r>
              <a:rPr lang="es-ES" sz="1500" smtClean="0"/>
              <a:t>Fila de autos, de uso público y privado, adornados con flores a las puertas de la Iglesia de Copacabana (Khupaqawaña) esperando la bendición del sacerdote. </a:t>
            </a:r>
          </a:p>
          <a:p>
            <a:pPr>
              <a:lnSpc>
                <a:spcPct val="80000"/>
              </a:lnSpc>
            </a:pPr>
            <a:endParaRPr lang="es-ES" sz="1300" smtClean="0"/>
          </a:p>
          <a:p>
            <a:pPr>
              <a:lnSpc>
                <a:spcPct val="80000"/>
              </a:lnSpc>
            </a:pPr>
            <a:r>
              <a:rPr lang="es-ES" sz="1300" smtClean="0"/>
              <a:t>Copacabana.</a:t>
            </a:r>
          </a:p>
          <a:p>
            <a:pPr>
              <a:lnSpc>
                <a:spcPct val="80000"/>
              </a:lnSpc>
            </a:pPr>
            <a:r>
              <a:rPr lang="es-ES" sz="1300" smtClean="0"/>
              <a:t>Lago Titicaca, Bolivia, Septiembre 2007.</a:t>
            </a:r>
          </a:p>
          <a:p>
            <a:pPr>
              <a:lnSpc>
                <a:spcPct val="80000"/>
              </a:lnSpc>
            </a:pPr>
            <a:endParaRPr lang="es-ES" sz="1300" smtClean="0"/>
          </a:p>
        </p:txBody>
      </p:sp>
      <p:pic>
        <p:nvPicPr>
          <p:cNvPr id="37891" name="Picture 2" descr="C:\Documents and Settings\JOSÉ ENRIQUE FINOL\Escritorio\Fotos de BOLIVIA\Fotos de Bolivia II 107.jpg"/>
          <p:cNvPicPr>
            <a:picLocks noGrp="1" noChangeAspect="1" noChangeArrowheads="1"/>
          </p:cNvPicPr>
          <p:nvPr>
            <p:ph sz="quarter" idx="1"/>
          </p:nvPr>
        </p:nvPicPr>
        <p:blipFill>
          <a:blip r:embed="rId3"/>
          <a:srcRect/>
          <a:stretch>
            <a:fillRect/>
          </a:stretch>
        </p:blipFill>
        <p:spPr>
          <a:xfrm>
            <a:off x="2971800" y="1704975"/>
            <a:ext cx="5715000" cy="4286250"/>
          </a:xfrm>
        </p:spPr>
      </p:pic>
      <p:sp>
        <p:nvSpPr>
          <p:cNvPr id="5"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37893" name="5 Grupo"/>
          <p:cNvGrpSpPr>
            <a:grpSpLocks/>
          </p:cNvGrpSpPr>
          <p:nvPr/>
        </p:nvGrpSpPr>
        <p:grpSpPr bwMode="auto">
          <a:xfrm>
            <a:off x="0" y="6500813"/>
            <a:ext cx="9144000" cy="265112"/>
            <a:chOff x="0" y="6500834"/>
            <a:chExt cx="9144000" cy="264509"/>
          </a:xfrm>
        </p:grpSpPr>
        <p:sp>
          <p:nvSpPr>
            <p:cNvPr id="37894" name="6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8" name="7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lstStyle/>
          <a:p>
            <a:pPr fontAlgn="auto">
              <a:spcAft>
                <a:spcPts val="0"/>
              </a:spcAft>
              <a:defRPr/>
            </a:pPr>
            <a:endParaRPr lang="es-ES"/>
          </a:p>
        </p:txBody>
      </p:sp>
      <p:sp>
        <p:nvSpPr>
          <p:cNvPr id="3" name="2 Marcador de texto"/>
          <p:cNvSpPr>
            <a:spLocks noGrp="1"/>
          </p:cNvSpPr>
          <p:nvPr>
            <p:ph type="body" idx="2"/>
          </p:nvPr>
        </p:nvSpPr>
        <p:spPr/>
        <p:txBody>
          <a:bodyPr>
            <a:normAutofit lnSpcReduction="10000"/>
          </a:bodyPr>
          <a:lstStyle/>
          <a:p>
            <a:pPr fontAlgn="auto">
              <a:spcBef>
                <a:spcPts val="580"/>
              </a:spcBef>
              <a:spcAft>
                <a:spcPts val="0"/>
              </a:spcAft>
              <a:buFont typeface="Wingdings 2"/>
              <a:buNone/>
              <a:defRPr/>
            </a:pPr>
            <a:r>
              <a:rPr lang="es-ES" sz="1500" dirty="0" smtClean="0"/>
              <a:t>Buses de transporte colectivo ricamente adornados con flores, diferenciados de su apariencia ordinaria, esperando la bendición.</a:t>
            </a:r>
          </a:p>
          <a:p>
            <a:pPr fontAlgn="auto">
              <a:spcBef>
                <a:spcPts val="580"/>
              </a:spcBef>
              <a:spcAft>
                <a:spcPts val="0"/>
              </a:spcAft>
              <a:buFont typeface="Wingdings 2"/>
              <a:buNone/>
              <a:defRPr/>
            </a:pPr>
            <a:endParaRPr lang="es-ES" sz="1500" dirty="0" smtClean="0"/>
          </a:p>
          <a:p>
            <a:pPr fontAlgn="auto">
              <a:spcBef>
                <a:spcPts val="580"/>
              </a:spcBef>
              <a:spcAft>
                <a:spcPts val="0"/>
              </a:spcAft>
              <a:buFont typeface="Wingdings 2"/>
              <a:buNone/>
              <a:defRPr/>
            </a:pPr>
            <a:r>
              <a:rPr lang="es-ES" sz="1500" dirty="0" smtClean="0"/>
              <a:t> Iglesia de Copacabana (</a:t>
            </a:r>
            <a:r>
              <a:rPr lang="es-ES" sz="1500" dirty="0" err="1" smtClean="0"/>
              <a:t>Khupaqawaña</a:t>
            </a:r>
            <a:r>
              <a:rPr lang="es-ES" sz="1500" dirty="0" smtClean="0"/>
              <a:t>) </a:t>
            </a:r>
          </a:p>
          <a:p>
            <a:pPr fontAlgn="auto">
              <a:spcBef>
                <a:spcPts val="580"/>
              </a:spcBef>
              <a:spcAft>
                <a:spcPts val="0"/>
              </a:spcAft>
              <a:buFont typeface="Wingdings 2"/>
              <a:buNone/>
              <a:defRPr/>
            </a:pPr>
            <a:r>
              <a:rPr lang="es-ES" sz="1500" dirty="0" smtClean="0"/>
              <a:t>Lago Titicaca, Bolivia.</a:t>
            </a:r>
          </a:p>
          <a:p>
            <a:pPr fontAlgn="auto">
              <a:spcBef>
                <a:spcPts val="580"/>
              </a:spcBef>
              <a:spcAft>
                <a:spcPts val="0"/>
              </a:spcAft>
              <a:buFont typeface="Wingdings 2"/>
              <a:buNone/>
              <a:defRPr/>
            </a:pPr>
            <a:r>
              <a:rPr lang="es-ES" sz="1500" dirty="0" smtClean="0"/>
              <a:t>Septiembre 2007</a:t>
            </a:r>
          </a:p>
          <a:p>
            <a:pPr fontAlgn="auto">
              <a:spcBef>
                <a:spcPts val="580"/>
              </a:spcBef>
              <a:spcAft>
                <a:spcPts val="0"/>
              </a:spcAft>
              <a:buFont typeface="Wingdings 2"/>
              <a:buNone/>
              <a:defRPr/>
            </a:pPr>
            <a:endParaRPr lang="es-ES" dirty="0"/>
          </a:p>
        </p:txBody>
      </p:sp>
      <p:pic>
        <p:nvPicPr>
          <p:cNvPr id="39939" name="Picture 2" descr="C:\Documents and Settings\JOSÉ ENRIQUE FINOL\Escritorio\Fotos de BOLIVIA\Fotos de Bolivia II 094.jpg"/>
          <p:cNvPicPr>
            <a:picLocks noGrp="1" noChangeAspect="1" noChangeArrowheads="1"/>
          </p:cNvPicPr>
          <p:nvPr>
            <p:ph sz="quarter" idx="1"/>
          </p:nvPr>
        </p:nvPicPr>
        <p:blipFill>
          <a:blip r:embed="rId2"/>
          <a:srcRect/>
          <a:stretch>
            <a:fillRect/>
          </a:stretch>
        </p:blipFill>
        <p:spPr>
          <a:xfrm>
            <a:off x="2971800" y="1704975"/>
            <a:ext cx="5715000" cy="4286250"/>
          </a:xfrm>
        </p:spPr>
      </p:pic>
      <p:sp>
        <p:nvSpPr>
          <p:cNvPr id="5"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39941" name="5 Grupo"/>
          <p:cNvGrpSpPr>
            <a:grpSpLocks/>
          </p:cNvGrpSpPr>
          <p:nvPr/>
        </p:nvGrpSpPr>
        <p:grpSpPr bwMode="auto">
          <a:xfrm>
            <a:off x="0" y="6500813"/>
            <a:ext cx="9144000" cy="265112"/>
            <a:chOff x="0" y="6500834"/>
            <a:chExt cx="9144000" cy="264509"/>
          </a:xfrm>
        </p:grpSpPr>
        <p:sp>
          <p:nvSpPr>
            <p:cNvPr id="39942" name="6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8" name="7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lstStyle/>
          <a:p>
            <a:pPr fontAlgn="auto">
              <a:spcAft>
                <a:spcPts val="0"/>
              </a:spcAft>
              <a:defRPr/>
            </a:pPr>
            <a:endParaRPr lang="es-ES"/>
          </a:p>
        </p:txBody>
      </p:sp>
      <p:sp>
        <p:nvSpPr>
          <p:cNvPr id="3" name="2 Marcador de texto"/>
          <p:cNvSpPr>
            <a:spLocks noGrp="1"/>
          </p:cNvSpPr>
          <p:nvPr>
            <p:ph type="body" idx="2"/>
          </p:nvPr>
        </p:nvSpPr>
        <p:spPr/>
        <p:txBody>
          <a:bodyPr>
            <a:normAutofit lnSpcReduction="10000"/>
          </a:bodyPr>
          <a:lstStyle/>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endParaRPr lang="es-ES" dirty="0" smtClean="0"/>
          </a:p>
          <a:p>
            <a:pPr fontAlgn="auto">
              <a:spcBef>
                <a:spcPts val="580"/>
              </a:spcBef>
              <a:spcAft>
                <a:spcPts val="0"/>
              </a:spcAft>
              <a:buFont typeface="Wingdings 2"/>
              <a:buNone/>
              <a:defRPr/>
            </a:pPr>
            <a:r>
              <a:rPr lang="es-ES" sz="1500" dirty="0" smtClean="0"/>
              <a:t>Autos ricamente adornados con flores, diferenciados de su apariencia ordinaria, esperando la bendición.</a:t>
            </a:r>
          </a:p>
          <a:p>
            <a:pPr fontAlgn="auto">
              <a:spcBef>
                <a:spcPts val="580"/>
              </a:spcBef>
              <a:spcAft>
                <a:spcPts val="0"/>
              </a:spcAft>
              <a:buFont typeface="Wingdings 2"/>
              <a:buNone/>
              <a:defRPr/>
            </a:pPr>
            <a:endParaRPr lang="es-ES" sz="1500" dirty="0" smtClean="0"/>
          </a:p>
          <a:p>
            <a:pPr fontAlgn="auto">
              <a:spcBef>
                <a:spcPts val="580"/>
              </a:spcBef>
              <a:spcAft>
                <a:spcPts val="0"/>
              </a:spcAft>
              <a:buFont typeface="Wingdings 2"/>
              <a:buNone/>
              <a:defRPr/>
            </a:pPr>
            <a:r>
              <a:rPr lang="es-ES" sz="1500" dirty="0" smtClean="0"/>
              <a:t> Iglesia de Copacabana (</a:t>
            </a:r>
            <a:r>
              <a:rPr lang="es-ES" sz="1500" dirty="0" err="1" smtClean="0"/>
              <a:t>Khupaqawaña</a:t>
            </a:r>
            <a:r>
              <a:rPr lang="es-ES" sz="1500" dirty="0" smtClean="0"/>
              <a:t>) </a:t>
            </a:r>
          </a:p>
          <a:p>
            <a:pPr fontAlgn="auto">
              <a:spcBef>
                <a:spcPts val="580"/>
              </a:spcBef>
              <a:spcAft>
                <a:spcPts val="0"/>
              </a:spcAft>
              <a:buFont typeface="Wingdings 2"/>
              <a:buNone/>
              <a:defRPr/>
            </a:pPr>
            <a:r>
              <a:rPr lang="es-ES" sz="1500" dirty="0" smtClean="0"/>
              <a:t>Lago Titicaca, Bolivia.</a:t>
            </a:r>
          </a:p>
          <a:p>
            <a:pPr fontAlgn="auto">
              <a:spcBef>
                <a:spcPts val="580"/>
              </a:spcBef>
              <a:spcAft>
                <a:spcPts val="0"/>
              </a:spcAft>
              <a:buFont typeface="Wingdings 2"/>
              <a:buNone/>
              <a:defRPr/>
            </a:pPr>
            <a:r>
              <a:rPr lang="es-ES" sz="1500" dirty="0" smtClean="0"/>
              <a:t>Septiembre 2007</a:t>
            </a:r>
            <a:endParaRPr lang="es-ES" sz="1500" dirty="0"/>
          </a:p>
        </p:txBody>
      </p:sp>
      <p:pic>
        <p:nvPicPr>
          <p:cNvPr id="40963" name="Picture 2" descr="C:\Documents and Settings\JOSÉ ENRIQUE FINOL\Escritorio\Fotos de BOLIVIA\Fotos de Bolivia II 095.jpg"/>
          <p:cNvPicPr>
            <a:picLocks noGrp="1" noChangeAspect="1" noChangeArrowheads="1"/>
          </p:cNvPicPr>
          <p:nvPr>
            <p:ph sz="quarter" idx="1"/>
          </p:nvPr>
        </p:nvPicPr>
        <p:blipFill>
          <a:blip r:embed="rId2"/>
          <a:srcRect/>
          <a:stretch>
            <a:fillRect/>
          </a:stretch>
        </p:blipFill>
        <p:spPr>
          <a:xfrm>
            <a:off x="2971800" y="1704975"/>
            <a:ext cx="5715000" cy="4286250"/>
          </a:xfrm>
        </p:spPr>
      </p:pic>
      <p:sp>
        <p:nvSpPr>
          <p:cNvPr id="5"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0965" name="5 Grupo"/>
          <p:cNvGrpSpPr>
            <a:grpSpLocks/>
          </p:cNvGrpSpPr>
          <p:nvPr/>
        </p:nvGrpSpPr>
        <p:grpSpPr bwMode="auto">
          <a:xfrm>
            <a:off x="0" y="6500813"/>
            <a:ext cx="9144000" cy="265112"/>
            <a:chOff x="0" y="6500834"/>
            <a:chExt cx="9144000" cy="264509"/>
          </a:xfrm>
        </p:grpSpPr>
        <p:sp>
          <p:nvSpPr>
            <p:cNvPr id="40966" name="6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8" name="7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Font typeface="Wingdings 2" pitchFamily="18" charset="2"/>
              <a:buNone/>
            </a:pPr>
            <a:r>
              <a:rPr lang="es-VE" sz="2400" b="1" smtClean="0"/>
              <a:t>   1. La vida cotidiana</a:t>
            </a:r>
            <a:endParaRPr lang="es-VE" sz="2400" smtClean="0"/>
          </a:p>
          <a:p>
            <a:pPr>
              <a:buFont typeface="Wingdings 2" pitchFamily="18" charset="2"/>
              <a:buNone/>
            </a:pPr>
            <a:endParaRPr lang="es-ES" sz="2400" smtClean="0"/>
          </a:p>
          <a:p>
            <a:pPr algn="just"/>
            <a:r>
              <a:rPr lang="es-VE" sz="2200" smtClean="0"/>
              <a:t>La definición original del DRAE señala que la cotidianidad es la "Característica de lo que es normal porque pasa todos los días", es decir es aquello que es /normal/ + /repetido/. Para nosotros, además, la cotidianidad se estructura sobre esa línea temporal diacrónica, construida por la sucesión de eventos y acciones; se asienta, pues, sobre un tiempo profano marcado por características específicas que delimitan la temporalidad cotidiana y permiten la reproducción social. </a:t>
            </a:r>
            <a:endParaRPr lang="es-ES" sz="2200" smtClean="0"/>
          </a:p>
          <a:p>
            <a:endParaRPr lang="es-ES" sz="2400" smtClean="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1987" name="4 Grupo"/>
          <p:cNvGrpSpPr>
            <a:grpSpLocks/>
          </p:cNvGrpSpPr>
          <p:nvPr/>
        </p:nvGrpSpPr>
        <p:grpSpPr bwMode="auto">
          <a:xfrm>
            <a:off x="0" y="6500813"/>
            <a:ext cx="9144000" cy="265112"/>
            <a:chOff x="0" y="6500834"/>
            <a:chExt cx="9144000" cy="264509"/>
          </a:xfrm>
        </p:grpSpPr>
        <p:sp>
          <p:nvSpPr>
            <p:cNvPr id="41988"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77500" lnSpcReduction="20000"/>
          </a:bodyPr>
          <a:lstStyle/>
          <a:p>
            <a:pPr marL="274320" indent="-274320" algn="just" fontAlgn="auto">
              <a:spcBef>
                <a:spcPts val="580"/>
              </a:spcBef>
              <a:spcAft>
                <a:spcPts val="0"/>
              </a:spcAft>
              <a:buFont typeface="Wingdings 2"/>
              <a:buChar char=""/>
              <a:defRPr/>
            </a:pPr>
            <a:endParaRPr lang="es-VE" dirty="0" smtClean="0"/>
          </a:p>
          <a:p>
            <a:pPr marL="274320" indent="-274320" algn="just" fontAlgn="auto">
              <a:spcBef>
                <a:spcPts val="580"/>
              </a:spcBef>
              <a:spcAft>
                <a:spcPts val="0"/>
              </a:spcAft>
              <a:buFont typeface="Wingdings 2"/>
              <a:buChar char=""/>
              <a:defRPr/>
            </a:pPr>
            <a:r>
              <a:rPr lang="es-VE" dirty="0" smtClean="0"/>
              <a:t>Heller enumera las características de la vida cotidiana: espontaneidad, pragmatismo, economicismo y ultrageneralización (cuyos mecanismos son analogía, precedente, imitación, juicio provisional y entonación) (Heller, 1972). Si aplicamos esas mismas características a la práctica ritual, veremos que éstas cambian de signo. Así, por ejemplo, el rito en lugar de ser espontáneo es más bien rígido, puesto que está regido por una sintaxis formal; no es un conjunto de acciones pragmáticas puesto que las acciones del rito apuntan hacia un orden simbólico, no utilitario. Así mismo, en el rito no predomina el </a:t>
            </a:r>
            <a:r>
              <a:rPr lang="es-VE" i="1" dirty="0" smtClean="0"/>
              <a:t>economicismo</a:t>
            </a:r>
            <a:r>
              <a:rPr lang="es-VE" dirty="0" smtClean="0"/>
              <a:t>, que Heller entiende como predominio de la probabilidad entre las actividades del hombre y las consecuencias de éstas. En el rito no hay probabilidades que analizar para el desarrollo del mismo, pues su estructura está fijada, sus participantes conocen la partitura establecida y, salvo en raras ocasiones, dicha partitura es respetada. </a:t>
            </a:r>
            <a:endParaRPr lang="es-ES" dirty="0" smtClean="0"/>
          </a:p>
          <a:p>
            <a:pPr marL="274320" indent="-274320" fontAlgn="auto">
              <a:spcBef>
                <a:spcPts val="580"/>
              </a:spcBef>
              <a:spcAft>
                <a:spcPts val="0"/>
              </a:spcAft>
              <a:buFont typeface="Wingdings 2"/>
              <a:buChar char=""/>
              <a:defRPr/>
            </a:pPr>
            <a:endParaRPr lang="es-ES" dirty="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3011" name="4 Grupo"/>
          <p:cNvGrpSpPr>
            <a:grpSpLocks/>
          </p:cNvGrpSpPr>
          <p:nvPr/>
        </p:nvGrpSpPr>
        <p:grpSpPr bwMode="auto">
          <a:xfrm>
            <a:off x="0" y="6500813"/>
            <a:ext cx="9144000" cy="265112"/>
            <a:chOff x="0" y="6500834"/>
            <a:chExt cx="9144000" cy="264509"/>
          </a:xfrm>
        </p:grpSpPr>
        <p:sp>
          <p:nvSpPr>
            <p:cNvPr id="43012"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57250" y="1500188"/>
            <a:ext cx="8001000" cy="5143500"/>
          </a:xfrm>
        </p:spPr>
        <p:txBody>
          <a:bodyPr>
            <a:normAutofit/>
          </a:bodyPr>
          <a:lstStyle/>
          <a:p>
            <a:pPr algn="just">
              <a:lnSpc>
                <a:spcPct val="80000"/>
              </a:lnSpc>
              <a:buFont typeface="Wingdings 2" pitchFamily="18" charset="2"/>
              <a:buNone/>
            </a:pPr>
            <a:r>
              <a:rPr lang="es-VE" sz="1700" smtClean="0"/>
              <a:t>        En cuanto a la ultrageneralización  que predomina en la vida cotidiana, observamos que en el rito, por el contrario, cada ejecución (</a:t>
            </a:r>
            <a:r>
              <a:rPr lang="es-VE" sz="1700" i="1" smtClean="0"/>
              <a:t>performance</a:t>
            </a:r>
            <a:r>
              <a:rPr lang="es-VE" sz="1700" smtClean="0"/>
              <a:t>) es única en sí misma, justamente por la capacidad del rito para </a:t>
            </a:r>
            <a:r>
              <a:rPr lang="es-VE" sz="1700" i="1" smtClean="0"/>
              <a:t>eventualizar</a:t>
            </a:r>
            <a:r>
              <a:rPr lang="es-VE" sz="1700" smtClean="0"/>
              <a:t> estructuras, como afirma Grimes. En efecto, la realización de un rito no es mera </a:t>
            </a:r>
            <a:r>
              <a:rPr lang="es-VE" sz="1700" i="1" smtClean="0"/>
              <a:t>repetición</a:t>
            </a:r>
            <a:r>
              <a:rPr lang="es-VE" sz="1700" smtClean="0"/>
              <a:t> como sí lo son, en general, las acciones de la vida cotidiana. La ejecución de un rito es siempre única, pues su esencia es, repito, no la </a:t>
            </a:r>
            <a:r>
              <a:rPr lang="es-VE" sz="1700" i="1" smtClean="0"/>
              <a:t>repetición</a:t>
            </a:r>
            <a:r>
              <a:rPr lang="es-VE" sz="1700" smtClean="0"/>
              <a:t> sino la </a:t>
            </a:r>
            <a:r>
              <a:rPr lang="es-VE" sz="1700" i="1" smtClean="0"/>
              <a:t>realización</a:t>
            </a:r>
            <a:r>
              <a:rPr lang="es-VE" sz="1700" smtClean="0"/>
              <a:t> de un acto único, no es una copia de un acto alguna vez realizado previamente, sino que es el </a:t>
            </a:r>
            <a:r>
              <a:rPr lang="es-VE" sz="1700" i="1" smtClean="0"/>
              <a:t>mismo</a:t>
            </a:r>
            <a:r>
              <a:rPr lang="es-VE" sz="1700" smtClean="0"/>
              <a:t> acto, pues en fin de cuenta esta </a:t>
            </a:r>
            <a:r>
              <a:rPr lang="es-VE" sz="1700" i="1" smtClean="0"/>
              <a:t>mismidad</a:t>
            </a:r>
            <a:r>
              <a:rPr lang="es-VE" sz="1700" smtClean="0"/>
              <a:t> es la que le confiere su eficacia simbólica (Lévi-Strauss). En este sentido, la misa que realiza un sacerdote, en un tiempo y un espacio particulares, con personas y sacerdotes específicos, no es sino la realización de las </a:t>
            </a:r>
            <a:r>
              <a:rPr lang="es-VE" sz="1700" i="1" smtClean="0"/>
              <a:t>mismas</a:t>
            </a:r>
            <a:r>
              <a:rPr lang="es-VE" sz="1700" smtClean="0"/>
              <a:t> acciones que Jesús hizo dos mil años atrás.  Es, pues, el carácter de </a:t>
            </a:r>
            <a:r>
              <a:rPr lang="es-VE" sz="1700" i="1" smtClean="0"/>
              <a:t>unicidad</a:t>
            </a:r>
            <a:r>
              <a:rPr lang="es-VE" sz="1700" smtClean="0"/>
              <a:t> y </a:t>
            </a:r>
            <a:r>
              <a:rPr lang="es-VE" sz="1700" i="1" smtClean="0"/>
              <a:t>mismidad</a:t>
            </a:r>
            <a:r>
              <a:rPr lang="es-VE" sz="1700" smtClean="0"/>
              <a:t> del rito lo que, finalmente, lo separa de las acciones de la vida cotidiana caracterizadas por la repetición y la analogía. </a:t>
            </a:r>
            <a:endParaRPr lang="es-ES" sz="1700" smtClean="0"/>
          </a:p>
          <a:p>
            <a:pPr>
              <a:lnSpc>
                <a:spcPct val="80000"/>
              </a:lnSpc>
            </a:pPr>
            <a:r>
              <a:rPr lang="es-ES" sz="1400" smtClean="0"/>
              <a:t>Para un análisis de la temporalidad ritual en el rito de la fiesta contemporánea ver  Matus Madrid (2000). Véase también  Carretero (2006): "</a:t>
            </a:r>
            <a:r>
              <a:rPr lang="es-VE" sz="1400" smtClean="0"/>
              <a:t>La cultura de la fiesta actual recobra, en la multiplicidad de sus manifestaciones, un denominador común: la insólita capacidad para congelar el tiempo, para evaporar la vivencia característica de la temporalidad gobernante en la racionalizada cotidianidad. Dicho de otro modo, en este espacio/tiempo festivo se diluye, se escamotea, la reglamentada y encorsetadora experiencia del tiempo ordinario, provocando la experiencia de estar ubicado fuera del </a:t>
            </a:r>
            <a:r>
              <a:rPr lang="es-VE" sz="1400" i="1" smtClean="0"/>
              <a:t>tiempo real</a:t>
            </a:r>
            <a:r>
              <a:rPr lang="es-VE" sz="1400" smtClean="0"/>
              <a:t>, en un illo tempore semejante al tiempo sagrado" (2006).</a:t>
            </a:r>
            <a:endParaRPr lang="es-ES" sz="1400" smtClean="0"/>
          </a:p>
          <a:p>
            <a:pPr>
              <a:lnSpc>
                <a:spcPct val="80000"/>
              </a:lnSpc>
            </a:pPr>
            <a:endParaRPr lang="es-ES" sz="800" smtClean="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5059" name="5 Grupo"/>
          <p:cNvGrpSpPr>
            <a:grpSpLocks/>
          </p:cNvGrpSpPr>
          <p:nvPr/>
        </p:nvGrpSpPr>
        <p:grpSpPr bwMode="auto">
          <a:xfrm>
            <a:off x="0" y="6500813"/>
            <a:ext cx="9144000" cy="265112"/>
            <a:chOff x="0" y="6500834"/>
            <a:chExt cx="9144000" cy="264509"/>
          </a:xfrm>
        </p:grpSpPr>
        <p:sp>
          <p:nvSpPr>
            <p:cNvPr id="45060" name="6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8" name="7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lnSpcReduction="20000"/>
          </a:bodyPr>
          <a:lstStyle/>
          <a:p>
            <a:pPr marL="274320" indent="-274320" algn="r" fontAlgn="auto">
              <a:spcBef>
                <a:spcPts val="580"/>
              </a:spcBef>
              <a:spcAft>
                <a:spcPts val="0"/>
              </a:spcAft>
              <a:buFont typeface="Wingdings 2"/>
              <a:buChar char=""/>
              <a:defRPr/>
            </a:pPr>
            <a:endParaRPr lang="es-ES" dirty="0" smtClean="0"/>
          </a:p>
          <a:p>
            <a:pPr marL="274320" indent="-274320" algn="r" fontAlgn="auto">
              <a:lnSpc>
                <a:spcPct val="110000"/>
              </a:lnSpc>
              <a:spcBef>
                <a:spcPts val="580"/>
              </a:spcBef>
              <a:spcAft>
                <a:spcPts val="0"/>
              </a:spcAft>
              <a:buFont typeface="Wingdings 2"/>
              <a:buNone/>
              <a:defRPr/>
            </a:pPr>
            <a:r>
              <a:rPr lang="es-ES" sz="2000" dirty="0" smtClean="0"/>
              <a:t>“</a:t>
            </a:r>
            <a:r>
              <a:rPr lang="es-ES" sz="2000" dirty="0" smtClean="0">
                <a:latin typeface="Script MT Bold" pitchFamily="66" charset="0"/>
              </a:rPr>
              <a:t>Al día siguiente volvió el principito (…)</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-A las cuatro estaré todo inquieto por verte</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y descubriré entonces lo que vale la felicidad.</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Pero si vienes a horas distintas no sabré</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cuándo empezar a preparar mi corazón…</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Los ritos son imprescindibles…</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¿Qué es un rito? –dijo el principito.</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Es algo también ya muy olvidado –dijo el zorro-.</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Es lo que hace que un día sea </a:t>
            </a:r>
            <a:r>
              <a:rPr lang="es-ES" sz="2000" b="1" dirty="0" smtClean="0">
                <a:solidFill>
                  <a:schemeClr val="accent1"/>
                </a:solidFill>
                <a:latin typeface="Script MT Bold" pitchFamily="66" charset="0"/>
              </a:rPr>
              <a:t>diferente</a:t>
            </a:r>
            <a:r>
              <a:rPr lang="es-ES" sz="2000" dirty="0" smtClean="0">
                <a:latin typeface="Script MT Bold" pitchFamily="66" charset="0"/>
              </a:rPr>
              <a:t> a otro día,</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y que una hora sea </a:t>
            </a:r>
            <a:r>
              <a:rPr lang="es-ES" sz="2000" b="1" dirty="0" smtClean="0">
                <a:solidFill>
                  <a:schemeClr val="accent1"/>
                </a:solidFill>
                <a:latin typeface="Script MT Bold" pitchFamily="66" charset="0"/>
              </a:rPr>
              <a:t>diferente</a:t>
            </a:r>
            <a:r>
              <a:rPr lang="es-ES" sz="2000" dirty="0" smtClean="0">
                <a:latin typeface="Script MT Bold" pitchFamily="66" charset="0"/>
              </a:rPr>
              <a:t> a otra”</a:t>
            </a:r>
          </a:p>
          <a:p>
            <a:pPr marL="274320" indent="-274320" algn="r" fontAlgn="auto">
              <a:lnSpc>
                <a:spcPct val="110000"/>
              </a:lnSpc>
              <a:spcBef>
                <a:spcPts val="580"/>
              </a:spcBef>
              <a:spcAft>
                <a:spcPts val="0"/>
              </a:spcAft>
              <a:buFont typeface="Wingdings 2"/>
              <a:buNone/>
              <a:defRPr/>
            </a:pPr>
            <a:r>
              <a:rPr lang="es-ES" sz="2000" dirty="0" smtClean="0">
                <a:latin typeface="Script MT Bold" pitchFamily="66" charset="0"/>
              </a:rPr>
              <a:t>El Principito</a:t>
            </a:r>
          </a:p>
          <a:p>
            <a:pPr marL="274320" indent="-274320" algn="r" fontAlgn="auto">
              <a:lnSpc>
                <a:spcPct val="110000"/>
              </a:lnSpc>
              <a:spcBef>
                <a:spcPts val="580"/>
              </a:spcBef>
              <a:spcAft>
                <a:spcPts val="0"/>
              </a:spcAft>
              <a:buFont typeface="Wingdings 2"/>
              <a:buNone/>
              <a:defRPr/>
            </a:pPr>
            <a:r>
              <a:rPr lang="es-ES" sz="2000" dirty="0" err="1" smtClean="0">
                <a:latin typeface="Script MT Bold" pitchFamily="66" charset="0"/>
              </a:rPr>
              <a:t>Antoine</a:t>
            </a:r>
            <a:r>
              <a:rPr lang="es-ES" sz="2000" dirty="0" smtClean="0">
                <a:latin typeface="Script MT Bold" pitchFamily="66" charset="0"/>
              </a:rPr>
              <a:t> de Saint-</a:t>
            </a:r>
            <a:r>
              <a:rPr lang="es-ES" sz="2000" dirty="0" err="1" smtClean="0">
                <a:latin typeface="Script MT Bold" pitchFamily="66" charset="0"/>
              </a:rPr>
              <a:t>Exupéry</a:t>
            </a:r>
            <a:endParaRPr lang="es-ES" sz="2000" dirty="0">
              <a:latin typeface="Script MT Bold" pitchFamily="66" charset="0"/>
            </a:endParaRPr>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16387" name="7 Grupo"/>
          <p:cNvGrpSpPr>
            <a:grpSpLocks/>
          </p:cNvGrpSpPr>
          <p:nvPr/>
        </p:nvGrpSpPr>
        <p:grpSpPr bwMode="auto">
          <a:xfrm>
            <a:off x="0" y="6500813"/>
            <a:ext cx="9144000" cy="265112"/>
            <a:chOff x="0" y="6500834"/>
            <a:chExt cx="9144000" cy="264509"/>
          </a:xfrm>
        </p:grpSpPr>
        <p:sp>
          <p:nvSpPr>
            <p:cNvPr id="16388" name="4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70000" lnSpcReduction="20000"/>
          </a:bodyPr>
          <a:lstStyle/>
          <a:p>
            <a:pPr marL="274320" indent="-274320" fontAlgn="auto">
              <a:spcBef>
                <a:spcPts val="580"/>
              </a:spcBef>
              <a:spcAft>
                <a:spcPts val="0"/>
              </a:spcAft>
              <a:buFont typeface="Wingdings 2"/>
              <a:buNone/>
              <a:defRPr/>
            </a:pPr>
            <a:r>
              <a:rPr lang="es-VE" b="1" dirty="0" smtClean="0"/>
              <a:t>2. El rito y su estructura temporal</a:t>
            </a:r>
            <a:endParaRPr lang="es-ES" dirty="0" smtClean="0"/>
          </a:p>
          <a:p>
            <a:pPr marL="274320" indent="-274320" fontAlgn="auto">
              <a:spcBef>
                <a:spcPts val="580"/>
              </a:spcBef>
              <a:spcAft>
                <a:spcPts val="0"/>
              </a:spcAft>
              <a:buFont typeface="Wingdings 2"/>
              <a:buNone/>
              <a:defRPr/>
            </a:pPr>
            <a:r>
              <a:rPr lang="es-VE" dirty="0" smtClean="0"/>
              <a:t> </a:t>
            </a:r>
            <a:endParaRPr lang="es-ES" dirty="0" smtClean="0"/>
          </a:p>
          <a:p>
            <a:pPr marL="274320" indent="-274320" algn="just" fontAlgn="auto">
              <a:spcBef>
                <a:spcPts val="580"/>
              </a:spcBef>
              <a:spcAft>
                <a:spcPts val="0"/>
              </a:spcAft>
              <a:buFont typeface="Wingdings 2"/>
              <a:buChar char=""/>
              <a:defRPr/>
            </a:pPr>
            <a:r>
              <a:rPr lang="es-VE" dirty="0" smtClean="0"/>
              <a:t>La estructura temporal del rito, a medio camino entre la vida cotidiana y la experiencia mística, tiene, al menos, tres componentes, uno que llamaré interno, otro que llamaré externo y un tercer tiempo compuesto que llamaré </a:t>
            </a:r>
            <a:r>
              <a:rPr lang="es-VE" i="1" dirty="0" smtClean="0"/>
              <a:t>tiempo múltiple</a:t>
            </a:r>
            <a:r>
              <a:rPr lang="es-VE" dirty="0" smtClean="0"/>
              <a:t>. En cuanto al </a:t>
            </a:r>
            <a:r>
              <a:rPr lang="es-VE" i="1" dirty="0" smtClean="0"/>
              <a:t>tiempo interno</a:t>
            </a:r>
            <a:r>
              <a:rPr lang="es-VE" dirty="0" smtClean="0"/>
              <a:t>, el rito se estructura en una sucesión que es consecuencia de la sintaxis en la que se articulan las acciones que lo componen y que deben desarrollarse en una línea temporal propia, ajena a la línea temporal de la cotidianidad. Es en esa línea temporal propia donde los símbolos rituales adquieren su dimensión semiótica propia, pues es allí donde actualizan sus sentidos particulares.</a:t>
            </a:r>
            <a:endParaRPr lang="es-ES" dirty="0" smtClean="0"/>
          </a:p>
          <a:p>
            <a:pPr marL="274320" indent="-274320" algn="just" fontAlgn="auto">
              <a:spcBef>
                <a:spcPts val="580"/>
              </a:spcBef>
              <a:spcAft>
                <a:spcPts val="0"/>
              </a:spcAft>
              <a:buFont typeface="Wingdings 2"/>
              <a:buNone/>
              <a:defRPr/>
            </a:pPr>
            <a:r>
              <a:rPr lang="es-VE" dirty="0" smtClean="0"/>
              <a:t> </a:t>
            </a:r>
            <a:endParaRPr lang="es-ES" dirty="0" smtClean="0"/>
          </a:p>
          <a:p>
            <a:pPr marL="274320" indent="-274320" algn="just" fontAlgn="auto">
              <a:spcBef>
                <a:spcPts val="580"/>
              </a:spcBef>
              <a:spcAft>
                <a:spcPts val="0"/>
              </a:spcAft>
              <a:buFont typeface="Wingdings 2"/>
              <a:buChar char=""/>
              <a:defRPr/>
            </a:pPr>
            <a:r>
              <a:rPr lang="es-VE" dirty="0" smtClean="0"/>
              <a:t>En cuanto al </a:t>
            </a:r>
            <a:r>
              <a:rPr lang="es-VE" i="1" dirty="0" smtClean="0"/>
              <a:t>tiempo externo</a:t>
            </a:r>
            <a:r>
              <a:rPr lang="es-VE" dirty="0" smtClean="0"/>
              <a:t>, el rito se caracteriza por una ruptura de la continuidad temporal propia de la cotidianidad; es en el marco y desde esa cotidianidad donde emerge un nuevo nivel temporal que sitúa el tiempo del rito en otro nivel, en otra dimensión. “El rito crea una </a:t>
            </a:r>
            <a:r>
              <a:rPr lang="es-VE" dirty="0" smtClean="0">
                <a:solidFill>
                  <a:schemeClr val="accent1"/>
                </a:solidFill>
              </a:rPr>
              <a:t>temporalidad propia</a:t>
            </a:r>
            <a:r>
              <a:rPr lang="es-VE" dirty="0" smtClean="0"/>
              <a:t>, hace del tiempo en que se inserta un tiempo otro, con frecuencia a través de la repetición” (Millán, s/f). </a:t>
            </a:r>
            <a:endParaRPr lang="es-ES" dirty="0" smtClean="0"/>
          </a:p>
          <a:p>
            <a:pPr marL="274320" indent="-274320" algn="just" fontAlgn="auto">
              <a:spcBef>
                <a:spcPts val="580"/>
              </a:spcBef>
              <a:spcAft>
                <a:spcPts val="0"/>
              </a:spcAft>
              <a:buFont typeface="Wingdings 2"/>
              <a:buChar char=""/>
              <a:defRPr/>
            </a:pPr>
            <a:endParaRPr lang="es-ES" dirty="0" smtClean="0"/>
          </a:p>
          <a:p>
            <a:pPr marL="274320" indent="-274320" fontAlgn="auto">
              <a:spcBef>
                <a:spcPts val="580"/>
              </a:spcBef>
              <a:spcAft>
                <a:spcPts val="0"/>
              </a:spcAft>
              <a:buFont typeface="Wingdings 2"/>
              <a:buChar char=""/>
              <a:defRPr/>
            </a:pPr>
            <a:endParaRPr lang="es-ES" dirty="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7107" name="4 Grupo"/>
          <p:cNvGrpSpPr>
            <a:grpSpLocks/>
          </p:cNvGrpSpPr>
          <p:nvPr/>
        </p:nvGrpSpPr>
        <p:grpSpPr bwMode="auto">
          <a:xfrm>
            <a:off x="0" y="6500813"/>
            <a:ext cx="9144000" cy="265112"/>
            <a:chOff x="0" y="6500834"/>
            <a:chExt cx="9144000" cy="264509"/>
          </a:xfrm>
        </p:grpSpPr>
        <p:sp>
          <p:nvSpPr>
            <p:cNvPr id="47108"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lnSpc>
                <a:spcPct val="80000"/>
              </a:lnSpc>
            </a:pPr>
            <a:r>
              <a:rPr lang="es-VE" sz="2200" smtClean="0"/>
              <a:t>El tercer componente de la estructura temporal del rito propongo llamarlo </a:t>
            </a:r>
            <a:r>
              <a:rPr lang="es-VE" sz="2200" i="1" smtClean="0"/>
              <a:t>tiempo múltiple</a:t>
            </a:r>
            <a:r>
              <a:rPr lang="es-VE" sz="2200" smtClean="0"/>
              <a:t> y se refiere a la capacidad del rito de articular, por convergencia, el tiempo pasado, el presente y el futuro, a los cuales otorga una unidad imaginaria y real en la cual los acontecimiento del pasado se </a:t>
            </a:r>
            <a:r>
              <a:rPr lang="es-VE" sz="2200" i="1" smtClean="0"/>
              <a:t>eventualizan</a:t>
            </a:r>
            <a:r>
              <a:rPr lang="es-VE" sz="2200" smtClean="0"/>
              <a:t>, es decir vuelven a ocurrir (y no solamente a repetirse); los del futuro se pre-figuran y ambos, presente y futuro, se experimentan (¿experiencian?) en la acción ritual. Este </a:t>
            </a:r>
            <a:r>
              <a:rPr lang="es-VE" sz="2200" i="1" smtClean="0"/>
              <a:t>tiempo múltiple</a:t>
            </a:r>
            <a:r>
              <a:rPr lang="es-VE" sz="2200" smtClean="0"/>
              <a:t> es posible gracias a la suspensión del tiempo profano, una suspensión que el rito deriva del mito, cuya vocación es la trascendencia del tiempo. Como afirma Carretero, "</a:t>
            </a:r>
            <a:r>
              <a:rPr lang="es-ES" sz="2200" smtClean="0"/>
              <a:t>En el rito se suspendería el tiempo profano, para proyectarse en una evocación de ese tiempo primigenio y trascendente que nutre de sentido al presente"  (2002:24). </a:t>
            </a:r>
          </a:p>
          <a:p>
            <a:pPr>
              <a:lnSpc>
                <a:spcPct val="80000"/>
              </a:lnSpc>
            </a:pPr>
            <a:endParaRPr lang="es-ES" sz="2200" smtClean="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8131" name="4 Grupo"/>
          <p:cNvGrpSpPr>
            <a:grpSpLocks/>
          </p:cNvGrpSpPr>
          <p:nvPr/>
        </p:nvGrpSpPr>
        <p:grpSpPr bwMode="auto">
          <a:xfrm>
            <a:off x="0" y="6500813"/>
            <a:ext cx="9144000" cy="265112"/>
            <a:chOff x="0" y="6500834"/>
            <a:chExt cx="9144000" cy="264509"/>
          </a:xfrm>
        </p:grpSpPr>
        <p:sp>
          <p:nvSpPr>
            <p:cNvPr id="48132"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r>
              <a:rPr lang="es-ES" sz="2200" smtClean="0"/>
              <a:t>Ya Eliade, en 1949, había prefigurado esta doble condición del rito: su capacidad para </a:t>
            </a:r>
            <a:r>
              <a:rPr lang="es-ES" sz="2200" i="1" smtClean="0"/>
              <a:t>suspender</a:t>
            </a:r>
            <a:r>
              <a:rPr lang="es-ES" sz="2200" smtClean="0"/>
              <a:t> el tiempo profano y su capacidad </a:t>
            </a:r>
            <a:r>
              <a:rPr lang="es-ES" sz="2200" i="1" smtClean="0"/>
              <a:t>eventualizadora</a:t>
            </a:r>
            <a:r>
              <a:rPr lang="es-ES" sz="2200" smtClean="0"/>
              <a:t>:</a:t>
            </a:r>
          </a:p>
          <a:p>
            <a:pPr algn="just">
              <a:lnSpc>
                <a:spcPct val="80000"/>
              </a:lnSpc>
              <a:buFont typeface="Wingdings 2" pitchFamily="18" charset="2"/>
              <a:buNone/>
            </a:pPr>
            <a:r>
              <a:rPr lang="es-ES" sz="2200" smtClean="0"/>
              <a:t> </a:t>
            </a:r>
          </a:p>
          <a:p>
            <a:pPr algn="just">
              <a:lnSpc>
                <a:spcPct val="90000"/>
              </a:lnSpc>
              <a:buFont typeface="Wingdings 2" pitchFamily="18" charset="2"/>
              <a:buNone/>
            </a:pPr>
            <a:r>
              <a:rPr lang="es-VE" sz="2200" smtClean="0"/>
              <a:t>    “Un sacrificio, por ejemplo, no sólo reproduce exactamente el sacrificio inicial rebelado por un dios </a:t>
            </a:r>
            <a:r>
              <a:rPr lang="es-VE" sz="2200" i="1" smtClean="0"/>
              <a:t>ad origen</a:t>
            </a:r>
            <a:r>
              <a:rPr lang="es-VE" sz="2200" smtClean="0"/>
              <a:t>, al principio, sino que sucede en ese mismo momento mítico primordial, en otras palabras: todo sacrificio repite el sacrificio inicial y coincide con él. Todos los sacrificios se cumplen en el mismo instante mítico del comienzo; por la paradoja del rito, el tiempo profano y la duración quedan suspendidos” (Eliade, 1949). </a:t>
            </a:r>
            <a:endParaRPr lang="es-ES" sz="2200" smtClean="0"/>
          </a:p>
          <a:p>
            <a:pPr>
              <a:lnSpc>
                <a:spcPct val="80000"/>
              </a:lnSpc>
            </a:pPr>
            <a:endParaRPr lang="es-ES" sz="2200" smtClean="0"/>
          </a:p>
        </p:txBody>
      </p:sp>
      <p:sp>
        <p:nvSpPr>
          <p:cNvPr id="5"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49155" name="5 Grupo"/>
          <p:cNvGrpSpPr>
            <a:grpSpLocks/>
          </p:cNvGrpSpPr>
          <p:nvPr/>
        </p:nvGrpSpPr>
        <p:grpSpPr bwMode="auto">
          <a:xfrm>
            <a:off x="0" y="6500813"/>
            <a:ext cx="9144000" cy="265112"/>
            <a:chOff x="0" y="6500834"/>
            <a:chExt cx="9144000" cy="264509"/>
          </a:xfrm>
        </p:grpSpPr>
        <p:sp>
          <p:nvSpPr>
            <p:cNvPr id="49156" name="6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8" name="7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77500" lnSpcReduction="20000"/>
          </a:bodyPr>
          <a:lstStyle/>
          <a:p>
            <a:pPr marL="274320" indent="-274320" fontAlgn="auto">
              <a:spcBef>
                <a:spcPts val="580"/>
              </a:spcBef>
              <a:spcAft>
                <a:spcPts val="0"/>
              </a:spcAft>
              <a:buFont typeface="Wingdings 2"/>
              <a:buNone/>
              <a:defRPr/>
            </a:pPr>
            <a:r>
              <a:rPr lang="es-VE" b="1" dirty="0" smtClean="0"/>
              <a:t>     3. La experiencia mística</a:t>
            </a:r>
            <a:endParaRPr lang="es-ES" dirty="0" smtClean="0"/>
          </a:p>
          <a:p>
            <a:pPr marL="274320" indent="-274320" fontAlgn="auto">
              <a:spcBef>
                <a:spcPts val="580"/>
              </a:spcBef>
              <a:spcAft>
                <a:spcPts val="0"/>
              </a:spcAft>
              <a:buFont typeface="Wingdings 2"/>
              <a:buNone/>
              <a:defRPr/>
            </a:pPr>
            <a:r>
              <a:rPr lang="es-VE" b="1" dirty="0" smtClean="0"/>
              <a:t> </a:t>
            </a:r>
            <a:endParaRPr lang="es-ES" dirty="0" smtClean="0"/>
          </a:p>
          <a:p>
            <a:pPr marL="274320" indent="-274320" algn="just" fontAlgn="auto">
              <a:spcBef>
                <a:spcPts val="580"/>
              </a:spcBef>
              <a:spcAft>
                <a:spcPts val="0"/>
              </a:spcAft>
              <a:buFont typeface="Wingdings 2"/>
              <a:buChar char=""/>
              <a:defRPr/>
            </a:pPr>
            <a:r>
              <a:rPr lang="es-VE" dirty="0" smtClean="0"/>
              <a:t>	La experiencia mística tiene que ver con "la unión del hombre con la divinidad, de los grados de esta unión y de la vida contemplativa y espiritual en Dios" (www.wordreference.com). La Teología Mística es la "Parte de la teología dogmática y moral que se refiere a la perfección de la vida cristiana en las relaciones más íntimas que tiene la humana inteligencia con Dios" (DRAE). </a:t>
            </a:r>
          </a:p>
          <a:p>
            <a:pPr marL="274320" indent="-274320" algn="just" fontAlgn="auto">
              <a:spcBef>
                <a:spcPts val="580"/>
              </a:spcBef>
              <a:spcAft>
                <a:spcPts val="0"/>
              </a:spcAft>
              <a:buFont typeface="Wingdings 2"/>
              <a:buNone/>
              <a:defRPr/>
            </a:pPr>
            <a:endParaRPr lang="es-VE" dirty="0" smtClean="0"/>
          </a:p>
          <a:p>
            <a:pPr marL="274320" indent="-274320" algn="just" fontAlgn="auto">
              <a:spcBef>
                <a:spcPts val="580"/>
              </a:spcBef>
              <a:spcAft>
                <a:spcPts val="0"/>
              </a:spcAft>
              <a:buFont typeface="Wingdings 2"/>
              <a:buChar char=""/>
              <a:defRPr/>
            </a:pPr>
            <a:r>
              <a:rPr lang="es-VE" dirty="0" smtClean="0"/>
              <a:t>Según nuestra hipótesis, la experiencia mística supone un no-tiempo, una experiencia a-temporal, que implica un </a:t>
            </a:r>
            <a:r>
              <a:rPr lang="es-VE" i="1" dirty="0" smtClean="0"/>
              <a:t>extrañamiento</a:t>
            </a:r>
            <a:r>
              <a:rPr lang="es-VE" dirty="0" smtClean="0"/>
              <a:t> total de la vida cotidiana y que a menudo supone la realización previa de un rito, y que se desarrolla en una escala temporal diferente a la de éste y a la de aquélla. </a:t>
            </a:r>
            <a:endParaRPr lang="es-ES" dirty="0" smtClean="0"/>
          </a:p>
          <a:p>
            <a:pPr marL="274320" indent="-274320" fontAlgn="auto">
              <a:spcBef>
                <a:spcPts val="580"/>
              </a:spcBef>
              <a:spcAft>
                <a:spcPts val="0"/>
              </a:spcAft>
              <a:buFont typeface="Wingdings 2"/>
              <a:buChar char=""/>
              <a:defRPr/>
            </a:pPr>
            <a:endParaRPr lang="es-ES" dirty="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50179" name="4 Grupo"/>
          <p:cNvGrpSpPr>
            <a:grpSpLocks/>
          </p:cNvGrpSpPr>
          <p:nvPr/>
        </p:nvGrpSpPr>
        <p:grpSpPr bwMode="auto">
          <a:xfrm>
            <a:off x="0" y="6500813"/>
            <a:ext cx="9144000" cy="265112"/>
            <a:chOff x="0" y="6500834"/>
            <a:chExt cx="9144000" cy="264509"/>
          </a:xfrm>
        </p:grpSpPr>
        <p:sp>
          <p:nvSpPr>
            <p:cNvPr id="50180"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3 Título"/>
          <p:cNvSpPr>
            <a:spLocks noGrp="1"/>
          </p:cNvSpPr>
          <p:nvPr>
            <p:ph type="title"/>
          </p:nvPr>
        </p:nvSpPr>
        <p:spPr>
          <a:xfrm>
            <a:off x="857250" y="4900613"/>
            <a:ext cx="7372350" cy="171450"/>
          </a:xfrm>
        </p:spPr>
        <p:txBody>
          <a:bodyPr/>
          <a:lstStyle/>
          <a:p>
            <a:r>
              <a:rPr lang="es-ES" sz="1200" smtClean="0"/>
              <a:t>Máscaras, desfiles , música, canto, danza y disfraces en el Carnaval de Trinidad</a:t>
            </a:r>
          </a:p>
        </p:txBody>
      </p:sp>
      <p:sp>
        <p:nvSpPr>
          <p:cNvPr id="51202" name="5 Marcador de texto"/>
          <p:cNvSpPr>
            <a:spLocks noGrp="1"/>
          </p:cNvSpPr>
          <p:nvPr>
            <p:ph type="body" sz="half" idx="2"/>
          </p:nvPr>
        </p:nvSpPr>
        <p:spPr>
          <a:xfrm>
            <a:off x="285750" y="5214938"/>
            <a:ext cx="8158163" cy="1270000"/>
          </a:xfrm>
        </p:spPr>
        <p:txBody>
          <a:bodyPr/>
          <a:lstStyle/>
          <a:p>
            <a:pPr algn="just"/>
            <a:r>
              <a:rPr lang="es-ES" smtClean="0"/>
              <a:t>Una de las más conocidas experiencias rituales que generan el extrañamiento temporal y llevan  al éxtasis o a la constitución de “realidades alternas” (Goodman), es el carnaval, donde la anonimidad, la suspensión temporal de normas y reglas, permite la transgresión que va de lo permanentemente proscrito a lo temporalmente permitido. </a:t>
            </a:r>
          </a:p>
        </p:txBody>
      </p:sp>
      <p:pic>
        <p:nvPicPr>
          <p:cNvPr id="51203" name="Picture 2" descr="C:\Documents and Settings\JOSÉ ENRIQUE FINOL\Escritorio\ARGENTINA Carnaval.JPG"/>
          <p:cNvPicPr>
            <a:picLocks noGrp="1" noChangeAspect="1" noChangeArrowheads="1"/>
          </p:cNvPicPr>
          <p:nvPr>
            <p:ph type="pic" idx="1"/>
          </p:nvPr>
        </p:nvPicPr>
        <p:blipFill>
          <a:blip r:embed="rId3"/>
          <a:srcRect t="12393" b="12393"/>
          <a:stretch>
            <a:fillRect/>
          </a:stretch>
        </p:blipFill>
        <p:spPr>
          <a:xfrm>
            <a:off x="68263" y="66675"/>
            <a:ext cx="9001125" cy="4581525"/>
          </a:xfrm>
          <a:prstGeom prst="rect">
            <a:avLst/>
          </a:prstGeom>
          <a:noFill/>
        </p:spPr>
      </p:pic>
      <p:cxnSp>
        <p:nvCxnSpPr>
          <p:cNvPr id="9" name="8 Conector recto"/>
          <p:cNvCxnSpPr/>
          <p:nvPr/>
        </p:nvCxnSpPr>
        <p:spPr>
          <a:xfrm flipV="1">
            <a:off x="142875" y="5000625"/>
            <a:ext cx="8715375" cy="71438"/>
          </a:xfrm>
          <a:prstGeom prst="line">
            <a:avLst/>
          </a:prstGeom>
        </p:spPr>
        <p:style>
          <a:lnRef idx="1">
            <a:schemeClr val="accent1"/>
          </a:lnRef>
          <a:fillRef idx="0">
            <a:schemeClr val="accent1"/>
          </a:fillRef>
          <a:effectRef idx="0">
            <a:schemeClr val="accent1"/>
          </a:effectRef>
          <a:fontRef idx="minor">
            <a:schemeClr val="tx1"/>
          </a:fontRef>
        </p:style>
      </p:cxnSp>
      <p:grpSp>
        <p:nvGrpSpPr>
          <p:cNvPr id="51205" name="10 Grupo"/>
          <p:cNvGrpSpPr>
            <a:grpSpLocks/>
          </p:cNvGrpSpPr>
          <p:nvPr/>
        </p:nvGrpSpPr>
        <p:grpSpPr bwMode="auto">
          <a:xfrm>
            <a:off x="0" y="6500813"/>
            <a:ext cx="9144000" cy="265112"/>
            <a:chOff x="0" y="6500834"/>
            <a:chExt cx="9144000" cy="264509"/>
          </a:xfrm>
        </p:grpSpPr>
        <p:sp>
          <p:nvSpPr>
            <p:cNvPr id="51206" name="11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13" name="12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dirty="0"/>
          </a:p>
        </p:txBody>
      </p:sp>
      <p:sp>
        <p:nvSpPr>
          <p:cNvPr id="3" name="2 Marcador de contenido"/>
          <p:cNvSpPr>
            <a:spLocks noGrp="1"/>
          </p:cNvSpPr>
          <p:nvPr>
            <p:ph sz="quarter" idx="1"/>
          </p:nvPr>
        </p:nvSpPr>
        <p:spPr/>
        <p:txBody>
          <a:bodyPr>
            <a:normAutofit fontScale="92500" lnSpcReduction="10000"/>
          </a:bodyPr>
          <a:lstStyle/>
          <a:p>
            <a:pPr marL="274320" indent="-274320" algn="just" fontAlgn="auto">
              <a:spcBef>
                <a:spcPts val="580"/>
              </a:spcBef>
              <a:spcAft>
                <a:spcPts val="0"/>
              </a:spcAft>
              <a:buFont typeface="Wingdings 2"/>
              <a:buChar char=""/>
              <a:defRPr/>
            </a:pPr>
            <a:r>
              <a:rPr lang="es-ES" sz="2000" dirty="0" smtClean="0"/>
              <a:t>“Con la aparición del ritual somos totalmente transportados en otro plano de la realidad. Es un mundo ordenado, como el mundo ordinario, pero sus reglas son diferentes, y los modos de la realidad ordinaria no aplican”  (</a:t>
            </a:r>
            <a:r>
              <a:rPr lang="es-ES" sz="2000" dirty="0" err="1" smtClean="0"/>
              <a:t>Goodman</a:t>
            </a:r>
            <a:r>
              <a:rPr lang="es-ES" sz="2000" dirty="0" smtClean="0"/>
              <a:t>, 1992: 33-34).</a:t>
            </a:r>
          </a:p>
          <a:p>
            <a:pPr marL="274320" indent="-274320" algn="just" fontAlgn="auto">
              <a:spcBef>
                <a:spcPts val="580"/>
              </a:spcBef>
              <a:spcAft>
                <a:spcPts val="0"/>
              </a:spcAft>
              <a:buFont typeface="Wingdings 2"/>
              <a:buChar char=""/>
              <a:defRPr/>
            </a:pPr>
            <a:endParaRPr lang="es-ES" sz="2000" dirty="0" smtClean="0"/>
          </a:p>
          <a:p>
            <a:pPr marL="274320" indent="-274320" algn="just" fontAlgn="auto">
              <a:spcBef>
                <a:spcPts val="580"/>
              </a:spcBef>
              <a:spcAft>
                <a:spcPts val="0"/>
              </a:spcAft>
              <a:buFont typeface="Wingdings 2"/>
              <a:buChar char=""/>
              <a:defRPr/>
            </a:pPr>
            <a:r>
              <a:rPr lang="es-ES" sz="2000" dirty="0" smtClean="0"/>
              <a:t>La experiencia mística, que </a:t>
            </a:r>
            <a:r>
              <a:rPr lang="es-ES" sz="2000" dirty="0" err="1" smtClean="0"/>
              <a:t>Goodman</a:t>
            </a:r>
            <a:r>
              <a:rPr lang="es-ES" sz="2000" dirty="0" smtClean="0"/>
              <a:t> llama </a:t>
            </a:r>
            <a:r>
              <a:rPr lang="es-ES" sz="2000" i="1" dirty="0" smtClean="0"/>
              <a:t>trance religioso</a:t>
            </a:r>
            <a:r>
              <a:rPr lang="es-ES" sz="2000" dirty="0" smtClean="0"/>
              <a:t>,  es un estado alterado de la conciencia al que se llega a través de un ritual o de conductas </a:t>
            </a:r>
            <a:r>
              <a:rPr lang="es-ES" sz="2000" dirty="0" err="1" smtClean="0"/>
              <a:t>ritualizadas</a:t>
            </a:r>
            <a:r>
              <a:rPr lang="es-ES" sz="2000" dirty="0" smtClean="0"/>
              <a:t> que en algunos casos  utilizan bebidas (licor, alucinógenos, etc.), en otros recurren a la danza y la música, a olores y objetos, y también en otros casos parten del discurso y la gestualidad. </a:t>
            </a:r>
          </a:p>
          <a:p>
            <a:pPr marL="274320" indent="-274320" algn="just" fontAlgn="auto">
              <a:spcBef>
                <a:spcPts val="580"/>
              </a:spcBef>
              <a:spcAft>
                <a:spcPts val="0"/>
              </a:spcAft>
              <a:buFont typeface="Wingdings 2"/>
              <a:buChar char=""/>
              <a:defRPr/>
            </a:pPr>
            <a:endParaRPr lang="es-ES" sz="2000" dirty="0" smtClean="0"/>
          </a:p>
          <a:p>
            <a:pPr marL="274320" indent="-274320" algn="just" fontAlgn="auto">
              <a:spcBef>
                <a:spcPts val="580"/>
              </a:spcBef>
              <a:spcAft>
                <a:spcPts val="0"/>
              </a:spcAft>
              <a:buFont typeface="Wingdings 2"/>
              <a:buChar char=""/>
              <a:defRPr/>
            </a:pPr>
            <a:r>
              <a:rPr lang="es-ES" sz="2000" dirty="0" smtClean="0"/>
              <a:t>En muchos de estos casos los actores hablan de una anulación completa de la noción y de los parámetros temporales.</a:t>
            </a:r>
          </a:p>
          <a:p>
            <a:pPr marL="274320" indent="-274320" algn="just" fontAlgn="auto">
              <a:spcBef>
                <a:spcPts val="580"/>
              </a:spcBef>
              <a:spcAft>
                <a:spcPts val="0"/>
              </a:spcAft>
              <a:buFont typeface="Wingdings 2"/>
              <a:buNone/>
              <a:defRPr/>
            </a:pPr>
            <a:r>
              <a:rPr lang="es-ES" sz="2000" dirty="0" smtClean="0"/>
              <a:t> </a:t>
            </a:r>
            <a:endParaRPr lang="es-E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p>
        </p:txBody>
      </p:sp>
      <p:sp>
        <p:nvSpPr>
          <p:cNvPr id="54274" name="2 Marcador de contenido"/>
          <p:cNvSpPr>
            <a:spLocks noGrp="1"/>
          </p:cNvSpPr>
          <p:nvPr>
            <p:ph sz="quarter" idx="1"/>
          </p:nvPr>
        </p:nvSpPr>
        <p:spPr/>
        <p:txBody>
          <a:bodyPr/>
          <a:lstStyle/>
          <a:p>
            <a:pPr algn="just"/>
            <a:r>
              <a:rPr lang="es-VE" sz="2000" smtClean="0"/>
              <a:t>Esta noción de tiempo ritual, entendida como un tiempo propio que parte de una </a:t>
            </a:r>
            <a:r>
              <a:rPr lang="es-VE" sz="2000" i="1" smtClean="0"/>
              <a:t>ruptura/extrañamiento </a:t>
            </a:r>
            <a:r>
              <a:rPr lang="es-VE" sz="2000" smtClean="0"/>
              <a:t>con la temporalidad propia de la cotidianidad</a:t>
            </a:r>
            <a:r>
              <a:rPr lang="es-VE" sz="2000" i="1" smtClean="0"/>
              <a:t>,  también, en cierto modo, había sido prefigurada por Boas en su teoría del “particularismo histórico”, concretamente cuando señalaba que </a:t>
            </a:r>
            <a:r>
              <a:rPr lang="es-VE" sz="2000" smtClean="0"/>
              <a:t>cada cultura tenía su propio tiempo y su propia velocidad histórica.</a:t>
            </a:r>
          </a:p>
          <a:p>
            <a:pPr algn="just">
              <a:buFont typeface="Wingdings 2" pitchFamily="18" charset="2"/>
              <a:buNone/>
            </a:pPr>
            <a:endParaRPr lang="es-VE" sz="2000" smtClean="0"/>
          </a:p>
          <a:p>
            <a:r>
              <a:rPr lang="es-VE" sz="2000" smtClean="0"/>
              <a:t>Rappaport, por su parte, expresa que </a:t>
            </a:r>
            <a:r>
              <a:rPr lang="en-US" sz="2000" i="1" smtClean="0"/>
              <a:t> “</a:t>
            </a:r>
            <a:r>
              <a:rPr lang="en-US" sz="2000" smtClean="0"/>
              <a:t>the time during</a:t>
            </a:r>
            <a:endParaRPr lang="es-ES" sz="2000" smtClean="0"/>
          </a:p>
          <a:p>
            <a:pPr>
              <a:buFont typeface="Wingdings 2" pitchFamily="18" charset="2"/>
              <a:buNone/>
            </a:pPr>
            <a:r>
              <a:rPr lang="en-US" sz="2000" smtClean="0"/>
              <a:t>    which the values of variables are changing in ritual is out of ordinary time </a:t>
            </a:r>
            <a:r>
              <a:rPr lang="en-US" sz="2000" i="1" smtClean="0"/>
              <a:t>. . .” (El tiempo durante el cual el valor de las variables cambia en el ritual está fuera del tiempo ordinario) (</a:t>
            </a:r>
            <a:r>
              <a:rPr lang="en-US" sz="2000" smtClean="0"/>
              <a:t>Rappaport 1999: 97).</a:t>
            </a:r>
            <a:endParaRPr lang="es-ES" sz="2000" smtClean="0"/>
          </a:p>
          <a:p>
            <a:pPr algn="just"/>
            <a:endParaRPr lang="es-ES" sz="2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42875" y="2928938"/>
            <a:ext cx="1714500" cy="584200"/>
          </a:xfrm>
          <a:prstGeom prst="rect">
            <a:avLst/>
          </a:prstGeom>
          <a:noFill/>
          <a:ln w="9525">
            <a:noFill/>
            <a:miter lim="800000"/>
            <a:headEnd/>
            <a:tailEnd/>
          </a:ln>
        </p:spPr>
        <p:txBody>
          <a:bodyPr>
            <a:spAutoFit/>
          </a:bodyPr>
          <a:lstStyle/>
          <a:p>
            <a:r>
              <a:rPr lang="es-ES_tradnl" sz="1600">
                <a:latin typeface="Rockwell" pitchFamily="18" charset="0"/>
              </a:rPr>
              <a:t>Vida</a:t>
            </a:r>
          </a:p>
          <a:p>
            <a:r>
              <a:rPr lang="es-ES_tradnl" sz="1600">
                <a:latin typeface="Rockwell" pitchFamily="18" charset="0"/>
              </a:rPr>
              <a:t>cotidiana</a:t>
            </a:r>
          </a:p>
        </p:txBody>
      </p:sp>
      <p:sp>
        <p:nvSpPr>
          <p:cNvPr id="11" name="10 CuadroTexto"/>
          <p:cNvSpPr txBox="1">
            <a:spLocks noChangeArrowheads="1"/>
          </p:cNvSpPr>
          <p:nvPr/>
        </p:nvSpPr>
        <p:spPr bwMode="auto">
          <a:xfrm>
            <a:off x="2225675" y="500063"/>
            <a:ext cx="642938" cy="338137"/>
          </a:xfrm>
          <a:prstGeom prst="rect">
            <a:avLst/>
          </a:prstGeom>
          <a:noFill/>
          <a:ln w="9525">
            <a:noFill/>
            <a:miter lim="800000"/>
            <a:headEnd/>
            <a:tailEnd/>
          </a:ln>
        </p:spPr>
        <p:txBody>
          <a:bodyPr>
            <a:spAutoFit/>
          </a:bodyPr>
          <a:lstStyle/>
          <a:p>
            <a:r>
              <a:rPr lang="es-ES_tradnl" sz="1600">
                <a:latin typeface="Rockwell" pitchFamily="18" charset="0"/>
              </a:rPr>
              <a:t>Arte</a:t>
            </a:r>
          </a:p>
        </p:txBody>
      </p:sp>
      <p:sp>
        <p:nvSpPr>
          <p:cNvPr id="12" name="11 CuadroTexto"/>
          <p:cNvSpPr txBox="1">
            <a:spLocks noChangeArrowheads="1"/>
          </p:cNvSpPr>
          <p:nvPr/>
        </p:nvSpPr>
        <p:spPr bwMode="auto">
          <a:xfrm>
            <a:off x="2225675" y="2143125"/>
            <a:ext cx="917575" cy="338138"/>
          </a:xfrm>
          <a:prstGeom prst="rect">
            <a:avLst/>
          </a:prstGeom>
          <a:noFill/>
          <a:ln w="9525">
            <a:noFill/>
            <a:miter lim="800000"/>
            <a:headEnd/>
            <a:tailEnd/>
          </a:ln>
        </p:spPr>
        <p:txBody>
          <a:bodyPr>
            <a:spAutoFit/>
          </a:bodyPr>
          <a:lstStyle/>
          <a:p>
            <a:r>
              <a:rPr lang="es-ES_tradnl" sz="1600">
                <a:latin typeface="Rockwell" pitchFamily="18" charset="0"/>
              </a:rPr>
              <a:t>Ciencia</a:t>
            </a:r>
          </a:p>
        </p:txBody>
      </p:sp>
      <p:sp>
        <p:nvSpPr>
          <p:cNvPr id="14" name="13 CuadroTexto"/>
          <p:cNvSpPr txBox="1">
            <a:spLocks noChangeArrowheads="1"/>
          </p:cNvSpPr>
          <p:nvPr/>
        </p:nvSpPr>
        <p:spPr bwMode="auto">
          <a:xfrm>
            <a:off x="2225675" y="4845050"/>
            <a:ext cx="571500" cy="585788"/>
          </a:xfrm>
          <a:prstGeom prst="rect">
            <a:avLst/>
          </a:prstGeom>
          <a:noFill/>
          <a:ln w="9525">
            <a:noFill/>
            <a:miter lim="800000"/>
            <a:headEnd/>
            <a:tailEnd/>
          </a:ln>
        </p:spPr>
        <p:txBody>
          <a:bodyPr>
            <a:spAutoFit/>
          </a:bodyPr>
          <a:lstStyle/>
          <a:p>
            <a:endParaRPr lang="es-ES_tradnl" sz="1600">
              <a:latin typeface="Rockwell" pitchFamily="18" charset="0"/>
            </a:endParaRPr>
          </a:p>
          <a:p>
            <a:r>
              <a:rPr lang="es-ES_tradnl" sz="1600">
                <a:latin typeface="Rockwell" pitchFamily="18" charset="0"/>
              </a:rPr>
              <a:t>Rito</a:t>
            </a:r>
          </a:p>
        </p:txBody>
      </p:sp>
      <p:grpSp>
        <p:nvGrpSpPr>
          <p:cNvPr id="2" name="59 Grupo"/>
          <p:cNvGrpSpPr>
            <a:grpSpLocks/>
          </p:cNvGrpSpPr>
          <p:nvPr/>
        </p:nvGrpSpPr>
        <p:grpSpPr bwMode="auto">
          <a:xfrm>
            <a:off x="2940050" y="500063"/>
            <a:ext cx="5775325" cy="338137"/>
            <a:chOff x="3286116" y="785794"/>
            <a:chExt cx="5775624" cy="338554"/>
          </a:xfrm>
        </p:grpSpPr>
        <p:sp>
          <p:nvSpPr>
            <p:cNvPr id="55335" name="14 CuadroTexto"/>
            <p:cNvSpPr txBox="1">
              <a:spLocks noChangeArrowheads="1"/>
            </p:cNvSpPr>
            <p:nvPr/>
          </p:nvSpPr>
          <p:spPr bwMode="auto">
            <a:xfrm>
              <a:off x="3286116" y="785794"/>
              <a:ext cx="5429256" cy="338554"/>
            </a:xfrm>
            <a:prstGeom prst="rect">
              <a:avLst/>
            </a:prstGeom>
            <a:noFill/>
            <a:ln w="25400">
              <a:noFill/>
              <a:miter lim="800000"/>
              <a:headEnd/>
              <a:tailEnd/>
            </a:ln>
          </p:spPr>
          <p:txBody>
            <a:bodyPr>
              <a:spAutoFit/>
            </a:bodyPr>
            <a:lstStyle/>
            <a:p>
              <a:r>
                <a:rPr lang="es-ES_tradnl" sz="1600">
                  <a:latin typeface="Rockwell" pitchFamily="18" charset="0"/>
                </a:rPr>
                <a:t>“Autoconsciencia y memoria de la Humanidad” (Heller)</a:t>
              </a:r>
            </a:p>
          </p:txBody>
        </p:sp>
        <p:cxnSp>
          <p:nvCxnSpPr>
            <p:cNvPr id="52" name="51 Conector recto de flecha"/>
            <p:cNvCxnSpPr/>
            <p:nvPr/>
          </p:nvCxnSpPr>
          <p:spPr>
            <a:xfrm>
              <a:off x="8633093" y="928845"/>
              <a:ext cx="42864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 name="63 Grupo"/>
          <p:cNvGrpSpPr>
            <a:grpSpLocks/>
          </p:cNvGrpSpPr>
          <p:nvPr/>
        </p:nvGrpSpPr>
        <p:grpSpPr bwMode="auto">
          <a:xfrm>
            <a:off x="3225800" y="1425575"/>
            <a:ext cx="5703888" cy="1944688"/>
            <a:chOff x="3286116" y="1425347"/>
            <a:chExt cx="5704154" cy="1945486"/>
          </a:xfrm>
        </p:grpSpPr>
        <p:grpSp>
          <p:nvGrpSpPr>
            <p:cNvPr id="55327" name="49 Grupo"/>
            <p:cNvGrpSpPr>
              <a:grpSpLocks/>
            </p:cNvGrpSpPr>
            <p:nvPr/>
          </p:nvGrpSpPr>
          <p:grpSpPr bwMode="auto">
            <a:xfrm>
              <a:off x="3286116" y="1639661"/>
              <a:ext cx="715174" cy="1362299"/>
              <a:chOff x="3428992" y="1925413"/>
              <a:chExt cx="715174" cy="1362299"/>
            </a:xfrm>
          </p:grpSpPr>
          <p:cxnSp>
            <p:nvCxnSpPr>
              <p:cNvPr id="22" name="21 Conector recto"/>
              <p:cNvCxnSpPr/>
              <p:nvPr/>
            </p:nvCxnSpPr>
            <p:spPr>
              <a:xfrm rot="5400000">
                <a:off x="2750851" y="2606817"/>
                <a:ext cx="1357869"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3428992" y="1925500"/>
                <a:ext cx="71440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428992" y="3286546"/>
                <a:ext cx="714408" cy="15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55328" name="25 CuadroTexto"/>
            <p:cNvSpPr txBox="1">
              <a:spLocks noChangeArrowheads="1"/>
            </p:cNvSpPr>
            <p:nvPr/>
          </p:nvSpPr>
          <p:spPr bwMode="auto">
            <a:xfrm>
              <a:off x="4001258" y="1425347"/>
              <a:ext cx="4928396" cy="584775"/>
            </a:xfrm>
            <a:prstGeom prst="rect">
              <a:avLst/>
            </a:prstGeom>
            <a:noFill/>
            <a:ln w="0">
              <a:noFill/>
              <a:miter lim="800000"/>
              <a:headEnd/>
              <a:tailEnd/>
            </a:ln>
          </p:spPr>
          <p:txBody>
            <a:bodyPr>
              <a:spAutoFit/>
            </a:bodyPr>
            <a:lstStyle/>
            <a:p>
              <a:r>
                <a:rPr lang="es-ES_tradnl" sz="1600">
                  <a:latin typeface="Rockwell" pitchFamily="18" charset="0"/>
                </a:rPr>
                <a:t>de la sociedad</a:t>
              </a:r>
            </a:p>
            <a:p>
              <a:r>
                <a:rPr lang="es-ES_tradnl" sz="1600">
                  <a:latin typeface="Rockwell" pitchFamily="18" charset="0"/>
                </a:rPr>
                <a:t>“Efecto contrario al Antropocentrismo” (Heller)</a:t>
              </a:r>
            </a:p>
          </p:txBody>
        </p:sp>
        <p:sp>
          <p:nvSpPr>
            <p:cNvPr id="55329" name="26 CuadroTexto"/>
            <p:cNvSpPr txBox="1">
              <a:spLocks noChangeArrowheads="1"/>
            </p:cNvSpPr>
            <p:nvPr/>
          </p:nvSpPr>
          <p:spPr bwMode="auto">
            <a:xfrm>
              <a:off x="4001258" y="2786058"/>
              <a:ext cx="4572000" cy="584775"/>
            </a:xfrm>
            <a:prstGeom prst="rect">
              <a:avLst/>
            </a:prstGeom>
            <a:noFill/>
            <a:ln w="25400">
              <a:noFill/>
              <a:miter lim="800000"/>
              <a:headEnd/>
              <a:tailEnd/>
            </a:ln>
          </p:spPr>
          <p:txBody>
            <a:bodyPr>
              <a:spAutoFit/>
            </a:bodyPr>
            <a:lstStyle/>
            <a:p>
              <a:r>
                <a:rPr lang="es-ES_tradnl" sz="1600">
                  <a:latin typeface="Rockwell" pitchFamily="18" charset="0"/>
                </a:rPr>
                <a:t>de la naturaleza</a:t>
              </a:r>
            </a:p>
            <a:p>
              <a:r>
                <a:rPr lang="es-ES_tradnl" sz="1600">
                  <a:latin typeface="Rockwell" pitchFamily="18" charset="0"/>
                </a:rPr>
                <a:t>“Efecto desantropomorfizador” (Heller)</a:t>
              </a:r>
            </a:p>
          </p:txBody>
        </p:sp>
        <p:cxnSp>
          <p:nvCxnSpPr>
            <p:cNvPr id="55" name="54 Conector recto de flecha"/>
            <p:cNvCxnSpPr/>
            <p:nvPr/>
          </p:nvCxnSpPr>
          <p:spPr>
            <a:xfrm>
              <a:off x="8561625" y="1855737"/>
              <a:ext cx="42864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7918657" y="3215194"/>
              <a:ext cx="42864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7" name="62 Grupo"/>
          <p:cNvGrpSpPr>
            <a:grpSpLocks/>
          </p:cNvGrpSpPr>
          <p:nvPr/>
        </p:nvGrpSpPr>
        <p:grpSpPr bwMode="auto">
          <a:xfrm>
            <a:off x="3214688" y="4000500"/>
            <a:ext cx="5643562" cy="2366963"/>
            <a:chOff x="3429024" y="4143380"/>
            <a:chExt cx="5572100" cy="2510212"/>
          </a:xfrm>
        </p:grpSpPr>
        <p:grpSp>
          <p:nvGrpSpPr>
            <p:cNvPr id="55316" name="50 Grupo"/>
            <p:cNvGrpSpPr>
              <a:grpSpLocks/>
            </p:cNvGrpSpPr>
            <p:nvPr/>
          </p:nvGrpSpPr>
          <p:grpSpPr bwMode="auto">
            <a:xfrm>
              <a:off x="3429024" y="4357694"/>
              <a:ext cx="714380" cy="1928826"/>
              <a:chOff x="3429024" y="4357694"/>
              <a:chExt cx="714380" cy="1928826"/>
            </a:xfrm>
          </p:grpSpPr>
          <p:cxnSp>
            <p:nvCxnSpPr>
              <p:cNvPr id="30" name="29 Conector recto"/>
              <p:cNvCxnSpPr/>
              <p:nvPr/>
            </p:nvCxnSpPr>
            <p:spPr>
              <a:xfrm rot="5400000">
                <a:off x="2465961" y="5320258"/>
                <a:ext cx="1927693" cy="15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429024" y="4357194"/>
                <a:ext cx="714733" cy="16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3429024" y="6284888"/>
                <a:ext cx="714733" cy="16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3429024" y="5286528"/>
                <a:ext cx="714733" cy="16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55317" name="36 CuadroTexto"/>
            <p:cNvSpPr txBox="1">
              <a:spLocks noChangeArrowheads="1"/>
            </p:cNvSpPr>
            <p:nvPr/>
          </p:nvSpPr>
          <p:spPr bwMode="auto">
            <a:xfrm>
              <a:off x="4143372" y="4143380"/>
              <a:ext cx="4857752" cy="584775"/>
            </a:xfrm>
            <a:prstGeom prst="rect">
              <a:avLst/>
            </a:prstGeom>
            <a:noFill/>
            <a:ln w="25400">
              <a:noFill/>
              <a:miter lim="800000"/>
              <a:headEnd/>
              <a:tailEnd/>
            </a:ln>
          </p:spPr>
          <p:txBody>
            <a:bodyPr>
              <a:spAutoFit/>
            </a:bodyPr>
            <a:lstStyle/>
            <a:p>
              <a:r>
                <a:rPr lang="es-ES_tradnl" sz="1600">
                  <a:latin typeface="Rockwell" pitchFamily="18" charset="0"/>
                </a:rPr>
                <a:t>Tiempo interno</a:t>
              </a:r>
            </a:p>
            <a:p>
              <a:r>
                <a:rPr lang="es-ES_tradnl" sz="1600">
                  <a:latin typeface="Rockwell" pitchFamily="18" charset="0"/>
                </a:rPr>
                <a:t>(sintaxis de las acciones)</a:t>
              </a:r>
            </a:p>
          </p:txBody>
        </p:sp>
        <p:sp>
          <p:nvSpPr>
            <p:cNvPr id="55318" name="37 CuadroTexto"/>
            <p:cNvSpPr txBox="1">
              <a:spLocks noChangeArrowheads="1"/>
            </p:cNvSpPr>
            <p:nvPr/>
          </p:nvSpPr>
          <p:spPr bwMode="auto">
            <a:xfrm>
              <a:off x="4143372" y="5072074"/>
              <a:ext cx="4857752" cy="584775"/>
            </a:xfrm>
            <a:prstGeom prst="rect">
              <a:avLst/>
            </a:prstGeom>
            <a:noFill/>
            <a:ln w="25400">
              <a:noFill/>
              <a:miter lim="800000"/>
              <a:headEnd/>
              <a:tailEnd/>
            </a:ln>
          </p:spPr>
          <p:txBody>
            <a:bodyPr>
              <a:spAutoFit/>
            </a:bodyPr>
            <a:lstStyle/>
            <a:p>
              <a:r>
                <a:rPr lang="es-ES_tradnl" sz="1600">
                  <a:latin typeface="Rockwell" pitchFamily="18" charset="0"/>
                </a:rPr>
                <a:t>Tiempo múltiple</a:t>
              </a:r>
            </a:p>
            <a:p>
              <a:r>
                <a:rPr lang="es-ES_tradnl" sz="1600">
                  <a:latin typeface="Rockwell" pitchFamily="18" charset="0"/>
                </a:rPr>
                <a:t>(integración del pasado, presente y futuro)</a:t>
              </a:r>
            </a:p>
          </p:txBody>
        </p:sp>
        <p:sp>
          <p:nvSpPr>
            <p:cNvPr id="55319" name="38 CuadroTexto"/>
            <p:cNvSpPr txBox="1">
              <a:spLocks noChangeArrowheads="1"/>
            </p:cNvSpPr>
            <p:nvPr/>
          </p:nvSpPr>
          <p:spPr bwMode="auto">
            <a:xfrm>
              <a:off x="4143372" y="6068817"/>
              <a:ext cx="4857752" cy="584775"/>
            </a:xfrm>
            <a:prstGeom prst="rect">
              <a:avLst/>
            </a:prstGeom>
            <a:noFill/>
            <a:ln w="25400">
              <a:noFill/>
              <a:miter lim="800000"/>
              <a:headEnd/>
              <a:tailEnd/>
            </a:ln>
          </p:spPr>
          <p:txBody>
            <a:bodyPr>
              <a:spAutoFit/>
            </a:bodyPr>
            <a:lstStyle/>
            <a:p>
              <a:r>
                <a:rPr lang="es-ES_tradnl" sz="1600">
                  <a:latin typeface="Rockwell" pitchFamily="18" charset="0"/>
                </a:rPr>
                <a:t>Tiempo externo</a:t>
              </a:r>
            </a:p>
            <a:p>
              <a:r>
                <a:rPr lang="es-ES_tradnl" sz="1600">
                  <a:latin typeface="Rockwell" pitchFamily="18" charset="0"/>
                </a:rPr>
                <a:t>(ruptura de la temporalidad cotidiana)</a:t>
              </a:r>
            </a:p>
          </p:txBody>
        </p:sp>
        <p:cxnSp>
          <p:nvCxnSpPr>
            <p:cNvPr id="57" name="56 Conector recto de flecha"/>
            <p:cNvCxnSpPr/>
            <p:nvPr/>
          </p:nvCxnSpPr>
          <p:spPr>
            <a:xfrm>
              <a:off x="6643757" y="4572692"/>
              <a:ext cx="4279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a:off x="8286390" y="5500342"/>
              <a:ext cx="429467" cy="16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7858491" y="6500386"/>
              <a:ext cx="427899" cy="16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44" name="43 Conector recto"/>
          <p:cNvCxnSpPr/>
          <p:nvPr/>
        </p:nvCxnSpPr>
        <p:spPr>
          <a:xfrm>
            <a:off x="71438" y="6500813"/>
            <a:ext cx="9001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55305" name="44 Grupo"/>
          <p:cNvGrpSpPr>
            <a:grpSpLocks/>
          </p:cNvGrpSpPr>
          <p:nvPr/>
        </p:nvGrpSpPr>
        <p:grpSpPr bwMode="auto">
          <a:xfrm>
            <a:off x="0" y="6500813"/>
            <a:ext cx="9144000" cy="265112"/>
            <a:chOff x="0" y="6500834"/>
            <a:chExt cx="9144000" cy="264509"/>
          </a:xfrm>
        </p:grpSpPr>
        <p:sp>
          <p:nvSpPr>
            <p:cNvPr id="55314" name="4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47" name="4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41 Grupo"/>
          <p:cNvGrpSpPr>
            <a:grpSpLocks/>
          </p:cNvGrpSpPr>
          <p:nvPr/>
        </p:nvGrpSpPr>
        <p:grpSpPr bwMode="auto">
          <a:xfrm>
            <a:off x="1500188" y="714375"/>
            <a:ext cx="733425" cy="4573588"/>
            <a:chOff x="1500166" y="715150"/>
            <a:chExt cx="732668" cy="4573620"/>
          </a:xfrm>
        </p:grpSpPr>
        <p:cxnSp>
          <p:nvCxnSpPr>
            <p:cNvPr id="6" name="5 Conector recto"/>
            <p:cNvCxnSpPr/>
            <p:nvPr/>
          </p:nvCxnSpPr>
          <p:spPr>
            <a:xfrm rot="5400000">
              <a:off x="-565416" y="2994823"/>
              <a:ext cx="4572032" cy="126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725358" y="723088"/>
              <a:ext cx="499546"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1725358" y="2356636"/>
              <a:ext cx="499546" cy="3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714257" y="5287182"/>
              <a:ext cx="499547"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500166" y="3142455"/>
              <a:ext cx="214091"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1733287" y="3571083"/>
              <a:ext cx="499547"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43" name="42 CuadroTexto"/>
          <p:cNvSpPr txBox="1">
            <a:spLocks noChangeArrowheads="1"/>
          </p:cNvSpPr>
          <p:nvPr/>
        </p:nvSpPr>
        <p:spPr bwMode="auto">
          <a:xfrm>
            <a:off x="2214563" y="3376613"/>
            <a:ext cx="5715000" cy="584200"/>
          </a:xfrm>
          <a:prstGeom prst="rect">
            <a:avLst/>
          </a:prstGeom>
          <a:noFill/>
          <a:ln w="9525">
            <a:noFill/>
            <a:miter lim="800000"/>
            <a:headEnd/>
            <a:tailEnd/>
          </a:ln>
        </p:spPr>
        <p:txBody>
          <a:bodyPr>
            <a:spAutoFit/>
          </a:bodyPr>
          <a:lstStyle/>
          <a:p>
            <a:r>
              <a:rPr lang="es-ES_tradnl" sz="1600">
                <a:latin typeface="Rockwell" pitchFamily="18" charset="0"/>
              </a:rPr>
              <a:t>Sueño    “…un espacio y un tiempo absolutamente</a:t>
            </a:r>
          </a:p>
          <a:p>
            <a:r>
              <a:rPr lang="es-ES_tradnl" sz="1600">
                <a:latin typeface="Rockwell" pitchFamily="18" charset="0"/>
              </a:rPr>
              <a:t>               resistentes,  absolutamente densos”  (Steimberg)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vertical)">
                                      <p:cBhvr>
                                        <p:cTn id="20" dur="500"/>
                                        <p:tgtEl>
                                          <p:spTgt spid="12"/>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vertical)">
                                      <p:cBhvr>
                                        <p:cTn id="23" dur="500"/>
                                        <p:tgtEl>
                                          <p:spTgt spid="14"/>
                                        </p:tgtEl>
                                      </p:cBhvr>
                                    </p:animEffect>
                                  </p:childTnLst>
                                </p:cTn>
                              </p:par>
                              <p:par>
                                <p:cTn id="24" presetID="3" presetClass="entr" presetSubtype="5"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linds(vertical)">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Documents and Settings\JOSÉ ENRIQUE FINOL\Mis documentos\Mis imágenes\03.jpg"/>
          <p:cNvPicPr>
            <a:picLocks noChangeAspect="1" noChangeArrowheads="1"/>
          </p:cNvPicPr>
          <p:nvPr/>
        </p:nvPicPr>
        <p:blipFill>
          <a:blip r:embed="rId2"/>
          <a:srcRect/>
          <a:stretch>
            <a:fillRect/>
          </a:stretch>
        </p:blipFill>
        <p:spPr bwMode="auto">
          <a:xfrm>
            <a:off x="611188" y="1052513"/>
            <a:ext cx="7991475" cy="4138612"/>
          </a:xfrm>
          <a:prstGeom prst="rect">
            <a:avLst/>
          </a:prstGeom>
          <a:noFill/>
          <a:ln w="9525">
            <a:noFill/>
            <a:miter lim="800000"/>
            <a:headEnd/>
            <a:tailEnd/>
          </a:ln>
        </p:spPr>
      </p:pic>
      <p:sp>
        <p:nvSpPr>
          <p:cNvPr id="57346" name="2 CuadroTexto"/>
          <p:cNvSpPr txBox="1">
            <a:spLocks noChangeArrowheads="1"/>
          </p:cNvSpPr>
          <p:nvPr/>
        </p:nvSpPr>
        <p:spPr bwMode="auto">
          <a:xfrm>
            <a:off x="684213" y="5876925"/>
            <a:ext cx="7715250" cy="730250"/>
          </a:xfrm>
          <a:prstGeom prst="rect">
            <a:avLst/>
          </a:prstGeom>
          <a:noFill/>
          <a:ln w="9525">
            <a:noFill/>
            <a:miter lim="800000"/>
            <a:headEnd/>
            <a:tailEnd/>
          </a:ln>
        </p:spPr>
        <p:txBody>
          <a:bodyPr>
            <a:spAutoFit/>
          </a:bodyPr>
          <a:lstStyle/>
          <a:p>
            <a:r>
              <a:rPr lang="es-ES" sz="1400">
                <a:latin typeface="Rockwell" pitchFamily="18" charset="0"/>
              </a:rPr>
              <a:t>La asimilación del tiempo cotidiano a las necesidades de la vida ordinaria.</a:t>
            </a:r>
          </a:p>
          <a:p>
            <a:endParaRPr lang="es-ES" sz="1400">
              <a:latin typeface="Rockwell" pitchFamily="18" charset="0"/>
            </a:endParaRPr>
          </a:p>
          <a:p>
            <a:r>
              <a:rPr lang="es-ES" sz="1400">
                <a:latin typeface="Rockwell" pitchFamily="18" charset="0"/>
              </a:rPr>
              <a:t> Quino (2001). </a:t>
            </a:r>
            <a:r>
              <a:rPr lang="es-ES" sz="1400" i="1">
                <a:latin typeface="Rockwell" pitchFamily="18" charset="0"/>
              </a:rPr>
              <a:t>Esto no es todo. </a:t>
            </a:r>
            <a:r>
              <a:rPr lang="es-ES" sz="1400">
                <a:latin typeface="Rockwell" pitchFamily="18" charset="0"/>
              </a:rPr>
              <a:t>Ediciones de la Flor, Buenos Aires, pág 198</a:t>
            </a:r>
            <a:r>
              <a:rPr lang="es-ES" sz="1400" i="1">
                <a:latin typeface="Rockwell" pitchFamily="18" charset="0"/>
              </a:rPr>
              <a:t>.</a:t>
            </a:r>
            <a:endParaRPr lang="es-ES" sz="1400">
              <a:latin typeface="Rockwell"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C:\Documents and Settings\JOSÉ ENRIQUE FINOL\Mis documentos\Mis imágenes\01.jpg"/>
          <p:cNvPicPr>
            <a:picLocks noChangeAspect="1" noChangeArrowheads="1"/>
          </p:cNvPicPr>
          <p:nvPr/>
        </p:nvPicPr>
        <p:blipFill>
          <a:blip r:embed="rId2"/>
          <a:srcRect/>
          <a:stretch>
            <a:fillRect/>
          </a:stretch>
        </p:blipFill>
        <p:spPr bwMode="auto">
          <a:xfrm>
            <a:off x="2214563" y="142875"/>
            <a:ext cx="5032375" cy="6626225"/>
          </a:xfrm>
          <a:prstGeom prst="rect">
            <a:avLst/>
          </a:prstGeom>
          <a:noFill/>
          <a:ln w="9525">
            <a:noFill/>
            <a:miter lim="800000"/>
            <a:headEnd/>
            <a:tailEnd/>
          </a:ln>
        </p:spPr>
      </p:pic>
      <p:sp>
        <p:nvSpPr>
          <p:cNvPr id="58370" name="3 CuadroTexto"/>
          <p:cNvSpPr txBox="1">
            <a:spLocks noChangeArrowheads="1"/>
          </p:cNvSpPr>
          <p:nvPr/>
        </p:nvSpPr>
        <p:spPr bwMode="auto">
          <a:xfrm>
            <a:off x="250825" y="4221163"/>
            <a:ext cx="1857375" cy="2006600"/>
          </a:xfrm>
          <a:prstGeom prst="rect">
            <a:avLst/>
          </a:prstGeom>
          <a:noFill/>
          <a:ln w="9525">
            <a:noFill/>
            <a:miter lim="800000"/>
            <a:headEnd/>
            <a:tailEnd/>
          </a:ln>
        </p:spPr>
        <p:txBody>
          <a:bodyPr>
            <a:spAutoFit/>
          </a:bodyPr>
          <a:lstStyle/>
          <a:p>
            <a:r>
              <a:rPr lang="es-ES" sz="1400">
                <a:latin typeface="Rockwell" pitchFamily="18" charset="0"/>
              </a:rPr>
              <a:t>Los nuevos actores en las nuevas ritualizaciones…</a:t>
            </a:r>
          </a:p>
          <a:p>
            <a:endParaRPr lang="es-ES" sz="1400">
              <a:latin typeface="Rockwell" pitchFamily="18" charset="0"/>
            </a:endParaRPr>
          </a:p>
          <a:p>
            <a:r>
              <a:rPr lang="es-ES" sz="1400">
                <a:latin typeface="Rockwell" pitchFamily="18" charset="0"/>
              </a:rPr>
              <a:t>Quino (2001). </a:t>
            </a:r>
          </a:p>
          <a:p>
            <a:r>
              <a:rPr lang="es-ES" sz="1400" i="1">
                <a:latin typeface="Rockwell" pitchFamily="18" charset="0"/>
              </a:rPr>
              <a:t>Esto no es todo, </a:t>
            </a:r>
            <a:r>
              <a:rPr lang="es-ES" sz="1400">
                <a:latin typeface="Rockwell" pitchFamily="18" charset="0"/>
              </a:rPr>
              <a:t>Ediciones de la Flor, Buenos Aires, pág. 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85720" y="4900550"/>
            <a:ext cx="7943880" cy="60015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es-VE" sz="1600" b="1" spc="50" dirty="0" smtClean="0">
                <a:ln w="11430"/>
                <a:solidFill>
                  <a:schemeClr val="accent1"/>
                </a:solidFill>
                <a:effectLst>
                  <a:outerShdw blurRad="76200" dist="50800" dir="5400000" algn="tl" rotWithShape="0">
                    <a:srgbClr val="000000">
                      <a:alpha val="65000"/>
                    </a:srgbClr>
                  </a:outerShdw>
                </a:effectLst>
              </a:rPr>
              <a:t>Tiempo, cotidianidad  y evento en la estructura del rito</a:t>
            </a:r>
            <a:endParaRPr lang="es-ES" sz="1600" b="1" spc="50" dirty="0">
              <a:ln w="11430"/>
              <a:solidFill>
                <a:schemeClr val="accent1"/>
              </a:solidFill>
              <a:effectLst>
                <a:outerShdw blurRad="76200" dist="50800" dir="5400000" algn="tl" rotWithShape="0">
                  <a:srgbClr val="000000">
                    <a:alpha val="65000"/>
                  </a:srgbClr>
                </a:outerShdw>
              </a:effectLst>
            </a:endParaRPr>
          </a:p>
        </p:txBody>
      </p:sp>
      <p:sp>
        <p:nvSpPr>
          <p:cNvPr id="17410" name="5 Marcador de texto"/>
          <p:cNvSpPr>
            <a:spLocks noGrp="1"/>
          </p:cNvSpPr>
          <p:nvPr>
            <p:ph type="body" sz="half" idx="2"/>
          </p:nvPr>
        </p:nvSpPr>
        <p:spPr>
          <a:xfrm>
            <a:off x="1000125" y="5429250"/>
            <a:ext cx="7715250" cy="1214438"/>
          </a:xfrm>
        </p:spPr>
        <p:txBody>
          <a:bodyPr/>
          <a:lstStyle/>
          <a:p>
            <a:pPr algn="r">
              <a:lnSpc>
                <a:spcPct val="110000"/>
              </a:lnSpc>
            </a:pPr>
            <a:r>
              <a:rPr lang="es-ES" smtClean="0">
                <a:latin typeface="Script MT Bold" pitchFamily="66" charset="0"/>
              </a:rPr>
              <a:t>“Un rito es lo que hace que un </a:t>
            </a:r>
            <a:r>
              <a:rPr lang="es-ES" smtClean="0">
                <a:solidFill>
                  <a:schemeClr val="accent1"/>
                </a:solidFill>
                <a:latin typeface="Script MT Bold" pitchFamily="66" charset="0"/>
              </a:rPr>
              <a:t>día</a:t>
            </a:r>
            <a:r>
              <a:rPr lang="es-ES" smtClean="0">
                <a:latin typeface="Script MT Bold" pitchFamily="66" charset="0"/>
              </a:rPr>
              <a:t> sea </a:t>
            </a:r>
            <a:r>
              <a:rPr lang="es-ES" smtClean="0">
                <a:solidFill>
                  <a:schemeClr val="accent1"/>
                </a:solidFill>
                <a:latin typeface="Script MT Bold" pitchFamily="66" charset="0"/>
              </a:rPr>
              <a:t>diferente</a:t>
            </a:r>
            <a:r>
              <a:rPr lang="es-ES" smtClean="0">
                <a:latin typeface="Script MT Bold" pitchFamily="66" charset="0"/>
              </a:rPr>
              <a:t> a otro día,</a:t>
            </a:r>
          </a:p>
          <a:p>
            <a:pPr algn="r">
              <a:lnSpc>
                <a:spcPct val="110000"/>
              </a:lnSpc>
            </a:pPr>
            <a:r>
              <a:rPr lang="es-ES" smtClean="0">
                <a:latin typeface="Script MT Bold" pitchFamily="66" charset="0"/>
              </a:rPr>
              <a:t>y que una </a:t>
            </a:r>
            <a:r>
              <a:rPr lang="es-ES" smtClean="0">
                <a:solidFill>
                  <a:schemeClr val="accent1"/>
                </a:solidFill>
                <a:latin typeface="Script MT Bold" pitchFamily="66" charset="0"/>
              </a:rPr>
              <a:t>hora</a:t>
            </a:r>
            <a:r>
              <a:rPr lang="es-ES" smtClean="0">
                <a:latin typeface="Script MT Bold" pitchFamily="66" charset="0"/>
              </a:rPr>
              <a:t> sea </a:t>
            </a:r>
            <a:r>
              <a:rPr lang="es-ES" smtClean="0">
                <a:solidFill>
                  <a:schemeClr val="accent1"/>
                </a:solidFill>
                <a:latin typeface="Script MT Bold" pitchFamily="66" charset="0"/>
              </a:rPr>
              <a:t>diferente</a:t>
            </a:r>
            <a:r>
              <a:rPr lang="es-ES" smtClean="0">
                <a:latin typeface="Script MT Bold" pitchFamily="66" charset="0"/>
              </a:rPr>
              <a:t> a otra”</a:t>
            </a:r>
          </a:p>
          <a:p>
            <a:pPr algn="r">
              <a:lnSpc>
                <a:spcPct val="110000"/>
              </a:lnSpc>
            </a:pPr>
            <a:r>
              <a:rPr lang="es-ES" smtClean="0">
                <a:latin typeface="Script MT Bold" pitchFamily="66" charset="0"/>
              </a:rPr>
              <a:t>Saint-Exupéry</a:t>
            </a:r>
          </a:p>
          <a:p>
            <a:pPr>
              <a:lnSpc>
                <a:spcPct val="110000"/>
              </a:lnSpc>
            </a:pPr>
            <a:endParaRPr lang="es-ES" smtClean="0">
              <a:latin typeface="Script MT Bold" pitchFamily="66" charset="0"/>
            </a:endParaRPr>
          </a:p>
          <a:p>
            <a:endParaRPr lang="es-ES" smtClean="0"/>
          </a:p>
        </p:txBody>
      </p:sp>
      <p:pic>
        <p:nvPicPr>
          <p:cNvPr id="17411" name="Picture 2" descr="C:\Documents and Settings\JOSÉ ENRIQUE FINOL\Escritorio\Fotos de BOLIVIA\Fotos de Bolivia II 110.jpg"/>
          <p:cNvPicPr>
            <a:picLocks noGrp="1" noChangeAspect="1" noChangeArrowheads="1"/>
          </p:cNvPicPr>
          <p:nvPr>
            <p:ph type="pic" idx="1"/>
          </p:nvPr>
        </p:nvPicPr>
        <p:blipFill>
          <a:blip r:embed="rId3"/>
          <a:srcRect t="16068" b="16068"/>
          <a:stretch>
            <a:fillRect/>
          </a:stretch>
        </p:blipFill>
        <p:spPr>
          <a:xfrm>
            <a:off x="571500" y="428625"/>
            <a:ext cx="8212138" cy="4179888"/>
          </a:xfrm>
          <a:prstGeom prst="rect">
            <a:avLst/>
          </a:prstGeom>
          <a:noFill/>
        </p:spPr>
      </p:pic>
      <p:grpSp>
        <p:nvGrpSpPr>
          <p:cNvPr id="17412" name="6 Grupo"/>
          <p:cNvGrpSpPr>
            <a:grpSpLocks/>
          </p:cNvGrpSpPr>
          <p:nvPr/>
        </p:nvGrpSpPr>
        <p:grpSpPr bwMode="auto">
          <a:xfrm>
            <a:off x="0" y="6500813"/>
            <a:ext cx="9144000" cy="265112"/>
            <a:chOff x="0" y="6500834"/>
            <a:chExt cx="9144000" cy="264509"/>
          </a:xfrm>
        </p:grpSpPr>
        <p:sp>
          <p:nvSpPr>
            <p:cNvPr id="17413" name="7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9" name="8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C:\Documents and Settings\JOSÉ ENRIQUE FINOL\Mis documentos\Mis imágenes\04.jpg"/>
          <p:cNvPicPr>
            <a:picLocks noChangeAspect="1" noChangeArrowheads="1"/>
          </p:cNvPicPr>
          <p:nvPr/>
        </p:nvPicPr>
        <p:blipFill>
          <a:blip r:embed="rId2"/>
          <a:srcRect/>
          <a:stretch>
            <a:fillRect/>
          </a:stretch>
        </p:blipFill>
        <p:spPr bwMode="auto">
          <a:xfrm>
            <a:off x="2857500" y="285750"/>
            <a:ext cx="4521200" cy="6072188"/>
          </a:xfrm>
          <a:prstGeom prst="rect">
            <a:avLst/>
          </a:prstGeom>
          <a:noFill/>
          <a:ln w="9525">
            <a:noFill/>
            <a:miter lim="800000"/>
            <a:headEnd/>
            <a:tailEnd/>
          </a:ln>
        </p:spPr>
      </p:pic>
      <p:sp>
        <p:nvSpPr>
          <p:cNvPr id="59394" name="2 CuadroTexto"/>
          <p:cNvSpPr txBox="1">
            <a:spLocks noChangeArrowheads="1"/>
          </p:cNvSpPr>
          <p:nvPr/>
        </p:nvSpPr>
        <p:spPr bwMode="auto">
          <a:xfrm>
            <a:off x="323850" y="4868863"/>
            <a:ext cx="2286000" cy="1581150"/>
          </a:xfrm>
          <a:prstGeom prst="rect">
            <a:avLst/>
          </a:prstGeom>
          <a:noFill/>
          <a:ln w="9525">
            <a:noFill/>
            <a:miter lim="800000"/>
            <a:headEnd/>
            <a:tailEnd/>
          </a:ln>
        </p:spPr>
        <p:txBody>
          <a:bodyPr>
            <a:spAutoFit/>
          </a:bodyPr>
          <a:lstStyle/>
          <a:p>
            <a:r>
              <a:rPr lang="es-ES" sz="1400">
                <a:latin typeface="Rockwell" pitchFamily="18" charset="0"/>
              </a:rPr>
              <a:t>La aceleración del tiempo cotidiano…</a:t>
            </a:r>
          </a:p>
          <a:p>
            <a:endParaRPr lang="es-ES" sz="1400">
              <a:latin typeface="Rockwell" pitchFamily="18" charset="0"/>
            </a:endParaRPr>
          </a:p>
          <a:p>
            <a:r>
              <a:rPr lang="es-ES" sz="1400">
                <a:latin typeface="Rockwell" pitchFamily="18" charset="0"/>
              </a:rPr>
              <a:t>Quino (2001). </a:t>
            </a:r>
          </a:p>
          <a:p>
            <a:r>
              <a:rPr lang="es-ES" sz="1400" i="1">
                <a:latin typeface="Rockwell" pitchFamily="18" charset="0"/>
              </a:rPr>
              <a:t>Esto no es todo </a:t>
            </a:r>
          </a:p>
          <a:p>
            <a:r>
              <a:rPr lang="es-ES" sz="1400">
                <a:latin typeface="Rockwell" pitchFamily="18" charset="0"/>
              </a:rPr>
              <a:t>Ediciones de la Flor, Buenos Aires, pág 199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ctr">
              <a:lnSpc>
                <a:spcPct val="80000"/>
              </a:lnSpc>
              <a:buFont typeface="Wingdings 2" pitchFamily="18" charset="2"/>
              <a:buNone/>
            </a:pPr>
            <a:r>
              <a:rPr lang="es-VE" sz="1200" smtClean="0"/>
              <a:t>Referencias</a:t>
            </a:r>
          </a:p>
          <a:p>
            <a:pPr>
              <a:lnSpc>
                <a:spcPct val="80000"/>
              </a:lnSpc>
              <a:buFont typeface="Wingdings 2" pitchFamily="18" charset="2"/>
              <a:buNone/>
            </a:pPr>
            <a:endParaRPr lang="es-ES" sz="1200" smtClean="0"/>
          </a:p>
          <a:p>
            <a:pPr>
              <a:lnSpc>
                <a:spcPct val="80000"/>
              </a:lnSpc>
            </a:pPr>
            <a:r>
              <a:rPr lang="es-ES" sz="1200" smtClean="0"/>
              <a:t>Bell, Catherine (1992). </a:t>
            </a:r>
            <a:r>
              <a:rPr lang="es-VE" sz="1200" smtClean="0"/>
              <a:t>  </a:t>
            </a:r>
            <a:r>
              <a:rPr lang="es-VE" sz="1200" i="1" smtClean="0"/>
              <a:t>Ritual Theory Ritual Practice</a:t>
            </a:r>
            <a:r>
              <a:rPr lang="es-VE" sz="1200" smtClean="0"/>
              <a:t>. New York: Oxford University Press</a:t>
            </a:r>
            <a:endParaRPr lang="es-ES" sz="1200" smtClean="0"/>
          </a:p>
          <a:p>
            <a:pPr algn="just">
              <a:lnSpc>
                <a:spcPct val="80000"/>
              </a:lnSpc>
            </a:pPr>
            <a:r>
              <a:rPr lang="es-VE" sz="1200" smtClean="0"/>
              <a:t>Carretero,  Enrique (2002).  Postmodernidad  y  Temporalidad Social.  Revista </a:t>
            </a:r>
            <a:r>
              <a:rPr lang="es-VE" sz="1200" i="1" smtClean="0"/>
              <a:t>A Parte Rei</a:t>
            </a:r>
            <a:r>
              <a:rPr lang="es-VE" sz="1200" smtClean="0"/>
              <a:t>, No. 24. </a:t>
            </a:r>
            <a:r>
              <a:rPr lang="es-VE" sz="1200" smtClean="0">
                <a:hlinkClick r:id="rId2"/>
              </a:rPr>
              <a:t>http://serbal.pntic.mec.es</a:t>
            </a:r>
            <a:r>
              <a:rPr lang="es-VE" sz="1200" u="sng" smtClean="0">
                <a:hlinkClick r:id="rId2"/>
              </a:rPr>
              <a:t>/</a:t>
            </a:r>
            <a:r>
              <a:rPr lang="es-VE" sz="1200" smtClean="0"/>
              <a:t>~cmunoz11/convergencias. pdf. Última consulta: 23/10/2007. </a:t>
            </a:r>
            <a:endParaRPr lang="es-ES" sz="1200" smtClean="0"/>
          </a:p>
          <a:p>
            <a:pPr algn="just">
              <a:lnSpc>
                <a:spcPct val="80000"/>
              </a:lnSpc>
            </a:pPr>
            <a:r>
              <a:rPr lang="es-ES" sz="1200" smtClean="0"/>
              <a:t>Carretero, Enrique (2006). </a:t>
            </a:r>
            <a:r>
              <a:rPr lang="es-VE" sz="1200" smtClean="0"/>
              <a:t>Lo imaginario disloca lo cotidiano. Revista </a:t>
            </a:r>
            <a:r>
              <a:rPr lang="es-ES" sz="1200" i="1" smtClean="0"/>
              <a:t>Imaginario</a:t>
            </a:r>
            <a:r>
              <a:rPr lang="es-ES" sz="1200" smtClean="0"/>
              <a:t>. [online]. </a:t>
            </a:r>
            <a:r>
              <a:rPr lang="en-US" sz="1200" smtClean="0"/>
              <a:t>Dec. 2006, vol.12, no.13, p.439-456. Available from World Wide Web: &lt;http://pepsic.bvs-psi.org.br/scielo.php? script=sci_ arttext&amp;pid=S1413-666X2006000200021&amp;lng=en&amp;nrm=iso&gt;. </a:t>
            </a:r>
            <a:r>
              <a:rPr lang="es-VE" sz="1200" smtClean="0"/>
              <a:t>ISSN 1413-666X. Última consulta: 23/10/2010. </a:t>
            </a:r>
          </a:p>
          <a:p>
            <a:pPr algn="just">
              <a:lnSpc>
                <a:spcPct val="80000"/>
              </a:lnSpc>
            </a:pPr>
            <a:r>
              <a:rPr lang="es-VE" sz="1200" smtClean="0"/>
              <a:t>Goodman, Felicitas (992).  </a:t>
            </a:r>
            <a:r>
              <a:rPr lang="es-VE" sz="1200" i="1" smtClean="0"/>
              <a:t>Ectasy, Ritual, and Alternate Reality. </a:t>
            </a:r>
            <a:r>
              <a:rPr lang="es-VE" sz="1200" smtClean="0"/>
              <a:t> Bloomington: Indiana University Press. </a:t>
            </a:r>
            <a:endParaRPr lang="es-ES" sz="1200" smtClean="0"/>
          </a:p>
          <a:p>
            <a:pPr algn="just">
              <a:lnSpc>
                <a:spcPct val="80000"/>
              </a:lnSpc>
            </a:pPr>
            <a:r>
              <a:rPr lang="es-VE" sz="1200" smtClean="0"/>
              <a:t>Heller, Agnes (1972[1970]). </a:t>
            </a:r>
            <a:r>
              <a:rPr lang="es-VE" sz="1200" i="1" smtClean="0"/>
              <a:t>Historia y vida cotidiana</a:t>
            </a:r>
            <a:r>
              <a:rPr lang="es-VE" sz="1200" smtClean="0"/>
              <a:t>. Barcelona: Grijalbo.</a:t>
            </a:r>
          </a:p>
          <a:p>
            <a:pPr algn="just">
              <a:lnSpc>
                <a:spcPct val="80000"/>
              </a:lnSpc>
            </a:pPr>
            <a:r>
              <a:rPr lang="es-VE" sz="1200" smtClean="0"/>
              <a:t>Millán,  José Antonio (s/f). </a:t>
            </a:r>
            <a:r>
              <a:rPr lang="es-VE" sz="1200" i="1" smtClean="0"/>
              <a:t>La escritura del rostro</a:t>
            </a:r>
            <a:r>
              <a:rPr lang="es-VE" sz="1200" smtClean="0"/>
              <a:t>. </a:t>
            </a:r>
            <a:r>
              <a:rPr lang="es-ES" sz="1200" u="sng" smtClean="0">
                <a:hlinkClick r:id="rId3"/>
              </a:rPr>
              <a:t>http://jamillan.com/rostro.htm</a:t>
            </a:r>
            <a:r>
              <a:rPr lang="es-ES" sz="1200" smtClean="0"/>
              <a:t>. Última consulta: 28/10/2007/. </a:t>
            </a:r>
          </a:p>
          <a:p>
            <a:pPr algn="just">
              <a:lnSpc>
                <a:spcPct val="80000"/>
              </a:lnSpc>
            </a:pPr>
            <a:r>
              <a:rPr lang="es-VE" sz="1200" smtClean="0"/>
              <a:t>Matus Madrid, Christian (2000). Tribus urbanas entre ritos y consumos. El caso de la discoteque Blondie. Revista </a:t>
            </a:r>
            <a:r>
              <a:rPr lang="es-VE" sz="1200" i="1" smtClean="0"/>
              <a:t>Última Década</a:t>
            </a:r>
            <a:r>
              <a:rPr lang="es-VE" sz="1200" smtClean="0"/>
              <a:t>, No. 13. Viña del Mar: Centro de Investigación y Difusión Poblacional de Achupallas. Pp. 97-120. </a:t>
            </a:r>
            <a:r>
              <a:rPr lang="es-VE" sz="1200" smtClean="0">
                <a:hlinkClick r:id="rId4"/>
              </a:rPr>
              <a:t>http://redalyc.uaemex.mx/redalyc/pdf/195/19501305.pdf</a:t>
            </a:r>
            <a:r>
              <a:rPr lang="es-VE" sz="1200" smtClean="0"/>
              <a:t>. Última consulta: 25/10/2010.</a:t>
            </a:r>
          </a:p>
          <a:p>
            <a:pPr>
              <a:lnSpc>
                <a:spcPct val="80000"/>
              </a:lnSpc>
            </a:pPr>
            <a:r>
              <a:rPr lang="es-VE" sz="1200" smtClean="0"/>
              <a:t>Rappaport, Roy (1999). </a:t>
            </a:r>
            <a:r>
              <a:rPr lang="en-US" sz="1200" i="1" smtClean="0"/>
              <a:t>Ritual and Religion in the making of humanity. Cambridge:</a:t>
            </a:r>
          </a:p>
          <a:p>
            <a:pPr>
              <a:lnSpc>
                <a:spcPct val="80000"/>
              </a:lnSpc>
              <a:buFont typeface="Wingdings 2" pitchFamily="18" charset="2"/>
              <a:buNone/>
            </a:pPr>
            <a:r>
              <a:rPr lang="es-ES" sz="1200" smtClean="0"/>
              <a:t>       Cambridge University Press.</a:t>
            </a:r>
            <a:endParaRPr lang="es-VE" sz="1200" smtClean="0"/>
          </a:p>
          <a:p>
            <a:pPr algn="just">
              <a:lnSpc>
                <a:spcPct val="80000"/>
              </a:lnSpc>
            </a:pPr>
            <a:r>
              <a:rPr lang="es-VE" sz="1200" smtClean="0"/>
              <a:t>Steimberg, Oscar (2005). </a:t>
            </a:r>
            <a:r>
              <a:rPr lang="es-VE" sz="1200" i="1" smtClean="0"/>
              <a:t>El pretexto del sueño. </a:t>
            </a:r>
            <a:r>
              <a:rPr lang="es-VE" sz="1200" smtClean="0"/>
              <a:t>Buenos Aires: Santiago Arcos</a:t>
            </a:r>
            <a:r>
              <a:rPr lang="es-VE" sz="1200" i="1" smtClean="0"/>
              <a:t>. </a:t>
            </a:r>
            <a:endParaRPr lang="es-ES" sz="1200" smtClean="0"/>
          </a:p>
          <a:p>
            <a:pPr>
              <a:lnSpc>
                <a:spcPct val="80000"/>
              </a:lnSpc>
            </a:pPr>
            <a:endParaRPr lang="es-ES" sz="1200" smtClean="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60419" name="4 Grupo"/>
          <p:cNvGrpSpPr>
            <a:grpSpLocks/>
          </p:cNvGrpSpPr>
          <p:nvPr/>
        </p:nvGrpSpPr>
        <p:grpSpPr bwMode="auto">
          <a:xfrm>
            <a:off x="0" y="6500813"/>
            <a:ext cx="9144000" cy="265112"/>
            <a:chOff x="0" y="6500834"/>
            <a:chExt cx="9144000" cy="264509"/>
          </a:xfrm>
        </p:grpSpPr>
        <p:sp>
          <p:nvSpPr>
            <p:cNvPr id="60420"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nSpc>
                <a:spcPct val="80000"/>
              </a:lnSpc>
            </a:pPr>
            <a:r>
              <a:rPr lang="es-VE" sz="2000" b="1" smtClean="0"/>
              <a:t>Introducción</a:t>
            </a:r>
            <a:endParaRPr lang="es-ES" sz="2000" smtClean="0"/>
          </a:p>
          <a:p>
            <a:pPr>
              <a:lnSpc>
                <a:spcPct val="80000"/>
              </a:lnSpc>
              <a:buFont typeface="Wingdings 2" pitchFamily="18" charset="2"/>
              <a:buNone/>
            </a:pPr>
            <a:r>
              <a:rPr lang="es-VE" sz="2000" smtClean="0"/>
              <a:t> </a:t>
            </a:r>
            <a:endParaRPr lang="es-ES" sz="2000" smtClean="0"/>
          </a:p>
          <a:p>
            <a:pPr algn="just">
              <a:lnSpc>
                <a:spcPct val="80000"/>
              </a:lnSpc>
            </a:pPr>
            <a:r>
              <a:rPr lang="es-VE" sz="2000" smtClean="0"/>
              <a:t>Sabemos que el rito está estrechamente ligado a su situación y a su contexto y que gracias a su aparente carácter repetitivo, a sus vínculos con lo social y lo cultural, forma parte de un tiempo y de un espacio. Según nuestra hipótesis, en el rito los actores salen de su cotidianidad temporal para construir un </a:t>
            </a:r>
            <a:r>
              <a:rPr lang="es-VE" sz="2000" smtClean="0">
                <a:solidFill>
                  <a:schemeClr val="accent1"/>
                </a:solidFill>
              </a:rPr>
              <a:t>tiempo</a:t>
            </a:r>
            <a:r>
              <a:rPr lang="es-VE" sz="2000" smtClean="0"/>
              <a:t> y un </a:t>
            </a:r>
            <a:r>
              <a:rPr lang="es-VE" sz="2000" smtClean="0">
                <a:solidFill>
                  <a:schemeClr val="accent1"/>
                </a:solidFill>
              </a:rPr>
              <a:t>espacio</a:t>
            </a:r>
            <a:r>
              <a:rPr lang="es-VE" sz="2000" smtClean="0"/>
              <a:t> cualitativamente distintos al tiempo y al espacio de la cotidianidad. Ahora bien ¿cómo se produce esa temporalidad nueva que el rito crea como parte esencial del escenario ritual? ¿Cómo se diferencia el tiempo de la cotidianidad del tiempo de la ritualidad? </a:t>
            </a:r>
          </a:p>
          <a:p>
            <a:pPr algn="just">
              <a:lnSpc>
                <a:spcPct val="80000"/>
              </a:lnSpc>
            </a:pPr>
            <a:r>
              <a:rPr lang="es-VE" sz="2000" smtClean="0"/>
              <a:t>La ejecución del rito parte de una /separación/ temporal, de una ruptura con el tiempo de lo cotidiano, de la transformación de la /continuidad/ y de la /sucesión/ temporal en un tiempo aparte, que llamaremos para-cotidiano</a:t>
            </a:r>
            <a:endParaRPr lang="es-ES" sz="2000" smtClean="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19459" name="4 Grupo"/>
          <p:cNvGrpSpPr>
            <a:grpSpLocks/>
          </p:cNvGrpSpPr>
          <p:nvPr/>
        </p:nvGrpSpPr>
        <p:grpSpPr bwMode="auto">
          <a:xfrm>
            <a:off x="0" y="6500813"/>
            <a:ext cx="9144000" cy="265112"/>
            <a:chOff x="0" y="6500834"/>
            <a:chExt cx="9144000" cy="264509"/>
          </a:xfrm>
        </p:grpSpPr>
        <p:sp>
          <p:nvSpPr>
            <p:cNvPr id="19460"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42875" y="2928938"/>
            <a:ext cx="1714500" cy="584200"/>
          </a:xfrm>
          <a:prstGeom prst="rect">
            <a:avLst/>
          </a:prstGeom>
          <a:noFill/>
          <a:ln w="9525">
            <a:noFill/>
            <a:miter lim="800000"/>
            <a:headEnd/>
            <a:tailEnd/>
          </a:ln>
        </p:spPr>
        <p:txBody>
          <a:bodyPr>
            <a:spAutoFit/>
          </a:bodyPr>
          <a:lstStyle/>
          <a:p>
            <a:r>
              <a:rPr lang="es-ES_tradnl" sz="1600">
                <a:latin typeface="Rockwell" pitchFamily="18" charset="0"/>
              </a:rPr>
              <a:t>Vida</a:t>
            </a:r>
          </a:p>
          <a:p>
            <a:r>
              <a:rPr lang="es-ES_tradnl" sz="1600">
                <a:latin typeface="Rockwell" pitchFamily="18" charset="0"/>
              </a:rPr>
              <a:t>cotidiana</a:t>
            </a:r>
          </a:p>
        </p:txBody>
      </p:sp>
      <p:sp>
        <p:nvSpPr>
          <p:cNvPr id="11" name="10 CuadroTexto"/>
          <p:cNvSpPr txBox="1">
            <a:spLocks noChangeArrowheads="1"/>
          </p:cNvSpPr>
          <p:nvPr/>
        </p:nvSpPr>
        <p:spPr bwMode="auto">
          <a:xfrm>
            <a:off x="2225675" y="500063"/>
            <a:ext cx="642938" cy="338137"/>
          </a:xfrm>
          <a:prstGeom prst="rect">
            <a:avLst/>
          </a:prstGeom>
          <a:noFill/>
          <a:ln w="9525">
            <a:noFill/>
            <a:miter lim="800000"/>
            <a:headEnd/>
            <a:tailEnd/>
          </a:ln>
        </p:spPr>
        <p:txBody>
          <a:bodyPr>
            <a:spAutoFit/>
          </a:bodyPr>
          <a:lstStyle/>
          <a:p>
            <a:r>
              <a:rPr lang="es-ES_tradnl" sz="1600">
                <a:latin typeface="Rockwell" pitchFamily="18" charset="0"/>
              </a:rPr>
              <a:t>Arte</a:t>
            </a:r>
          </a:p>
        </p:txBody>
      </p:sp>
      <p:sp>
        <p:nvSpPr>
          <p:cNvPr id="12" name="11 CuadroTexto"/>
          <p:cNvSpPr txBox="1">
            <a:spLocks noChangeArrowheads="1"/>
          </p:cNvSpPr>
          <p:nvPr/>
        </p:nvSpPr>
        <p:spPr bwMode="auto">
          <a:xfrm>
            <a:off x="2225675" y="2143125"/>
            <a:ext cx="917575" cy="338138"/>
          </a:xfrm>
          <a:prstGeom prst="rect">
            <a:avLst/>
          </a:prstGeom>
          <a:noFill/>
          <a:ln w="9525">
            <a:noFill/>
            <a:miter lim="800000"/>
            <a:headEnd/>
            <a:tailEnd/>
          </a:ln>
        </p:spPr>
        <p:txBody>
          <a:bodyPr>
            <a:spAutoFit/>
          </a:bodyPr>
          <a:lstStyle/>
          <a:p>
            <a:r>
              <a:rPr lang="es-ES_tradnl" sz="1600">
                <a:latin typeface="Rockwell" pitchFamily="18" charset="0"/>
              </a:rPr>
              <a:t>Ciencia</a:t>
            </a:r>
          </a:p>
        </p:txBody>
      </p:sp>
      <p:sp>
        <p:nvSpPr>
          <p:cNvPr id="14" name="13 CuadroTexto"/>
          <p:cNvSpPr txBox="1">
            <a:spLocks noChangeArrowheads="1"/>
          </p:cNvSpPr>
          <p:nvPr/>
        </p:nvSpPr>
        <p:spPr bwMode="auto">
          <a:xfrm>
            <a:off x="2225675" y="4845050"/>
            <a:ext cx="571500" cy="585788"/>
          </a:xfrm>
          <a:prstGeom prst="rect">
            <a:avLst/>
          </a:prstGeom>
          <a:noFill/>
          <a:ln w="9525">
            <a:noFill/>
            <a:miter lim="800000"/>
            <a:headEnd/>
            <a:tailEnd/>
          </a:ln>
        </p:spPr>
        <p:txBody>
          <a:bodyPr>
            <a:spAutoFit/>
          </a:bodyPr>
          <a:lstStyle/>
          <a:p>
            <a:endParaRPr lang="es-ES_tradnl" sz="1600">
              <a:latin typeface="Rockwell" pitchFamily="18" charset="0"/>
            </a:endParaRPr>
          </a:p>
          <a:p>
            <a:r>
              <a:rPr lang="es-ES_tradnl" sz="1600">
                <a:latin typeface="Rockwell" pitchFamily="18" charset="0"/>
              </a:rPr>
              <a:t>Rito</a:t>
            </a:r>
          </a:p>
        </p:txBody>
      </p:sp>
      <p:grpSp>
        <p:nvGrpSpPr>
          <p:cNvPr id="3" name="59 Grupo"/>
          <p:cNvGrpSpPr>
            <a:grpSpLocks/>
          </p:cNvGrpSpPr>
          <p:nvPr/>
        </p:nvGrpSpPr>
        <p:grpSpPr bwMode="auto">
          <a:xfrm>
            <a:off x="2940050" y="500063"/>
            <a:ext cx="5775325" cy="338137"/>
            <a:chOff x="3286116" y="785794"/>
            <a:chExt cx="5775624" cy="338554"/>
          </a:xfrm>
        </p:grpSpPr>
        <p:sp>
          <p:nvSpPr>
            <p:cNvPr id="20519" name="14 CuadroTexto"/>
            <p:cNvSpPr txBox="1">
              <a:spLocks noChangeArrowheads="1"/>
            </p:cNvSpPr>
            <p:nvPr/>
          </p:nvSpPr>
          <p:spPr bwMode="auto">
            <a:xfrm>
              <a:off x="3286116" y="785794"/>
              <a:ext cx="5429256" cy="338554"/>
            </a:xfrm>
            <a:prstGeom prst="rect">
              <a:avLst/>
            </a:prstGeom>
            <a:noFill/>
            <a:ln w="25400">
              <a:noFill/>
              <a:miter lim="800000"/>
              <a:headEnd/>
              <a:tailEnd/>
            </a:ln>
          </p:spPr>
          <p:txBody>
            <a:bodyPr>
              <a:spAutoFit/>
            </a:bodyPr>
            <a:lstStyle/>
            <a:p>
              <a:r>
                <a:rPr lang="es-ES_tradnl" sz="1600">
                  <a:latin typeface="Rockwell" pitchFamily="18" charset="0"/>
                </a:rPr>
                <a:t>“Autoconsciencia y memoria de la Humanidad” (Heller)</a:t>
              </a:r>
            </a:p>
          </p:txBody>
        </p:sp>
        <p:cxnSp>
          <p:nvCxnSpPr>
            <p:cNvPr id="52" name="51 Conector recto de flecha"/>
            <p:cNvCxnSpPr/>
            <p:nvPr/>
          </p:nvCxnSpPr>
          <p:spPr>
            <a:xfrm>
              <a:off x="8633093" y="928845"/>
              <a:ext cx="42864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5" name="63 Grupo"/>
          <p:cNvGrpSpPr>
            <a:grpSpLocks/>
          </p:cNvGrpSpPr>
          <p:nvPr/>
        </p:nvGrpSpPr>
        <p:grpSpPr bwMode="auto">
          <a:xfrm>
            <a:off x="3225800" y="1425575"/>
            <a:ext cx="5703888" cy="1944688"/>
            <a:chOff x="3286116" y="1425347"/>
            <a:chExt cx="5704154" cy="1945486"/>
          </a:xfrm>
        </p:grpSpPr>
        <p:grpSp>
          <p:nvGrpSpPr>
            <p:cNvPr id="20511" name="49 Grupo"/>
            <p:cNvGrpSpPr>
              <a:grpSpLocks/>
            </p:cNvGrpSpPr>
            <p:nvPr/>
          </p:nvGrpSpPr>
          <p:grpSpPr bwMode="auto">
            <a:xfrm>
              <a:off x="3286116" y="1639661"/>
              <a:ext cx="715174" cy="1362299"/>
              <a:chOff x="3428992" y="1925413"/>
              <a:chExt cx="715174" cy="1362299"/>
            </a:xfrm>
          </p:grpSpPr>
          <p:cxnSp>
            <p:nvCxnSpPr>
              <p:cNvPr id="22" name="21 Conector recto"/>
              <p:cNvCxnSpPr/>
              <p:nvPr/>
            </p:nvCxnSpPr>
            <p:spPr>
              <a:xfrm rot="5400000">
                <a:off x="2750851" y="2606817"/>
                <a:ext cx="1357869"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3428992" y="1925500"/>
                <a:ext cx="71440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428992" y="3286546"/>
                <a:ext cx="714408" cy="15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0512" name="25 CuadroTexto"/>
            <p:cNvSpPr txBox="1">
              <a:spLocks noChangeArrowheads="1"/>
            </p:cNvSpPr>
            <p:nvPr/>
          </p:nvSpPr>
          <p:spPr bwMode="auto">
            <a:xfrm>
              <a:off x="4001258" y="1425347"/>
              <a:ext cx="4928396" cy="584775"/>
            </a:xfrm>
            <a:prstGeom prst="rect">
              <a:avLst/>
            </a:prstGeom>
            <a:noFill/>
            <a:ln w="0">
              <a:noFill/>
              <a:miter lim="800000"/>
              <a:headEnd/>
              <a:tailEnd/>
            </a:ln>
          </p:spPr>
          <p:txBody>
            <a:bodyPr>
              <a:spAutoFit/>
            </a:bodyPr>
            <a:lstStyle/>
            <a:p>
              <a:r>
                <a:rPr lang="es-ES_tradnl" sz="1600">
                  <a:latin typeface="Rockwell" pitchFamily="18" charset="0"/>
                </a:rPr>
                <a:t>de la sociedad</a:t>
              </a:r>
            </a:p>
            <a:p>
              <a:r>
                <a:rPr lang="es-ES_tradnl" sz="1600">
                  <a:latin typeface="Rockwell" pitchFamily="18" charset="0"/>
                </a:rPr>
                <a:t>“Efecto contrario al Antropocentrismo” (Heller)</a:t>
              </a:r>
            </a:p>
          </p:txBody>
        </p:sp>
        <p:sp>
          <p:nvSpPr>
            <p:cNvPr id="20513" name="26 CuadroTexto"/>
            <p:cNvSpPr txBox="1">
              <a:spLocks noChangeArrowheads="1"/>
            </p:cNvSpPr>
            <p:nvPr/>
          </p:nvSpPr>
          <p:spPr bwMode="auto">
            <a:xfrm>
              <a:off x="4001258" y="2786058"/>
              <a:ext cx="4572000" cy="584775"/>
            </a:xfrm>
            <a:prstGeom prst="rect">
              <a:avLst/>
            </a:prstGeom>
            <a:noFill/>
            <a:ln w="25400">
              <a:noFill/>
              <a:miter lim="800000"/>
              <a:headEnd/>
              <a:tailEnd/>
            </a:ln>
          </p:spPr>
          <p:txBody>
            <a:bodyPr>
              <a:spAutoFit/>
            </a:bodyPr>
            <a:lstStyle/>
            <a:p>
              <a:r>
                <a:rPr lang="es-ES_tradnl" sz="1600">
                  <a:latin typeface="Rockwell" pitchFamily="18" charset="0"/>
                </a:rPr>
                <a:t>de la naturaleza</a:t>
              </a:r>
            </a:p>
            <a:p>
              <a:r>
                <a:rPr lang="es-ES_tradnl" sz="1600">
                  <a:latin typeface="Rockwell" pitchFamily="18" charset="0"/>
                </a:rPr>
                <a:t>“Efecto desantropomorfizador” (Heller)</a:t>
              </a:r>
            </a:p>
          </p:txBody>
        </p:sp>
        <p:cxnSp>
          <p:nvCxnSpPr>
            <p:cNvPr id="55" name="54 Conector recto de flecha"/>
            <p:cNvCxnSpPr/>
            <p:nvPr/>
          </p:nvCxnSpPr>
          <p:spPr>
            <a:xfrm>
              <a:off x="8561625" y="1855737"/>
              <a:ext cx="428645"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7918657" y="3215194"/>
              <a:ext cx="42864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62 Grupo"/>
          <p:cNvGrpSpPr>
            <a:grpSpLocks/>
          </p:cNvGrpSpPr>
          <p:nvPr/>
        </p:nvGrpSpPr>
        <p:grpSpPr bwMode="auto">
          <a:xfrm>
            <a:off x="3214688" y="4000500"/>
            <a:ext cx="5643562" cy="2366963"/>
            <a:chOff x="3429024" y="4143380"/>
            <a:chExt cx="5572100" cy="2510212"/>
          </a:xfrm>
        </p:grpSpPr>
        <p:grpSp>
          <p:nvGrpSpPr>
            <p:cNvPr id="20500" name="50 Grupo"/>
            <p:cNvGrpSpPr>
              <a:grpSpLocks/>
            </p:cNvGrpSpPr>
            <p:nvPr/>
          </p:nvGrpSpPr>
          <p:grpSpPr bwMode="auto">
            <a:xfrm>
              <a:off x="3429024" y="4357694"/>
              <a:ext cx="714380" cy="1928826"/>
              <a:chOff x="3429024" y="4357694"/>
              <a:chExt cx="714380" cy="1928826"/>
            </a:xfrm>
          </p:grpSpPr>
          <p:cxnSp>
            <p:nvCxnSpPr>
              <p:cNvPr id="30" name="29 Conector recto"/>
              <p:cNvCxnSpPr/>
              <p:nvPr/>
            </p:nvCxnSpPr>
            <p:spPr>
              <a:xfrm rot="5400000">
                <a:off x="2465961" y="5320258"/>
                <a:ext cx="1927693" cy="15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3429024" y="4357194"/>
                <a:ext cx="714733" cy="16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3429024" y="6284888"/>
                <a:ext cx="714733" cy="16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3429024" y="5286528"/>
                <a:ext cx="714733" cy="16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0501" name="36 CuadroTexto"/>
            <p:cNvSpPr txBox="1">
              <a:spLocks noChangeArrowheads="1"/>
            </p:cNvSpPr>
            <p:nvPr/>
          </p:nvSpPr>
          <p:spPr bwMode="auto">
            <a:xfrm>
              <a:off x="4143372" y="4143380"/>
              <a:ext cx="4857752" cy="584775"/>
            </a:xfrm>
            <a:prstGeom prst="rect">
              <a:avLst/>
            </a:prstGeom>
            <a:noFill/>
            <a:ln w="25400">
              <a:noFill/>
              <a:miter lim="800000"/>
              <a:headEnd/>
              <a:tailEnd/>
            </a:ln>
          </p:spPr>
          <p:txBody>
            <a:bodyPr>
              <a:spAutoFit/>
            </a:bodyPr>
            <a:lstStyle/>
            <a:p>
              <a:r>
                <a:rPr lang="es-ES_tradnl" sz="1600">
                  <a:latin typeface="Rockwell" pitchFamily="18" charset="0"/>
                </a:rPr>
                <a:t>Tiempo interno</a:t>
              </a:r>
            </a:p>
            <a:p>
              <a:r>
                <a:rPr lang="es-ES_tradnl" sz="1600">
                  <a:latin typeface="Rockwell" pitchFamily="18" charset="0"/>
                </a:rPr>
                <a:t>(sintaxis de las acciones)</a:t>
              </a:r>
            </a:p>
          </p:txBody>
        </p:sp>
        <p:sp>
          <p:nvSpPr>
            <p:cNvPr id="20502" name="37 CuadroTexto"/>
            <p:cNvSpPr txBox="1">
              <a:spLocks noChangeArrowheads="1"/>
            </p:cNvSpPr>
            <p:nvPr/>
          </p:nvSpPr>
          <p:spPr bwMode="auto">
            <a:xfrm>
              <a:off x="4143372" y="5072074"/>
              <a:ext cx="4857752" cy="584775"/>
            </a:xfrm>
            <a:prstGeom prst="rect">
              <a:avLst/>
            </a:prstGeom>
            <a:noFill/>
            <a:ln w="25400">
              <a:noFill/>
              <a:miter lim="800000"/>
              <a:headEnd/>
              <a:tailEnd/>
            </a:ln>
          </p:spPr>
          <p:txBody>
            <a:bodyPr>
              <a:spAutoFit/>
            </a:bodyPr>
            <a:lstStyle/>
            <a:p>
              <a:r>
                <a:rPr lang="es-ES_tradnl" sz="1600">
                  <a:latin typeface="Rockwell" pitchFamily="18" charset="0"/>
                </a:rPr>
                <a:t>Tiempo múltiple</a:t>
              </a:r>
            </a:p>
            <a:p>
              <a:r>
                <a:rPr lang="es-ES_tradnl" sz="1600">
                  <a:latin typeface="Rockwell" pitchFamily="18" charset="0"/>
                </a:rPr>
                <a:t>(integración del pasado, presente y futuro)</a:t>
              </a:r>
            </a:p>
          </p:txBody>
        </p:sp>
        <p:sp>
          <p:nvSpPr>
            <p:cNvPr id="20503" name="38 CuadroTexto"/>
            <p:cNvSpPr txBox="1">
              <a:spLocks noChangeArrowheads="1"/>
            </p:cNvSpPr>
            <p:nvPr/>
          </p:nvSpPr>
          <p:spPr bwMode="auto">
            <a:xfrm>
              <a:off x="4143372" y="6068817"/>
              <a:ext cx="4857752" cy="584775"/>
            </a:xfrm>
            <a:prstGeom prst="rect">
              <a:avLst/>
            </a:prstGeom>
            <a:noFill/>
            <a:ln w="25400">
              <a:noFill/>
              <a:miter lim="800000"/>
              <a:headEnd/>
              <a:tailEnd/>
            </a:ln>
          </p:spPr>
          <p:txBody>
            <a:bodyPr>
              <a:spAutoFit/>
            </a:bodyPr>
            <a:lstStyle/>
            <a:p>
              <a:r>
                <a:rPr lang="es-ES_tradnl" sz="1600">
                  <a:latin typeface="Rockwell" pitchFamily="18" charset="0"/>
                </a:rPr>
                <a:t>Tiempo externo</a:t>
              </a:r>
            </a:p>
            <a:p>
              <a:r>
                <a:rPr lang="es-ES_tradnl" sz="1600">
                  <a:latin typeface="Rockwell" pitchFamily="18" charset="0"/>
                </a:rPr>
                <a:t>(ruptura de la temporalidad cotidiana)</a:t>
              </a:r>
            </a:p>
          </p:txBody>
        </p:sp>
        <p:cxnSp>
          <p:nvCxnSpPr>
            <p:cNvPr id="57" name="56 Conector recto de flecha"/>
            <p:cNvCxnSpPr/>
            <p:nvPr/>
          </p:nvCxnSpPr>
          <p:spPr>
            <a:xfrm>
              <a:off x="6643757" y="4572692"/>
              <a:ext cx="4279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a:off x="8286390" y="5500342"/>
              <a:ext cx="429467" cy="16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7858491" y="6500386"/>
              <a:ext cx="427899" cy="16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44" name="43 Conector recto"/>
          <p:cNvCxnSpPr/>
          <p:nvPr/>
        </p:nvCxnSpPr>
        <p:spPr>
          <a:xfrm>
            <a:off x="71438" y="6500813"/>
            <a:ext cx="9001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20489" name="44 Grupo"/>
          <p:cNvGrpSpPr>
            <a:grpSpLocks/>
          </p:cNvGrpSpPr>
          <p:nvPr/>
        </p:nvGrpSpPr>
        <p:grpSpPr bwMode="auto">
          <a:xfrm>
            <a:off x="0" y="6500813"/>
            <a:ext cx="9144000" cy="265112"/>
            <a:chOff x="0" y="6500834"/>
            <a:chExt cx="9144000" cy="264509"/>
          </a:xfrm>
        </p:grpSpPr>
        <p:sp>
          <p:nvSpPr>
            <p:cNvPr id="20498" name="4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47" name="4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41 Grupo"/>
          <p:cNvGrpSpPr>
            <a:grpSpLocks/>
          </p:cNvGrpSpPr>
          <p:nvPr/>
        </p:nvGrpSpPr>
        <p:grpSpPr bwMode="auto">
          <a:xfrm>
            <a:off x="1500188" y="714375"/>
            <a:ext cx="733425" cy="4573588"/>
            <a:chOff x="1500166" y="715150"/>
            <a:chExt cx="732668" cy="4573620"/>
          </a:xfrm>
        </p:grpSpPr>
        <p:cxnSp>
          <p:nvCxnSpPr>
            <p:cNvPr id="6" name="5 Conector recto"/>
            <p:cNvCxnSpPr/>
            <p:nvPr/>
          </p:nvCxnSpPr>
          <p:spPr>
            <a:xfrm rot="5400000">
              <a:off x="-565416" y="2994823"/>
              <a:ext cx="4572032" cy="126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725358" y="723088"/>
              <a:ext cx="499546"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1725358" y="2356636"/>
              <a:ext cx="499546" cy="3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714257" y="5287182"/>
              <a:ext cx="499547"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500166" y="3142455"/>
              <a:ext cx="214091"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1733287" y="3571083"/>
              <a:ext cx="499547"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43" name="42 CuadroTexto"/>
          <p:cNvSpPr txBox="1">
            <a:spLocks noChangeArrowheads="1"/>
          </p:cNvSpPr>
          <p:nvPr/>
        </p:nvSpPr>
        <p:spPr bwMode="auto">
          <a:xfrm>
            <a:off x="2214563" y="3376613"/>
            <a:ext cx="5715000" cy="584200"/>
          </a:xfrm>
          <a:prstGeom prst="rect">
            <a:avLst/>
          </a:prstGeom>
          <a:noFill/>
          <a:ln w="9525">
            <a:noFill/>
            <a:miter lim="800000"/>
            <a:headEnd/>
            <a:tailEnd/>
          </a:ln>
        </p:spPr>
        <p:txBody>
          <a:bodyPr>
            <a:spAutoFit/>
          </a:bodyPr>
          <a:lstStyle/>
          <a:p>
            <a:r>
              <a:rPr lang="es-ES_tradnl" sz="1600">
                <a:latin typeface="Rockwell" pitchFamily="18" charset="0"/>
              </a:rPr>
              <a:t>Sueño    “…un espacio y un tiempo absolutamente</a:t>
            </a:r>
          </a:p>
          <a:p>
            <a:r>
              <a:rPr lang="es-ES_tradnl" sz="1600">
                <a:latin typeface="Rockwell" pitchFamily="18" charset="0"/>
              </a:rPr>
              <a:t>               resistentes,  absolutamente densos”  (Steimberg)</a:t>
            </a:r>
          </a:p>
        </p:txBody>
      </p:sp>
      <p:sp>
        <p:nvSpPr>
          <p:cNvPr id="2" name="Rectángulo 1"/>
          <p:cNvSpPr/>
          <p:nvPr/>
        </p:nvSpPr>
        <p:spPr>
          <a:xfrm>
            <a:off x="2286000" y="3105835"/>
            <a:ext cx="4572000" cy="646331"/>
          </a:xfrm>
          <a:prstGeom prst="rect">
            <a:avLst/>
          </a:prstGeom>
        </p:spPr>
        <p:txBody>
          <a:bodyPr>
            <a:spAutoFit/>
          </a:bodyPr>
          <a:lstStyle/>
          <a:p>
            <a:r>
              <a:rPr lang="es-ES_tradnl" b="1" dirty="0">
                <a:latin typeface="Courier New" panose="02070309020205020404" pitchFamily="49" charset="0"/>
                <a:ea typeface="Times New Roman" panose="02020603050405020304" pitchFamily="18" charset="0"/>
                <a:cs typeface="Times New Roman" panose="02020603050405020304" pitchFamily="18" charset="0"/>
              </a:rPr>
              <a:t>Tiempo, cotidianidad y evento en la estructura del rito</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vertical)">
                                      <p:cBhvr>
                                        <p:cTn id="20" dur="500"/>
                                        <p:tgtEl>
                                          <p:spTgt spid="12"/>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vertical)">
                                      <p:cBhvr>
                                        <p:cTn id="23" dur="500"/>
                                        <p:tgtEl>
                                          <p:spTgt spid="14"/>
                                        </p:tgtEl>
                                      </p:cBhvr>
                                    </p:animEffect>
                                  </p:childTnLst>
                                </p:cTn>
                              </p:par>
                              <p:par>
                                <p:cTn id="24" presetID="3" presetClass="entr" presetSubtype="5"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linds(vertical)">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14400" y="1447800"/>
            <a:ext cx="7872413" cy="4838700"/>
          </a:xfrm>
        </p:spPr>
        <p:txBody>
          <a:bodyPr>
            <a:normAutofit fontScale="70000" lnSpcReduction="20000"/>
          </a:bodyPr>
          <a:lstStyle/>
          <a:p>
            <a:pPr marL="274320" indent="-274320" algn="just" fontAlgn="auto">
              <a:spcBef>
                <a:spcPts val="580"/>
              </a:spcBef>
              <a:spcAft>
                <a:spcPts val="0"/>
              </a:spcAft>
              <a:buFont typeface="Wingdings 2"/>
              <a:buChar char=""/>
              <a:defRPr/>
            </a:pPr>
            <a:endParaRPr lang="es-VE" dirty="0" smtClean="0"/>
          </a:p>
          <a:p>
            <a:pPr marL="274320" indent="-274320" algn="just" fontAlgn="auto">
              <a:spcBef>
                <a:spcPts val="580"/>
              </a:spcBef>
              <a:spcAft>
                <a:spcPts val="0"/>
              </a:spcAft>
              <a:buFont typeface="Wingdings 2"/>
              <a:buChar char=""/>
              <a:defRPr/>
            </a:pPr>
            <a:r>
              <a:rPr lang="es-VE" dirty="0" smtClean="0"/>
              <a:t>Heller, apoyándose en la estética de Lukacs, afirma que "las formas de elevación por encima de la vida cotidiana que producen </a:t>
            </a:r>
            <a:r>
              <a:rPr lang="es-VE" i="1" dirty="0" smtClean="0"/>
              <a:t>objetivaciones</a:t>
            </a:r>
            <a:r>
              <a:rPr lang="es-VE" dirty="0" smtClean="0"/>
              <a:t> duraderas son el </a:t>
            </a:r>
            <a:r>
              <a:rPr lang="es-VE" i="1" dirty="0" smtClean="0"/>
              <a:t>arte</a:t>
            </a:r>
            <a:r>
              <a:rPr lang="es-VE" dirty="0" smtClean="0"/>
              <a:t> y la </a:t>
            </a:r>
            <a:r>
              <a:rPr lang="es-VE" i="1" dirty="0" smtClean="0"/>
              <a:t>ciencia </a:t>
            </a:r>
            <a:r>
              <a:rPr lang="es-VE" dirty="0" smtClean="0"/>
              <a:t>(…) El reflejo artístico y el reflejo científico rompen con la tendencia </a:t>
            </a:r>
            <a:r>
              <a:rPr lang="es-VE" i="1" dirty="0" smtClean="0"/>
              <a:t>espontánea</a:t>
            </a:r>
            <a:r>
              <a:rPr lang="es-VE" dirty="0" smtClean="0"/>
              <a:t> del pensamiento cotidiano</a:t>
            </a:r>
            <a:r>
              <a:rPr lang="es-VE" i="1" dirty="0" smtClean="0"/>
              <a:t>, tendencia orientada al Yo particular</a:t>
            </a:r>
            <a:r>
              <a:rPr lang="es-VE" dirty="0" smtClean="0"/>
              <a:t>" (1972:50-51, subrayados en el texto). </a:t>
            </a:r>
          </a:p>
          <a:p>
            <a:pPr marL="274320" indent="-274320" algn="just" fontAlgn="auto">
              <a:spcBef>
                <a:spcPts val="580"/>
              </a:spcBef>
              <a:spcAft>
                <a:spcPts val="0"/>
              </a:spcAft>
              <a:buFont typeface="Wingdings 2"/>
              <a:buChar char=""/>
              <a:defRPr/>
            </a:pPr>
            <a:endParaRPr lang="es-VE" dirty="0" smtClean="0"/>
          </a:p>
          <a:p>
            <a:pPr marL="274320" indent="-274320" algn="just" fontAlgn="auto">
              <a:spcBef>
                <a:spcPts val="580"/>
              </a:spcBef>
              <a:spcAft>
                <a:spcPts val="0"/>
              </a:spcAft>
              <a:buFont typeface="Wingdings 2"/>
              <a:buChar char=""/>
              <a:defRPr/>
            </a:pPr>
            <a:r>
              <a:rPr lang="es-VE" dirty="0" smtClean="0"/>
              <a:t>Proponemos agregar el rito como otra práctica semiótica capaz de romper la secuencialidad de la vida cotidiana y crear un nuevo nivel de secuencialidades que se instala sobre una línea temporal diferente a la de la vida cotidiana. En cierto modo, el rito y los procesos de ritualización donde éste nace y se consolida constituyen una </a:t>
            </a:r>
            <a:r>
              <a:rPr lang="es-VE" i="1" dirty="0" smtClean="0">
                <a:solidFill>
                  <a:schemeClr val="accent1"/>
                </a:solidFill>
              </a:rPr>
              <a:t>ruptura/extrañamiento</a:t>
            </a:r>
            <a:r>
              <a:rPr lang="es-VE" dirty="0" smtClean="0"/>
              <a:t> del nivel de las acciones y pensamientos que articulan, con mayor o menor homogeneidad, la vida cotidiana. </a:t>
            </a:r>
          </a:p>
          <a:p>
            <a:pPr marL="274320" indent="-274320" algn="just" fontAlgn="auto">
              <a:spcBef>
                <a:spcPts val="580"/>
              </a:spcBef>
              <a:spcAft>
                <a:spcPts val="0"/>
              </a:spcAft>
              <a:buFont typeface="Wingdings 2"/>
              <a:buChar char=""/>
              <a:defRPr/>
            </a:pPr>
            <a:r>
              <a:rPr lang="es-VE" dirty="0" smtClean="0"/>
              <a:t>Otra práctica semiótica a agregar sería el sueño, capaz de construir una supra-temporalidad: “convoca historias del </a:t>
            </a:r>
            <a:r>
              <a:rPr lang="es-VE" dirty="0" smtClean="0">
                <a:solidFill>
                  <a:schemeClr val="accent1"/>
                </a:solidFill>
              </a:rPr>
              <a:t>pasado</a:t>
            </a:r>
            <a:r>
              <a:rPr lang="es-VE" dirty="0" smtClean="0"/>
              <a:t> con más amplitud que cualquier historiador; inventa </a:t>
            </a:r>
            <a:r>
              <a:rPr lang="es-VE" dirty="0" smtClean="0">
                <a:solidFill>
                  <a:schemeClr val="accent1"/>
                </a:solidFill>
              </a:rPr>
              <a:t>futuros</a:t>
            </a:r>
            <a:r>
              <a:rPr lang="es-VE" dirty="0" smtClean="0"/>
              <a:t> con más irresponsabilidad que cualquier adivino” (</a:t>
            </a:r>
            <a:r>
              <a:rPr lang="es-VE" dirty="0" err="1" smtClean="0"/>
              <a:t>Steimberg</a:t>
            </a:r>
            <a:r>
              <a:rPr lang="es-VE" dirty="0" smtClean="0"/>
              <a:t>, 2005:32).</a:t>
            </a:r>
          </a:p>
          <a:p>
            <a:pPr marL="274320" indent="-274320" algn="just" fontAlgn="auto">
              <a:spcBef>
                <a:spcPts val="580"/>
              </a:spcBef>
              <a:spcAft>
                <a:spcPts val="0"/>
              </a:spcAft>
              <a:buFont typeface="Wingdings 2"/>
              <a:buChar char=""/>
              <a:defRPr/>
            </a:pPr>
            <a:endParaRPr lang="es-ES" dirty="0" smtClean="0"/>
          </a:p>
          <a:p>
            <a:pPr marL="274320" indent="-274320" fontAlgn="auto">
              <a:spcBef>
                <a:spcPts val="580"/>
              </a:spcBef>
              <a:spcAft>
                <a:spcPts val="0"/>
              </a:spcAft>
              <a:buFont typeface="Wingdings 2"/>
              <a:buChar char=""/>
              <a:defRPr/>
            </a:pPr>
            <a:endParaRPr lang="es-ES" dirty="0"/>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22531" name="4 Grupo"/>
          <p:cNvGrpSpPr>
            <a:grpSpLocks/>
          </p:cNvGrpSpPr>
          <p:nvPr/>
        </p:nvGrpSpPr>
        <p:grpSpPr bwMode="auto">
          <a:xfrm>
            <a:off x="0" y="6500813"/>
            <a:ext cx="9144000" cy="265112"/>
            <a:chOff x="0" y="6500834"/>
            <a:chExt cx="9144000" cy="264509"/>
          </a:xfrm>
        </p:grpSpPr>
        <p:sp>
          <p:nvSpPr>
            <p:cNvPr id="22532"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lnSpcReduction="10000"/>
          </a:bodyPr>
          <a:lstStyle/>
          <a:p>
            <a:pPr marL="274320" indent="-274320" algn="just" fontAlgn="auto">
              <a:spcBef>
                <a:spcPts val="580"/>
              </a:spcBef>
              <a:spcAft>
                <a:spcPts val="0"/>
              </a:spcAft>
              <a:buFont typeface="Wingdings 2"/>
              <a:buChar char=""/>
              <a:defRPr/>
            </a:pPr>
            <a:r>
              <a:rPr lang="es-VE" sz="2000" dirty="0" smtClean="0"/>
              <a:t>Para nuestro análisis, proponemos un marco general compuesto por tres tipos de temporalidades que denominaremos</a:t>
            </a:r>
          </a:p>
          <a:p>
            <a:pPr marL="274320" indent="-274320" algn="just" fontAlgn="auto">
              <a:spcBef>
                <a:spcPts val="580"/>
              </a:spcBef>
              <a:spcAft>
                <a:spcPts val="0"/>
              </a:spcAft>
              <a:buFont typeface="Wingdings 2"/>
              <a:buNone/>
              <a:defRPr/>
            </a:pPr>
            <a:r>
              <a:rPr lang="es-VE" sz="2000" dirty="0" smtClean="0"/>
              <a:t> </a:t>
            </a:r>
          </a:p>
          <a:p>
            <a:pPr marL="274320" indent="-274320" algn="just" fontAlgn="auto">
              <a:spcBef>
                <a:spcPts val="580"/>
              </a:spcBef>
              <a:spcAft>
                <a:spcPts val="0"/>
              </a:spcAft>
              <a:buFont typeface="Wingdings 2"/>
              <a:buChar char=""/>
              <a:defRPr/>
            </a:pPr>
            <a:r>
              <a:rPr lang="es-VE" sz="2000" b="1" i="1" dirty="0" smtClean="0"/>
              <a:t>temporal</a:t>
            </a:r>
            <a:r>
              <a:rPr lang="es-VE" sz="2000" b="1" dirty="0" smtClean="0"/>
              <a:t>                                         vida cotidiana</a:t>
            </a:r>
          </a:p>
          <a:p>
            <a:pPr marL="274320" indent="-274320" algn="just" fontAlgn="auto">
              <a:spcBef>
                <a:spcPts val="580"/>
              </a:spcBef>
              <a:spcAft>
                <a:spcPts val="0"/>
              </a:spcAft>
              <a:buFont typeface="Wingdings 2"/>
              <a:buChar char=""/>
              <a:defRPr/>
            </a:pPr>
            <a:r>
              <a:rPr lang="es-VE" sz="2000" b="1" i="1" dirty="0" smtClean="0"/>
              <a:t>para-temporal</a:t>
            </a:r>
            <a:r>
              <a:rPr lang="es-VE" sz="2000" b="1" dirty="0" smtClean="0"/>
              <a:t>                               ritualización</a:t>
            </a:r>
          </a:p>
          <a:p>
            <a:pPr marL="274320" indent="-274320" algn="just" fontAlgn="auto">
              <a:spcBef>
                <a:spcPts val="580"/>
              </a:spcBef>
              <a:spcAft>
                <a:spcPts val="0"/>
              </a:spcAft>
              <a:buFont typeface="Wingdings 2"/>
              <a:buChar char=""/>
              <a:defRPr/>
            </a:pPr>
            <a:r>
              <a:rPr lang="es-VE" sz="2000" b="1" i="1" dirty="0" smtClean="0"/>
              <a:t>a-temporal</a:t>
            </a:r>
            <a:r>
              <a:rPr lang="es-VE" sz="2000" b="1" dirty="0" smtClean="0"/>
              <a:t>                                      experiencia mística</a:t>
            </a:r>
          </a:p>
          <a:p>
            <a:pPr marL="274320" indent="-274320" algn="just" fontAlgn="auto">
              <a:spcBef>
                <a:spcPts val="580"/>
              </a:spcBef>
              <a:spcAft>
                <a:spcPts val="0"/>
              </a:spcAft>
              <a:buFont typeface="Wingdings 2"/>
              <a:buNone/>
              <a:defRPr/>
            </a:pPr>
            <a:r>
              <a:rPr lang="es-VE" sz="2000" b="1" dirty="0" smtClean="0"/>
              <a:t>                      </a:t>
            </a:r>
          </a:p>
          <a:p>
            <a:pPr marL="274320" indent="-274320" algn="just" fontAlgn="auto">
              <a:spcBef>
                <a:spcPts val="580"/>
              </a:spcBef>
              <a:spcAft>
                <a:spcPts val="0"/>
              </a:spcAft>
              <a:buFont typeface="Wingdings 2"/>
              <a:buChar char=""/>
              <a:defRPr/>
            </a:pPr>
            <a:r>
              <a:rPr lang="es-VE" sz="2000" dirty="0" smtClean="0"/>
              <a:t>    Como puede verse, el tiempo ritual, tal como se esboza aquí, es diferente a la propuesta de Rappaport, para quien el rito es un “tiempo sin tiempo: “</a:t>
            </a:r>
            <a:r>
              <a:rPr lang="en-US" sz="2000" dirty="0" smtClean="0"/>
              <a:t>That which occurs in ritual’s intervals is not historical but </a:t>
            </a:r>
            <a:r>
              <a:rPr lang="en-US" sz="2000" i="1" dirty="0" smtClean="0"/>
              <a:t>. . . timeless” </a:t>
            </a:r>
            <a:r>
              <a:rPr lang="es-ES" sz="2000" dirty="0" smtClean="0"/>
              <a:t>(1999: 234)</a:t>
            </a:r>
            <a:r>
              <a:rPr lang="es-VE" sz="2000" smtClean="0"/>
              <a:t>, con lo cual el tiempo ritual es exactamente igual al de la experiencia mística . </a:t>
            </a:r>
            <a:endParaRPr lang="es-ES" sz="2000" dirty="0" smtClean="0"/>
          </a:p>
          <a:p>
            <a:pPr marL="274320" indent="-274320" fontAlgn="auto">
              <a:spcBef>
                <a:spcPts val="580"/>
              </a:spcBef>
              <a:spcAft>
                <a:spcPts val="0"/>
              </a:spcAft>
              <a:buFont typeface="Wingdings 2"/>
              <a:buChar char=""/>
              <a:defRPr/>
            </a:pPr>
            <a:endParaRPr lang="en-US" sz="2000" i="1" dirty="0" smtClean="0"/>
          </a:p>
          <a:p>
            <a:pPr marL="274320" indent="-274320" algn="just" fontAlgn="auto">
              <a:spcBef>
                <a:spcPts val="580"/>
              </a:spcBef>
              <a:spcAft>
                <a:spcPts val="0"/>
              </a:spcAft>
              <a:buFont typeface="Wingdings 2"/>
              <a:buNone/>
              <a:defRPr/>
            </a:pPr>
            <a:endParaRPr lang="es-ES" sz="2000" dirty="0" smtClean="0"/>
          </a:p>
          <a:p>
            <a:pPr marL="274320" indent="-274320" fontAlgn="auto">
              <a:spcBef>
                <a:spcPts val="580"/>
              </a:spcBef>
              <a:spcAft>
                <a:spcPts val="0"/>
              </a:spcAft>
              <a:buFont typeface="Wingdings 2"/>
              <a:buChar char=""/>
              <a:defRPr/>
            </a:pPr>
            <a:endParaRPr lang="es-ES" dirty="0"/>
          </a:p>
        </p:txBody>
      </p:sp>
      <p:sp>
        <p:nvSpPr>
          <p:cNvPr id="7" name="6 Flecha a la derecha con bandas"/>
          <p:cNvSpPr/>
          <p:nvPr/>
        </p:nvSpPr>
        <p:spPr>
          <a:xfrm flipV="1">
            <a:off x="3924300" y="3500438"/>
            <a:ext cx="642938" cy="2143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a:p>
            <a:pPr algn="ctr" fontAlgn="auto">
              <a:spcBef>
                <a:spcPts val="0"/>
              </a:spcBef>
              <a:spcAft>
                <a:spcPts val="0"/>
              </a:spcAft>
              <a:defRPr/>
            </a:pPr>
            <a:endParaRPr lang="es-ES" dirty="0"/>
          </a:p>
          <a:p>
            <a:pPr algn="ctr" fontAlgn="auto">
              <a:spcBef>
                <a:spcPts val="0"/>
              </a:spcBef>
              <a:spcAft>
                <a:spcPts val="0"/>
              </a:spcAft>
              <a:defRPr/>
            </a:pPr>
            <a:endParaRPr lang="es-ES" dirty="0"/>
          </a:p>
          <a:p>
            <a:pPr algn="ctr" fontAlgn="auto">
              <a:spcBef>
                <a:spcPts val="0"/>
              </a:spcBef>
              <a:spcAft>
                <a:spcPts val="0"/>
              </a:spcAft>
              <a:defRPr/>
            </a:pPr>
            <a:endParaRPr lang="es-ES" dirty="0"/>
          </a:p>
          <a:p>
            <a:pPr algn="ctr" fontAlgn="auto">
              <a:spcBef>
                <a:spcPts val="0"/>
              </a:spcBef>
              <a:spcAft>
                <a:spcPts val="0"/>
              </a:spcAft>
              <a:defRPr/>
            </a:pPr>
            <a:endParaRPr lang="es-ES" dirty="0"/>
          </a:p>
        </p:txBody>
      </p:sp>
      <p:sp>
        <p:nvSpPr>
          <p:cNvPr id="8" name="7 Flecha a la derecha con bandas"/>
          <p:cNvSpPr/>
          <p:nvPr/>
        </p:nvSpPr>
        <p:spPr>
          <a:xfrm flipV="1">
            <a:off x="3851275" y="2708275"/>
            <a:ext cx="642938" cy="2143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Flecha a la derecha con bandas"/>
          <p:cNvSpPr/>
          <p:nvPr/>
        </p:nvSpPr>
        <p:spPr>
          <a:xfrm>
            <a:off x="3924300" y="3068638"/>
            <a:ext cx="642938" cy="285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  </a:t>
            </a:r>
          </a:p>
        </p:txBody>
      </p:sp>
      <p:sp>
        <p:nvSpPr>
          <p:cNvPr id="10"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24582" name="10 Grupo"/>
          <p:cNvGrpSpPr>
            <a:grpSpLocks/>
          </p:cNvGrpSpPr>
          <p:nvPr/>
        </p:nvGrpSpPr>
        <p:grpSpPr bwMode="auto">
          <a:xfrm>
            <a:off x="0" y="6500813"/>
            <a:ext cx="9144000" cy="265112"/>
            <a:chOff x="0" y="6500834"/>
            <a:chExt cx="9144000" cy="264509"/>
          </a:xfrm>
        </p:grpSpPr>
        <p:sp>
          <p:nvSpPr>
            <p:cNvPr id="24583" name="11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13" name="12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Marcador de contenido"/>
          <p:cNvSpPr>
            <a:spLocks noGrp="1"/>
          </p:cNvSpPr>
          <p:nvPr>
            <p:ph sz="quarter" idx="1"/>
          </p:nvPr>
        </p:nvSpPr>
        <p:spPr/>
        <p:txBody>
          <a:bodyPr/>
          <a:lstStyle/>
          <a:p>
            <a:endParaRPr lang="es-VE" sz="2000" smtClean="0"/>
          </a:p>
          <a:p>
            <a:endParaRPr lang="es-VE" sz="2000" smtClean="0"/>
          </a:p>
          <a:p>
            <a:pPr>
              <a:buFont typeface="Wingdings 2" pitchFamily="18" charset="2"/>
              <a:buNone/>
            </a:pPr>
            <a:r>
              <a:rPr lang="es-VE" sz="1600" smtClean="0"/>
              <a:t>       cotidianidad                        ritualización                   experiencia mística</a:t>
            </a:r>
            <a:endParaRPr lang="es-ES" sz="1600" smtClean="0"/>
          </a:p>
          <a:p>
            <a:endParaRPr lang="es-VE" sz="1600" smtClean="0"/>
          </a:p>
          <a:p>
            <a:pPr>
              <a:buFont typeface="Wingdings 2" pitchFamily="18" charset="2"/>
              <a:buNone/>
            </a:pPr>
            <a:r>
              <a:rPr lang="es-VE" sz="1600" smtClean="0"/>
              <a:t>             	                                      	                               </a:t>
            </a:r>
            <a:endParaRPr lang="es-ES" sz="1600" smtClean="0"/>
          </a:p>
          <a:p>
            <a:endParaRPr lang="es-VE" sz="1600" smtClean="0"/>
          </a:p>
          <a:p>
            <a:pPr>
              <a:buFont typeface="Wingdings 2" pitchFamily="18" charset="2"/>
              <a:buNone/>
            </a:pPr>
            <a:r>
              <a:rPr lang="es-VE" sz="1600" smtClean="0"/>
              <a:t>     /temporal/                         /para-temporal/                     /a-temporal/</a:t>
            </a:r>
            <a:endParaRPr lang="es-ES" sz="1600" smtClean="0"/>
          </a:p>
          <a:p>
            <a:pPr>
              <a:buFont typeface="Wingdings 2" pitchFamily="18" charset="2"/>
              <a:buNone/>
            </a:pPr>
            <a:r>
              <a:rPr lang="es-VE" sz="1600" smtClean="0"/>
              <a:t>	 </a:t>
            </a:r>
            <a:endParaRPr lang="es-ES" sz="1600" smtClean="0"/>
          </a:p>
          <a:p>
            <a:pPr>
              <a:buFont typeface="Wingdings 2" pitchFamily="18" charset="2"/>
              <a:buNone/>
            </a:pPr>
            <a:r>
              <a:rPr lang="es-VE" sz="1600" smtClean="0"/>
              <a:t>                                                                                            </a:t>
            </a:r>
            <a:endParaRPr lang="es-ES" sz="1600" smtClean="0"/>
          </a:p>
          <a:p>
            <a:pPr>
              <a:buFont typeface="Wingdings 2" pitchFamily="18" charset="2"/>
              <a:buNone/>
            </a:pPr>
            <a:r>
              <a:rPr lang="es-VE" sz="1600" smtClean="0"/>
              <a:t> </a:t>
            </a:r>
            <a:endParaRPr lang="es-ES" sz="1600" smtClean="0"/>
          </a:p>
          <a:p>
            <a:pPr>
              <a:buFont typeface="Wingdings 2" pitchFamily="18" charset="2"/>
              <a:buNone/>
            </a:pPr>
            <a:r>
              <a:rPr lang="es-VE" sz="1600" smtClean="0"/>
              <a:t>continuidad/sucesión     extrañamiento/separación         éxtasis/suspensión</a:t>
            </a:r>
            <a:endParaRPr lang="es-ES" sz="1600" smtClean="0"/>
          </a:p>
          <a:p>
            <a:pPr>
              <a:buFont typeface="Wingdings 2" pitchFamily="18" charset="2"/>
              <a:buNone/>
            </a:pPr>
            <a:r>
              <a:rPr lang="es-VE" sz="1600" smtClean="0"/>
              <a:t> </a:t>
            </a:r>
            <a:endParaRPr lang="es-ES" sz="1600" smtClean="0"/>
          </a:p>
          <a:p>
            <a:pPr>
              <a:buFont typeface="Wingdings 2" pitchFamily="18" charset="2"/>
              <a:buNone/>
            </a:pPr>
            <a:endParaRPr lang="es-ES" smtClean="0"/>
          </a:p>
        </p:txBody>
      </p:sp>
      <p:sp>
        <p:nvSpPr>
          <p:cNvPr id="4" name="3 Flecha abajo"/>
          <p:cNvSpPr/>
          <p:nvPr/>
        </p:nvSpPr>
        <p:spPr>
          <a:xfrm>
            <a:off x="1785938" y="2857500"/>
            <a:ext cx="1428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Flecha abajo"/>
          <p:cNvSpPr/>
          <p:nvPr/>
        </p:nvSpPr>
        <p:spPr>
          <a:xfrm>
            <a:off x="4071938" y="2857500"/>
            <a:ext cx="1428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Flecha abajo"/>
          <p:cNvSpPr/>
          <p:nvPr/>
        </p:nvSpPr>
        <p:spPr>
          <a:xfrm>
            <a:off x="6500813" y="2786063"/>
            <a:ext cx="1428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Flecha abajo"/>
          <p:cNvSpPr/>
          <p:nvPr/>
        </p:nvSpPr>
        <p:spPr>
          <a:xfrm>
            <a:off x="1785938" y="4214813"/>
            <a:ext cx="142875"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Flecha abajo"/>
          <p:cNvSpPr/>
          <p:nvPr/>
        </p:nvSpPr>
        <p:spPr>
          <a:xfrm>
            <a:off x="4214813" y="4143375"/>
            <a:ext cx="142875"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Flecha abajo"/>
          <p:cNvSpPr/>
          <p:nvPr/>
        </p:nvSpPr>
        <p:spPr>
          <a:xfrm>
            <a:off x="6715125" y="4071938"/>
            <a:ext cx="142875"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15 Flecha a la derecha con bandas"/>
          <p:cNvSpPr/>
          <p:nvPr/>
        </p:nvSpPr>
        <p:spPr>
          <a:xfrm>
            <a:off x="5072063" y="2286000"/>
            <a:ext cx="500062" cy="1428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3 Flecha derecha"/>
          <p:cNvSpPr/>
          <p:nvPr/>
        </p:nvSpPr>
        <p:spPr>
          <a:xfrm flipV="1">
            <a:off x="2857500" y="3571875"/>
            <a:ext cx="2143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 name="14 Flecha derecha"/>
          <p:cNvSpPr/>
          <p:nvPr/>
        </p:nvSpPr>
        <p:spPr>
          <a:xfrm>
            <a:off x="5500688" y="3571875"/>
            <a:ext cx="21431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25612" name="17 Grupo"/>
          <p:cNvGrpSpPr>
            <a:grpSpLocks/>
          </p:cNvGrpSpPr>
          <p:nvPr/>
        </p:nvGrpSpPr>
        <p:grpSpPr bwMode="auto">
          <a:xfrm>
            <a:off x="0" y="6500813"/>
            <a:ext cx="9144000" cy="265112"/>
            <a:chOff x="0" y="6500834"/>
            <a:chExt cx="9144000" cy="264509"/>
          </a:xfrm>
        </p:grpSpPr>
        <p:sp>
          <p:nvSpPr>
            <p:cNvPr id="25614" name="18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20" name="19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20 Flecha derecha"/>
          <p:cNvSpPr/>
          <p:nvPr/>
        </p:nvSpPr>
        <p:spPr>
          <a:xfrm>
            <a:off x="3000375" y="2286000"/>
            <a:ext cx="500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Marcador de contenido"/>
          <p:cNvSpPr>
            <a:spLocks noGrp="1"/>
          </p:cNvSpPr>
          <p:nvPr>
            <p:ph sz="quarter" idx="1"/>
          </p:nvPr>
        </p:nvSpPr>
        <p:spPr>
          <a:xfrm>
            <a:off x="914400" y="1447800"/>
            <a:ext cx="7943850" cy="4838700"/>
          </a:xfrm>
        </p:spPr>
        <p:txBody>
          <a:bodyPr/>
          <a:lstStyle/>
          <a:p>
            <a:pPr algn="just">
              <a:lnSpc>
                <a:spcPct val="80000"/>
              </a:lnSpc>
            </a:pPr>
            <a:endParaRPr lang="es-VE" sz="2800" smtClean="0"/>
          </a:p>
          <a:p>
            <a:pPr algn="just">
              <a:lnSpc>
                <a:spcPct val="80000"/>
              </a:lnSpc>
            </a:pPr>
            <a:r>
              <a:rPr lang="es-VE" sz="2000" smtClean="0"/>
              <a:t>“Usaré el término ‘ritualización’ para dirigir la atención hacia el modo en que ciertas acciones sociales se </a:t>
            </a:r>
            <a:r>
              <a:rPr lang="es-VE" sz="2000" smtClean="0">
                <a:solidFill>
                  <a:schemeClr val="accent1"/>
                </a:solidFill>
              </a:rPr>
              <a:t>distinguen</a:t>
            </a:r>
            <a:r>
              <a:rPr lang="es-VE" sz="2000" smtClean="0"/>
              <a:t> estratégicamente de otras acciones (…) La ritualización tiene que ver con diversas estrategias culturales para distinguir algunas actividades de otras, para crear y privilegiar una </a:t>
            </a:r>
            <a:r>
              <a:rPr lang="es-VE" sz="2000" i="1" smtClean="0"/>
              <a:t>distinción cualitativa </a:t>
            </a:r>
            <a:r>
              <a:rPr lang="es-VE" sz="2000" smtClean="0"/>
              <a:t>entre ‘sagrado’ y ‘profano’, y para adscribir tales distinciones a realidades que se considera trascienden los poderes de los actores humanos” ( Bell, 1992). </a:t>
            </a:r>
          </a:p>
          <a:p>
            <a:pPr algn="just">
              <a:lnSpc>
                <a:spcPct val="80000"/>
              </a:lnSpc>
              <a:buFont typeface="Wingdings" pitchFamily="2" charset="2"/>
              <a:buNone/>
            </a:pPr>
            <a:endParaRPr lang="es-VE" sz="2000" smtClean="0"/>
          </a:p>
          <a:p>
            <a:pPr algn="just">
              <a:lnSpc>
                <a:spcPct val="80000"/>
              </a:lnSpc>
            </a:pPr>
            <a:r>
              <a:rPr lang="es-VE" sz="2000" smtClean="0"/>
              <a:t>“Ritualización es en primer lugar y principalmente una estrategia para la construcción de ciertos tipos de relaciones de poder efectivas dentro de específicas organizaciones sociales” (Ibid.)</a:t>
            </a:r>
          </a:p>
        </p:txBody>
      </p:sp>
      <p:sp>
        <p:nvSpPr>
          <p:cNvPr id="4" name="1 Título"/>
          <p:cNvSpPr txBox="1">
            <a:spLocks/>
          </p:cNvSpPr>
          <p:nvPr/>
        </p:nvSpPr>
        <p:spPr>
          <a:xfrm>
            <a:off x="0" y="285736"/>
            <a:ext cx="9144000" cy="1143000"/>
          </a:xfrm>
          <a:prstGeom prst="rect">
            <a:avLst/>
          </a:prstGeom>
          <a:solidFill>
            <a:schemeClr val="accent1"/>
          </a:solidFill>
        </p:spPr>
        <p:txBody>
          <a:bodyPr bIns="91440" anchor="b">
            <a:normAutofit/>
          </a:bodyPr>
          <a:lstStyle>
            <a:lvl1pPr>
              <a:defRPr sz="105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pPr fontAlgn="auto">
              <a:spcAft>
                <a:spcPts val="0"/>
              </a:spcAft>
              <a:defRPr/>
            </a:pPr>
            <a:r>
              <a:rPr lang="es-VE" sz="1800" dirty="0" smtClean="0">
                <a:latin typeface="+mj-lt"/>
                <a:ea typeface="+mj-ea"/>
                <a:cs typeface="+mj-cs"/>
              </a:rPr>
              <a:t>   Tiempo, cotidianidad y evento en la estructura del rito                          </a:t>
            </a:r>
            <a:r>
              <a:rPr lang="es-VE" sz="1000" dirty="0" smtClean="0">
                <a:latin typeface="+mj-lt"/>
                <a:ea typeface="+mj-ea"/>
                <a:cs typeface="+mj-cs"/>
              </a:rPr>
              <a:t>José Enrique Finol</a:t>
            </a:r>
            <a:endParaRPr lang="en-US" dirty="0">
              <a:latin typeface="+mj-lt"/>
              <a:ea typeface="+mj-ea"/>
              <a:cs typeface="+mj-cs"/>
            </a:endParaRPr>
          </a:p>
        </p:txBody>
      </p:sp>
      <p:grpSp>
        <p:nvGrpSpPr>
          <p:cNvPr id="27651" name="4 Grupo"/>
          <p:cNvGrpSpPr>
            <a:grpSpLocks/>
          </p:cNvGrpSpPr>
          <p:nvPr/>
        </p:nvGrpSpPr>
        <p:grpSpPr bwMode="auto">
          <a:xfrm>
            <a:off x="0" y="6500813"/>
            <a:ext cx="9144000" cy="265112"/>
            <a:chOff x="0" y="6500834"/>
            <a:chExt cx="9144000" cy="264509"/>
          </a:xfrm>
        </p:grpSpPr>
        <p:sp>
          <p:nvSpPr>
            <p:cNvPr id="27652" name="5 CuadroTexto"/>
            <p:cNvSpPr txBox="1">
              <a:spLocks noChangeArrowheads="1"/>
            </p:cNvSpPr>
            <p:nvPr/>
          </p:nvSpPr>
          <p:spPr bwMode="auto">
            <a:xfrm>
              <a:off x="0" y="6519122"/>
              <a:ext cx="9144000" cy="246221"/>
            </a:xfrm>
            <a:prstGeom prst="rect">
              <a:avLst/>
            </a:prstGeom>
            <a:noFill/>
            <a:ln w="9525">
              <a:noFill/>
              <a:miter lim="800000"/>
              <a:headEnd/>
              <a:tailEnd/>
            </a:ln>
          </p:spPr>
          <p:txBody>
            <a:bodyPr>
              <a:spAutoFit/>
            </a:bodyPr>
            <a:lstStyle/>
            <a:p>
              <a:pPr algn="ctr"/>
              <a:r>
                <a:rPr lang="es-ES" sz="1000">
                  <a:latin typeface="Verdana" pitchFamily="34" charset="0"/>
                </a:rPr>
                <a:t>Laboratorio de Investigaciones Semióticas y Antropológicas (LISA). Universidad del Zulia. Maracaibo, Venezuela.</a:t>
              </a:r>
            </a:p>
          </p:txBody>
        </p:sp>
        <p:cxnSp>
          <p:nvCxnSpPr>
            <p:cNvPr id="7" name="6 Conector recto"/>
            <p:cNvCxnSpPr/>
            <p:nvPr/>
          </p:nvCxnSpPr>
          <p:spPr>
            <a:xfrm>
              <a:off x="71438" y="6500834"/>
              <a:ext cx="9001125" cy="1583"/>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1451</TotalTime>
  <Words>2948</Words>
  <Application>Microsoft Office PowerPoint</Application>
  <PresentationFormat>Presentación en pantalla (4:3)</PresentationFormat>
  <Paragraphs>284</Paragraphs>
  <Slides>31</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Calibri</vt:lpstr>
      <vt:lpstr>Courier New</vt:lpstr>
      <vt:lpstr>Rockwell</vt:lpstr>
      <vt:lpstr>Script MT Bold</vt:lpstr>
      <vt:lpstr>Times New Roman</vt:lpstr>
      <vt:lpstr>Verdana</vt:lpstr>
      <vt:lpstr>Wingdings</vt:lpstr>
      <vt:lpstr>Wingdings 2</vt:lpstr>
      <vt:lpstr>Equidad</vt:lpstr>
      <vt:lpstr>  Tiempo, cotidianidad y evento  en la estructura del rito </vt:lpstr>
      <vt:lpstr>Presentación de PowerPoint</vt:lpstr>
      <vt:lpstr>Tiempo, cotidianidad  y evento en la estructura del rito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Máscaras, desfiles , música, canto, danza y disfraces en el Carnaval de Trinidad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Tiempo, cotidianidad y evento  en la estructura del rito</dc:title>
  <dc:creator>JOSÉ ENRIQUE FINOL</dc:creator>
  <cp:lastModifiedBy>José Finol</cp:lastModifiedBy>
  <cp:revision>115</cp:revision>
  <dcterms:created xsi:type="dcterms:W3CDTF">2007-10-24T15:05:56Z</dcterms:created>
  <dcterms:modified xsi:type="dcterms:W3CDTF">2015-01-28T22:16:33Z</dcterms:modified>
</cp:coreProperties>
</file>