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67" r:id="rId3"/>
    <p:sldId id="257" r:id="rId4"/>
    <p:sldId id="258" r:id="rId5"/>
    <p:sldId id="259" r:id="rId6"/>
    <p:sldId id="289" r:id="rId7"/>
    <p:sldId id="268" r:id="rId8"/>
    <p:sldId id="274" r:id="rId9"/>
    <p:sldId id="269" r:id="rId10"/>
    <p:sldId id="260" r:id="rId11"/>
    <p:sldId id="277" r:id="rId12"/>
    <p:sldId id="278" r:id="rId13"/>
    <p:sldId id="270" r:id="rId14"/>
    <p:sldId id="279" r:id="rId15"/>
    <p:sldId id="288" r:id="rId16"/>
    <p:sldId id="271" r:id="rId17"/>
    <p:sldId id="272" r:id="rId18"/>
    <p:sldId id="285" r:id="rId19"/>
    <p:sldId id="286" r:id="rId20"/>
    <p:sldId id="290" r:id="rId21"/>
    <p:sldId id="280" r:id="rId22"/>
    <p:sldId id="282" r:id="rId23"/>
    <p:sldId id="275" r:id="rId24"/>
    <p:sldId id="276" r:id="rId25"/>
    <p:sldId id="283" r:id="rId26"/>
    <p:sldId id="287" r:id="rId27"/>
    <p:sldId id="273" r:id="rId28"/>
    <p:sldId id="284" r:id="rId29"/>
    <p:sldId id="26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70" d="100"/>
          <a:sy n="70" d="100"/>
        </p:scale>
        <p:origin x="73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F6674-522C-4FC2-8549-6C5D52E1B670}" type="datetimeFigureOut">
              <a:rPr lang="es-EC" smtClean="0"/>
              <a:t>30/10/2020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AA0F8-2B36-4AF4-90EE-6A97F95D417C}" type="slidenum">
              <a:rPr lang="es-EC" smtClean="0"/>
              <a:t>‹Nº›</a:t>
            </a:fld>
            <a:endParaRPr lang="es-EC"/>
          </a:p>
        </p:txBody>
      </p:sp>
    </p:spTree>
    <p:extLst>
      <p:ext uri="{BB962C8B-B14F-4D97-AF65-F5344CB8AC3E}">
        <p14:creationId xmlns:p14="http://schemas.microsoft.com/office/powerpoint/2010/main" val="1972979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6</a:t>
            </a:fld>
            <a:endParaRPr lang="es-EC"/>
          </a:p>
        </p:txBody>
      </p:sp>
    </p:spTree>
    <p:extLst>
      <p:ext uri="{BB962C8B-B14F-4D97-AF65-F5344CB8AC3E}">
        <p14:creationId xmlns:p14="http://schemas.microsoft.com/office/powerpoint/2010/main" val="1443289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22</a:t>
            </a:fld>
            <a:endParaRPr lang="es-EC"/>
          </a:p>
        </p:txBody>
      </p:sp>
    </p:spTree>
    <p:extLst>
      <p:ext uri="{BB962C8B-B14F-4D97-AF65-F5344CB8AC3E}">
        <p14:creationId xmlns:p14="http://schemas.microsoft.com/office/powerpoint/2010/main" val="4047737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Endocanibalismo</a:t>
            </a:r>
            <a:r>
              <a:rPr lang="es-EC" dirty="0" smtClean="0"/>
              <a:t> y </a:t>
            </a:r>
            <a:r>
              <a:rPr lang="es-EC" dirty="0" err="1" smtClean="0"/>
              <a:t>exocanibalismo</a:t>
            </a:r>
            <a:r>
              <a:rPr lang="es-EC" dirty="0" smtClean="0"/>
              <a:t>. Los Yanomami</a:t>
            </a:r>
            <a:r>
              <a:rPr lang="es-EC" smtClean="0"/>
              <a:t>.</a:t>
            </a:r>
            <a:r>
              <a:rPr lang="es-EC" baseline="0" smtClean="0"/>
              <a:t>  </a:t>
            </a:r>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8</a:t>
            </a:fld>
            <a:endParaRPr lang="es-EC"/>
          </a:p>
        </p:txBody>
      </p:sp>
    </p:spTree>
    <p:extLst>
      <p:ext uri="{BB962C8B-B14F-4D97-AF65-F5344CB8AC3E}">
        <p14:creationId xmlns:p14="http://schemas.microsoft.com/office/powerpoint/2010/main" val="1475637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Espiral: fuerza centrípeta o centrífuga. </a:t>
            </a:r>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10</a:t>
            </a:fld>
            <a:endParaRPr lang="es-EC"/>
          </a:p>
        </p:txBody>
      </p:sp>
    </p:spTree>
    <p:extLst>
      <p:ext uri="{BB962C8B-B14F-4D97-AF65-F5344CB8AC3E}">
        <p14:creationId xmlns:p14="http://schemas.microsoft.com/office/powerpoint/2010/main" val="1741040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11</a:t>
            </a:fld>
            <a:endParaRPr lang="es-EC"/>
          </a:p>
        </p:txBody>
      </p:sp>
    </p:spTree>
    <p:extLst>
      <p:ext uri="{BB962C8B-B14F-4D97-AF65-F5344CB8AC3E}">
        <p14:creationId xmlns:p14="http://schemas.microsoft.com/office/powerpoint/2010/main" val="105963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El bebé de Rosemary (1968).  Director Román </a:t>
            </a:r>
            <a:r>
              <a:rPr lang="es-EC" dirty="0" err="1" smtClean="0"/>
              <a:t>Polanski</a:t>
            </a:r>
            <a:r>
              <a:rPr lang="es-EC" dirty="0" smtClean="0"/>
              <a:t>.</a:t>
            </a:r>
            <a:r>
              <a:rPr lang="es-EC" baseline="0" dirty="0" smtClean="0"/>
              <a:t> </a:t>
            </a:r>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12</a:t>
            </a:fld>
            <a:endParaRPr lang="es-EC"/>
          </a:p>
        </p:txBody>
      </p:sp>
    </p:spTree>
    <p:extLst>
      <p:ext uri="{BB962C8B-B14F-4D97-AF65-F5344CB8AC3E}">
        <p14:creationId xmlns:p14="http://schemas.microsoft.com/office/powerpoint/2010/main" val="178343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El dios andino Viracocha dio origen a un universo sin luz habitado por gigantes que lo desobedecieron. Esto motivó a Viracocha a crear lluvias torrenciales hasta ver a la tierra sumergida. </a:t>
            </a:r>
          </a:p>
          <a:p>
            <a:endParaRPr lang="es-EC" dirty="0" smtClean="0"/>
          </a:p>
          <a:p>
            <a:r>
              <a:rPr lang="es-EC" dirty="0" smtClean="0"/>
              <a:t>MITO INCA DE LA CREACIÓN DEL MUNDO: Viracocha decidió crear esta vez seres semejantes a él, y así fue como nacieron los seres humanos. Luego trajo la luz –mediante la creación de la luna, el sol y las estrellas</a:t>
            </a:r>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13</a:t>
            </a:fld>
            <a:endParaRPr lang="es-EC"/>
          </a:p>
        </p:txBody>
      </p:sp>
    </p:spTree>
    <p:extLst>
      <p:ext uri="{BB962C8B-B14F-4D97-AF65-F5344CB8AC3E}">
        <p14:creationId xmlns:p14="http://schemas.microsoft.com/office/powerpoint/2010/main" val="418757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Ghana</a:t>
            </a:r>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17</a:t>
            </a:fld>
            <a:endParaRPr lang="es-EC"/>
          </a:p>
        </p:txBody>
      </p:sp>
    </p:spTree>
    <p:extLst>
      <p:ext uri="{BB962C8B-B14F-4D97-AF65-F5344CB8AC3E}">
        <p14:creationId xmlns:p14="http://schemas.microsoft.com/office/powerpoint/2010/main" val="229407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19</a:t>
            </a:fld>
            <a:endParaRPr lang="es-EC"/>
          </a:p>
        </p:txBody>
      </p:sp>
    </p:spTree>
    <p:extLst>
      <p:ext uri="{BB962C8B-B14F-4D97-AF65-F5344CB8AC3E}">
        <p14:creationId xmlns:p14="http://schemas.microsoft.com/office/powerpoint/2010/main" val="1412363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smtClean="0"/>
              <a:t>Torre Eiffel</a:t>
            </a:r>
            <a:r>
              <a:rPr lang="es-EC" dirty="0" smtClean="0"/>
              <a:t>: más de 400 suicidios</a:t>
            </a:r>
            <a:r>
              <a:rPr lang="es-EC" b="1" dirty="0" smtClean="0"/>
              <a:t>. Puente Golden </a:t>
            </a:r>
            <a:r>
              <a:rPr lang="es-EC" b="1" dirty="0" err="1" smtClean="0"/>
              <a:t>Gate</a:t>
            </a:r>
            <a:r>
              <a:rPr lang="es-EC" b="1" dirty="0" smtClean="0"/>
              <a:t> </a:t>
            </a:r>
            <a:r>
              <a:rPr lang="es-EC" dirty="0" smtClean="0"/>
              <a:t>en San Francisco: 1.500 suicidios.  </a:t>
            </a:r>
            <a:r>
              <a:rPr lang="es-EC" b="1" dirty="0" smtClean="0"/>
              <a:t>Puente de </a:t>
            </a:r>
            <a:r>
              <a:rPr lang="es-EC" b="1" dirty="0" err="1" smtClean="0"/>
              <a:t>Nankin</a:t>
            </a:r>
            <a:r>
              <a:rPr lang="es-EC" b="1" dirty="0" smtClean="0"/>
              <a:t>: </a:t>
            </a:r>
            <a:r>
              <a:rPr lang="es-EC" b="0" dirty="0" smtClean="0"/>
              <a:t>2000 suicidios</a:t>
            </a:r>
            <a:r>
              <a:rPr lang="es-EC" b="1" dirty="0" smtClean="0"/>
              <a:t>. </a:t>
            </a:r>
            <a:endParaRPr lang="es-EC" dirty="0"/>
          </a:p>
        </p:txBody>
      </p:sp>
      <p:sp>
        <p:nvSpPr>
          <p:cNvPr id="4" name="Marcador de número de diapositiva 3"/>
          <p:cNvSpPr>
            <a:spLocks noGrp="1"/>
          </p:cNvSpPr>
          <p:nvPr>
            <p:ph type="sldNum" sz="quarter" idx="10"/>
          </p:nvPr>
        </p:nvSpPr>
        <p:spPr/>
        <p:txBody>
          <a:bodyPr/>
          <a:lstStyle/>
          <a:p>
            <a:fld id="{15BAA0F8-2B36-4AF4-90EE-6A97F95D417C}" type="slidenum">
              <a:rPr lang="es-EC" smtClean="0"/>
              <a:t>20</a:t>
            </a:fld>
            <a:endParaRPr lang="es-EC"/>
          </a:p>
        </p:txBody>
      </p:sp>
    </p:spTree>
    <p:extLst>
      <p:ext uri="{BB962C8B-B14F-4D97-AF65-F5344CB8AC3E}">
        <p14:creationId xmlns:p14="http://schemas.microsoft.com/office/powerpoint/2010/main" val="3656480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46C117F-5CCF-4837-BE5F-2B92066CAFAF}"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4EB90BD-B6CE-46B7-997F-7313B992CCDC}"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DB9D11F-B188-461D-B23F-39381795C052}"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2E6D8D9-55A2-4063-B0F3-121F44549695}"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D4B24536-994D-4021-A283-9F449C0DB509}" type="datetimeFigureOut">
              <a:rPr lang="en-US" dirty="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3CBBBB78-C96F-47B7-AB17-D852CA960AC9}" type="datetimeFigureOut">
              <a:rPr lang="en-US" dirty="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10/30/2020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0578ACC-22D6-47C1-A373-4FD133E34F3C}"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331444B-B92B-4E27-8C94-BB93EAF5CB18}"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63EFA5E-FA76-400D-B3DC-F0BA90E6D107}"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10/30/2020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oseenriquefinol.com/" TargetMode="External"/><Relationship Id="rId2" Type="http://schemas.openxmlformats.org/officeDocument/2006/relationships/hyperlink" Target="mailto:joseenriquefinol@gmail.com"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sz="4000" dirty="0" smtClean="0"/>
              <a:t/>
            </a:r>
            <a:br>
              <a:rPr lang="es-EC" sz="4000" dirty="0" smtClean="0"/>
            </a:br>
            <a:r>
              <a:rPr lang="es-EC" sz="4000" dirty="0"/>
              <a:t/>
            </a:r>
            <a:br>
              <a:rPr lang="es-EC" sz="4000" dirty="0"/>
            </a:br>
            <a:r>
              <a:rPr lang="es-EC" sz="4000" dirty="0" smtClean="0"/>
              <a:t/>
            </a:r>
            <a:br>
              <a:rPr lang="es-EC" sz="4000" dirty="0" smtClean="0"/>
            </a:br>
            <a:r>
              <a:rPr lang="es-EC" sz="4000" dirty="0"/>
              <a:t/>
            </a:r>
            <a:br>
              <a:rPr lang="es-EC" sz="4000" dirty="0"/>
            </a:br>
            <a:r>
              <a:rPr lang="es-EC" sz="4000" dirty="0" smtClean="0"/>
              <a:t>Antropo-Semióticas </a:t>
            </a:r>
            <a:r>
              <a:rPr lang="es-EC" sz="4000" dirty="0"/>
              <a:t>de la muerte:</a:t>
            </a:r>
            <a:br>
              <a:rPr lang="es-EC" sz="4000" dirty="0"/>
            </a:br>
            <a:r>
              <a:rPr lang="es-EC" sz="4000" dirty="0"/>
              <a:t>Mitos, ritos y </a:t>
            </a:r>
            <a:r>
              <a:rPr lang="es-EC" sz="4000" dirty="0" smtClean="0"/>
              <a:t>símbolos</a:t>
            </a:r>
            <a:endParaRPr lang="es-MX" sz="4000" dirty="0"/>
          </a:p>
        </p:txBody>
      </p:sp>
      <p:sp>
        <p:nvSpPr>
          <p:cNvPr id="3" name="Subtítulo 2"/>
          <p:cNvSpPr>
            <a:spLocks noGrp="1"/>
          </p:cNvSpPr>
          <p:nvPr>
            <p:ph type="subTitle" idx="1"/>
          </p:nvPr>
        </p:nvSpPr>
        <p:spPr>
          <a:xfrm>
            <a:off x="680321" y="4394039"/>
            <a:ext cx="10756118" cy="1659031"/>
          </a:xfrm>
        </p:spPr>
        <p:txBody>
          <a:bodyPr>
            <a:normAutofit/>
          </a:bodyPr>
          <a:lstStyle/>
          <a:p>
            <a:pPr algn="l"/>
            <a:r>
              <a:rPr lang="es-EC" sz="3200" dirty="0"/>
              <a:t>José Enrique </a:t>
            </a:r>
            <a:r>
              <a:rPr lang="es-EC" sz="3200" dirty="0" smtClean="0"/>
              <a:t>Finol</a:t>
            </a:r>
          </a:p>
          <a:p>
            <a:pPr algn="just"/>
            <a:r>
              <a:rPr lang="fr-CA" sz="2800" dirty="0" smtClean="0"/>
              <a:t>Universidad del Zulia – Venezuela</a:t>
            </a:r>
          </a:p>
          <a:p>
            <a:pPr algn="just"/>
            <a:r>
              <a:rPr lang="fr-CA" sz="2400" dirty="0" smtClean="0">
                <a:hlinkClick r:id="rId2"/>
              </a:rPr>
              <a:t>joseenriquefinol@gmail.com</a:t>
            </a:r>
            <a:r>
              <a:rPr lang="fr-CA" sz="2400" dirty="0" smtClean="0"/>
              <a:t>   </a:t>
            </a:r>
            <a:r>
              <a:rPr lang="fr-CA" sz="2400" dirty="0" smtClean="0">
                <a:hlinkClick r:id="rId3"/>
              </a:rPr>
              <a:t>www.joseenriquefinol.com</a:t>
            </a:r>
            <a:endParaRPr lang="fr-CA" sz="2400" dirty="0" smtClean="0"/>
          </a:p>
          <a:p>
            <a:pPr algn="just"/>
            <a:endParaRPr lang="fr-CA" sz="2400" dirty="0"/>
          </a:p>
        </p:txBody>
      </p:sp>
      <p:pic>
        <p:nvPicPr>
          <p:cNvPr id="4" name="Imagen 3"/>
          <p:cNvPicPr>
            <a:picLocks noChangeAspect="1"/>
          </p:cNvPicPr>
          <p:nvPr/>
        </p:nvPicPr>
        <p:blipFill>
          <a:blip r:embed="rId4"/>
          <a:stretch>
            <a:fillRect/>
          </a:stretch>
        </p:blipFill>
        <p:spPr>
          <a:xfrm>
            <a:off x="9156198" y="2611967"/>
            <a:ext cx="2152020" cy="1616553"/>
          </a:xfrm>
          <a:prstGeom prst="rect">
            <a:avLst/>
          </a:prstGeom>
        </p:spPr>
      </p:pic>
    </p:spTree>
    <p:extLst>
      <p:ext uri="{BB962C8B-B14F-4D97-AF65-F5344CB8AC3E}">
        <p14:creationId xmlns:p14="http://schemas.microsoft.com/office/powerpoint/2010/main" val="1993978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0321" y="753228"/>
            <a:ext cx="9613861" cy="1080938"/>
          </a:xfrm>
        </p:spPr>
        <p:txBody>
          <a:bodyPr>
            <a:normAutofit/>
          </a:bodyPr>
          <a:lstStyle/>
          <a:p>
            <a:r>
              <a:rPr lang="es-MX" sz="2800" dirty="0" smtClean="0"/>
              <a:t>La muerte y el morir: el dominio de los símbolos</a:t>
            </a:r>
            <a:endParaRPr lang="es-MX" sz="2800" dirty="0"/>
          </a:p>
        </p:txBody>
      </p:sp>
      <p:pic>
        <p:nvPicPr>
          <p:cNvPr id="7" name="Marcador de contenido 6"/>
          <p:cNvPicPr>
            <a:picLocks noGrp="1" noChangeAspect="1"/>
          </p:cNvPicPr>
          <p:nvPr>
            <p:ph idx="1"/>
          </p:nvPr>
        </p:nvPicPr>
        <p:blipFill>
          <a:blip r:embed="rId3"/>
          <a:stretch>
            <a:fillRect/>
          </a:stretch>
        </p:blipFill>
        <p:spPr>
          <a:xfrm>
            <a:off x="7214972" y="2045779"/>
            <a:ext cx="3385834" cy="2309724"/>
          </a:xfrm>
          <a:prstGeom prst="rect">
            <a:avLst/>
          </a:prstGeom>
        </p:spPr>
      </p:pic>
      <p:pic>
        <p:nvPicPr>
          <p:cNvPr id="5" name="Imagen 4"/>
          <p:cNvPicPr>
            <a:picLocks noChangeAspect="1"/>
          </p:cNvPicPr>
          <p:nvPr/>
        </p:nvPicPr>
        <p:blipFill>
          <a:blip r:embed="rId4"/>
          <a:stretch>
            <a:fillRect/>
          </a:stretch>
        </p:blipFill>
        <p:spPr>
          <a:xfrm>
            <a:off x="7169896" y="4510125"/>
            <a:ext cx="3475986" cy="1992147"/>
          </a:xfrm>
          <a:prstGeom prst="rect">
            <a:avLst/>
          </a:prstGeom>
        </p:spPr>
      </p:pic>
      <p:sp>
        <p:nvSpPr>
          <p:cNvPr id="6" name="CuadroTexto 5"/>
          <p:cNvSpPr txBox="1"/>
          <p:nvPr/>
        </p:nvSpPr>
        <p:spPr>
          <a:xfrm>
            <a:off x="259306" y="2336873"/>
            <a:ext cx="6910589" cy="4154984"/>
          </a:xfrm>
          <a:prstGeom prst="rect">
            <a:avLst/>
          </a:prstGeom>
          <a:noFill/>
        </p:spPr>
        <p:txBody>
          <a:bodyPr wrap="square" rtlCol="0">
            <a:spAutoFit/>
          </a:bodyPr>
          <a:lstStyle/>
          <a:p>
            <a:r>
              <a:rPr lang="es-EC" sz="2400" dirty="0"/>
              <a:t>Un símbolo es un tipo especial de signo que se caracteriza por</a:t>
            </a:r>
            <a:r>
              <a:rPr lang="es-EC" sz="2400" dirty="0" smtClean="0"/>
              <a:t>:</a:t>
            </a:r>
            <a:endParaRPr lang="es-EC" sz="2400" dirty="0"/>
          </a:p>
          <a:p>
            <a:r>
              <a:rPr lang="es-EC" sz="2400" dirty="0" smtClean="0"/>
              <a:t>- Su </a:t>
            </a:r>
            <a:r>
              <a:rPr lang="es-EC" sz="2400" dirty="0"/>
              <a:t>densidad semiótica</a:t>
            </a:r>
          </a:p>
          <a:p>
            <a:r>
              <a:rPr lang="es-EC" sz="2400" dirty="0" smtClean="0"/>
              <a:t>- Su </a:t>
            </a:r>
            <a:r>
              <a:rPr lang="es-EC" sz="2400" dirty="0"/>
              <a:t>resistencia al cambio semántico </a:t>
            </a:r>
          </a:p>
          <a:p>
            <a:r>
              <a:rPr lang="es-EC" sz="2400" dirty="0" smtClean="0"/>
              <a:t>- Su </a:t>
            </a:r>
            <a:r>
              <a:rPr lang="es-EC" sz="2400" dirty="0"/>
              <a:t>vinculación con una </a:t>
            </a:r>
            <a:r>
              <a:rPr lang="es-EC" sz="2400" dirty="0" smtClean="0"/>
              <a:t>fuerte tradición</a:t>
            </a:r>
            <a:endParaRPr lang="es-EC" sz="2400" dirty="0"/>
          </a:p>
          <a:p>
            <a:r>
              <a:rPr lang="es-EC" sz="2400" dirty="0" smtClean="0"/>
              <a:t>- Su </a:t>
            </a:r>
            <a:r>
              <a:rPr lang="es-EC" sz="2400" dirty="0"/>
              <a:t>papel en la creación </a:t>
            </a:r>
            <a:r>
              <a:rPr lang="es-EC" sz="2400" dirty="0" smtClean="0"/>
              <a:t>de memoria </a:t>
            </a:r>
            <a:r>
              <a:rPr lang="es-EC" sz="2400" dirty="0"/>
              <a:t>densa</a:t>
            </a:r>
          </a:p>
          <a:p>
            <a:r>
              <a:rPr lang="es-EC" sz="2400" dirty="0" smtClean="0"/>
              <a:t>- Significado abstracto</a:t>
            </a:r>
          </a:p>
          <a:p>
            <a:r>
              <a:rPr lang="es-EC" sz="2400" dirty="0" smtClean="0"/>
              <a:t>Su materia significante puede ser de diverso tipo, pero su significado es siempre conceptual, abstracto. </a:t>
            </a:r>
            <a:r>
              <a:rPr lang="es-EC" sz="2400" dirty="0"/>
              <a:t>Para Eco “El símbolo es un signo cuyo significado desborda al </a:t>
            </a:r>
            <a:r>
              <a:rPr lang="es-EC" sz="2400" dirty="0" smtClean="0"/>
              <a:t>significante” (2016). </a:t>
            </a:r>
            <a:endParaRPr lang="es-EC" sz="2400" dirty="0"/>
          </a:p>
        </p:txBody>
      </p:sp>
      <p:pic>
        <p:nvPicPr>
          <p:cNvPr id="3" name="Imagen 2"/>
          <p:cNvPicPr>
            <a:picLocks noChangeAspect="1"/>
          </p:cNvPicPr>
          <p:nvPr/>
        </p:nvPicPr>
        <p:blipFill>
          <a:blip r:embed="rId5"/>
          <a:stretch>
            <a:fillRect/>
          </a:stretch>
        </p:blipFill>
        <p:spPr>
          <a:xfrm>
            <a:off x="10600806" y="696237"/>
            <a:ext cx="1591194" cy="1194920"/>
          </a:xfrm>
          <a:prstGeom prst="rect">
            <a:avLst/>
          </a:prstGeom>
        </p:spPr>
      </p:pic>
    </p:spTree>
    <p:extLst>
      <p:ext uri="{BB962C8B-B14F-4D97-AF65-F5344CB8AC3E}">
        <p14:creationId xmlns:p14="http://schemas.microsoft.com/office/powerpoint/2010/main" val="967554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Los símbolos: la cruz y la cruz invertida</a:t>
            </a:r>
            <a:endParaRPr lang="es-EC" sz="2800" dirty="0"/>
          </a:p>
        </p:txBody>
      </p:sp>
      <p:pic>
        <p:nvPicPr>
          <p:cNvPr id="5" name="Marcador de contenido 4"/>
          <p:cNvPicPr>
            <a:picLocks noGrp="1" noChangeAspect="1"/>
          </p:cNvPicPr>
          <p:nvPr>
            <p:ph idx="1"/>
          </p:nvPr>
        </p:nvPicPr>
        <p:blipFill>
          <a:blip r:embed="rId3"/>
          <a:stretch>
            <a:fillRect/>
          </a:stretch>
        </p:blipFill>
        <p:spPr>
          <a:xfrm>
            <a:off x="7387390" y="1945732"/>
            <a:ext cx="3207582" cy="1999092"/>
          </a:xfrm>
          <a:prstGeom prst="rect">
            <a:avLst/>
          </a:prstGeom>
        </p:spPr>
      </p:pic>
      <p:sp>
        <p:nvSpPr>
          <p:cNvPr id="4" name="CuadroTexto 3"/>
          <p:cNvSpPr txBox="1"/>
          <p:nvPr/>
        </p:nvSpPr>
        <p:spPr>
          <a:xfrm>
            <a:off x="529389" y="2132336"/>
            <a:ext cx="6737685" cy="4154984"/>
          </a:xfrm>
          <a:prstGeom prst="rect">
            <a:avLst/>
          </a:prstGeom>
          <a:noFill/>
        </p:spPr>
        <p:txBody>
          <a:bodyPr wrap="square" rtlCol="0">
            <a:spAutoFit/>
          </a:bodyPr>
          <a:lstStyle/>
          <a:p>
            <a:r>
              <a:rPr lang="es-EC" sz="2400" dirty="0" smtClean="0"/>
              <a:t>- Pero </a:t>
            </a:r>
            <a:r>
              <a:rPr lang="es-EC" sz="2400" dirty="0"/>
              <a:t>a pesar de su </a:t>
            </a:r>
            <a:r>
              <a:rPr lang="es-EC" sz="2400" dirty="0" smtClean="0"/>
              <a:t>resistencia y durabilidad, </a:t>
            </a:r>
            <a:r>
              <a:rPr lang="es-EC" sz="2400" dirty="0"/>
              <a:t>los símbolos, como todo objeto cultural, están sujetos al </a:t>
            </a:r>
            <a:r>
              <a:rPr lang="es-EC" sz="2400" dirty="0" smtClean="0"/>
              <a:t>cambio. </a:t>
            </a:r>
          </a:p>
          <a:p>
            <a:r>
              <a:rPr lang="es-EC" sz="2400" dirty="0" smtClean="0"/>
              <a:t>- Uno de los símbolos cuyo cambio transformó buena parte del mundo es la cruz que originariamente era un emblema de /muerte/ y que Jesucristo con su sacrificio transformó en símbolo de /vida/. </a:t>
            </a:r>
          </a:p>
          <a:p>
            <a:r>
              <a:rPr lang="es-EC" sz="2400" dirty="0" smtClean="0"/>
              <a:t>- Paradójicamente, en la cruz coexisten la idea de la </a:t>
            </a:r>
            <a:r>
              <a:rPr lang="es-EC" sz="2400" b="1" dirty="0" smtClean="0"/>
              <a:t>muerte</a:t>
            </a:r>
            <a:r>
              <a:rPr lang="es-EC" sz="2400" dirty="0" smtClean="0"/>
              <a:t> y de la </a:t>
            </a:r>
            <a:r>
              <a:rPr lang="es-EC" sz="2400" b="1" dirty="0" smtClean="0"/>
              <a:t>vida,</a:t>
            </a:r>
            <a:r>
              <a:rPr lang="es-EC" sz="2400" dirty="0" smtClean="0"/>
              <a:t> pero el sacrificio de Jesucristo hace predominar la segunda. </a:t>
            </a:r>
            <a:endParaRPr lang="es-EC" sz="2400" dirty="0"/>
          </a:p>
        </p:txBody>
      </p:sp>
      <p:pic>
        <p:nvPicPr>
          <p:cNvPr id="6" name="Imagen 5"/>
          <p:cNvPicPr>
            <a:picLocks noChangeAspect="1"/>
          </p:cNvPicPr>
          <p:nvPr/>
        </p:nvPicPr>
        <p:blipFill>
          <a:blip r:embed="rId4"/>
          <a:stretch>
            <a:fillRect/>
          </a:stretch>
        </p:blipFill>
        <p:spPr>
          <a:xfrm>
            <a:off x="7387390" y="4056390"/>
            <a:ext cx="3388056" cy="2248437"/>
          </a:xfrm>
          <a:prstGeom prst="rect">
            <a:avLst/>
          </a:prstGeom>
        </p:spPr>
      </p:pic>
    </p:spTree>
    <p:extLst>
      <p:ext uri="{BB962C8B-B14F-4D97-AF65-F5344CB8AC3E}">
        <p14:creationId xmlns:p14="http://schemas.microsoft.com/office/powerpoint/2010/main" val="2262357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La cruz invertida</a:t>
            </a:r>
            <a:endParaRPr lang="es-EC" sz="2800" dirty="0"/>
          </a:p>
        </p:txBody>
      </p:sp>
      <p:pic>
        <p:nvPicPr>
          <p:cNvPr id="5" name="Marcador de contenido 4"/>
          <p:cNvPicPr>
            <a:picLocks noGrp="1" noChangeAspect="1"/>
          </p:cNvPicPr>
          <p:nvPr>
            <p:ph idx="1"/>
          </p:nvPr>
        </p:nvPicPr>
        <p:blipFill>
          <a:blip r:embed="rId3"/>
          <a:stretch>
            <a:fillRect/>
          </a:stretch>
        </p:blipFill>
        <p:spPr>
          <a:xfrm>
            <a:off x="5395504" y="2195967"/>
            <a:ext cx="2851595" cy="3812054"/>
          </a:xfrm>
          <a:prstGeom prst="rect">
            <a:avLst/>
          </a:prstGeom>
        </p:spPr>
      </p:pic>
      <p:sp>
        <p:nvSpPr>
          <p:cNvPr id="4" name="CuadroTexto 3"/>
          <p:cNvSpPr txBox="1"/>
          <p:nvPr/>
        </p:nvSpPr>
        <p:spPr>
          <a:xfrm>
            <a:off x="541421" y="2213430"/>
            <a:ext cx="4734616" cy="3785652"/>
          </a:xfrm>
          <a:prstGeom prst="rect">
            <a:avLst/>
          </a:prstGeom>
          <a:noFill/>
        </p:spPr>
        <p:txBody>
          <a:bodyPr wrap="square" rtlCol="0">
            <a:spAutoFit/>
          </a:bodyPr>
          <a:lstStyle/>
          <a:p>
            <a:r>
              <a:rPr lang="es-EC" sz="2400" dirty="0" smtClean="0"/>
              <a:t>- Como en el caso de Jesucristo y la cruz, la misma operación semiótica de </a:t>
            </a:r>
            <a:r>
              <a:rPr lang="es-EC" sz="2400" b="1" dirty="0" smtClean="0"/>
              <a:t>inversión</a:t>
            </a:r>
            <a:r>
              <a:rPr lang="es-EC" sz="2400" dirty="0" smtClean="0"/>
              <a:t> se aplica en la llamada </a:t>
            </a:r>
            <a:r>
              <a:rPr lang="es-EC" sz="2400" b="1" dirty="0" smtClean="0"/>
              <a:t>cruz invertida </a:t>
            </a:r>
            <a:r>
              <a:rPr lang="es-EC" sz="2400" dirty="0" smtClean="0"/>
              <a:t>que San Pedro marcó con el significado de /humildad/. </a:t>
            </a:r>
          </a:p>
          <a:p>
            <a:r>
              <a:rPr lang="es-EC" sz="2400" dirty="0" smtClean="0"/>
              <a:t>- Sin embargo, en algunas sectas satánicas la cruz invertida es un símbolo diabólico usado en las llamadas Misas Negras. </a:t>
            </a:r>
            <a:endParaRPr lang="es-EC" sz="2400" dirty="0"/>
          </a:p>
        </p:txBody>
      </p:sp>
      <p:pic>
        <p:nvPicPr>
          <p:cNvPr id="6" name="Imagen 5"/>
          <p:cNvPicPr>
            <a:picLocks noChangeAspect="1"/>
          </p:cNvPicPr>
          <p:nvPr/>
        </p:nvPicPr>
        <p:blipFill>
          <a:blip r:embed="rId4"/>
          <a:stretch>
            <a:fillRect/>
          </a:stretch>
        </p:blipFill>
        <p:spPr>
          <a:xfrm>
            <a:off x="8271522" y="2213430"/>
            <a:ext cx="2828271" cy="3777128"/>
          </a:xfrm>
          <a:prstGeom prst="rect">
            <a:avLst/>
          </a:prstGeom>
        </p:spPr>
      </p:pic>
      <p:sp>
        <p:nvSpPr>
          <p:cNvPr id="7" name="CuadroTexto 6"/>
          <p:cNvSpPr txBox="1"/>
          <p:nvPr/>
        </p:nvSpPr>
        <p:spPr>
          <a:xfrm>
            <a:off x="5618748" y="5955632"/>
            <a:ext cx="2683042" cy="523220"/>
          </a:xfrm>
          <a:prstGeom prst="rect">
            <a:avLst/>
          </a:prstGeom>
          <a:noFill/>
        </p:spPr>
        <p:txBody>
          <a:bodyPr wrap="square" rtlCol="0">
            <a:spAutoFit/>
          </a:bodyPr>
          <a:lstStyle/>
          <a:p>
            <a:r>
              <a:rPr lang="es-EC" sz="1400" dirty="0" err="1" smtClean="0"/>
              <a:t>Caravaggio</a:t>
            </a:r>
            <a:r>
              <a:rPr lang="es-EC" sz="1400" dirty="0" smtClean="0"/>
              <a:t> </a:t>
            </a:r>
            <a:r>
              <a:rPr lang="es-EC" sz="1400" dirty="0"/>
              <a:t>«La </a:t>
            </a:r>
            <a:r>
              <a:rPr lang="es-EC" sz="1400" dirty="0" smtClean="0"/>
              <a:t>crucifixión </a:t>
            </a:r>
            <a:r>
              <a:rPr lang="es-EC" sz="1400" dirty="0"/>
              <a:t>de San Pedro</a:t>
            </a:r>
            <a:r>
              <a:rPr lang="es-EC" sz="1400" dirty="0" smtClean="0"/>
              <a:t>» (1601). </a:t>
            </a:r>
            <a:endParaRPr lang="es-EC" sz="1400" dirty="0"/>
          </a:p>
        </p:txBody>
      </p:sp>
      <p:sp>
        <p:nvSpPr>
          <p:cNvPr id="8" name="CuadroTexto 7"/>
          <p:cNvSpPr txBox="1"/>
          <p:nvPr/>
        </p:nvSpPr>
        <p:spPr>
          <a:xfrm>
            <a:off x="8644501" y="6093346"/>
            <a:ext cx="3086288" cy="307777"/>
          </a:xfrm>
          <a:prstGeom prst="rect">
            <a:avLst/>
          </a:prstGeom>
          <a:noFill/>
        </p:spPr>
        <p:txBody>
          <a:bodyPr wrap="square" rtlCol="0">
            <a:spAutoFit/>
          </a:bodyPr>
          <a:lstStyle/>
          <a:p>
            <a:r>
              <a:rPr lang="es-EC" sz="1400"/>
              <a:t>https://aminoapps.com/</a:t>
            </a:r>
            <a:endParaRPr lang="es-EC" sz="1400" dirty="0"/>
          </a:p>
        </p:txBody>
      </p:sp>
    </p:spTree>
    <p:extLst>
      <p:ext uri="{BB962C8B-B14F-4D97-AF65-F5344CB8AC3E}">
        <p14:creationId xmlns:p14="http://schemas.microsoft.com/office/powerpoint/2010/main" val="3514862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a:t>La muerte y el morir</a:t>
            </a:r>
            <a:r>
              <a:rPr lang="es-EC" sz="2800" dirty="0" smtClean="0"/>
              <a:t>: el dominio de los mitos</a:t>
            </a:r>
            <a:endParaRPr lang="es-EC" sz="2800" dirty="0"/>
          </a:p>
        </p:txBody>
      </p:sp>
      <p:pic>
        <p:nvPicPr>
          <p:cNvPr id="7" name="Marcador de contenido 6"/>
          <p:cNvPicPr>
            <a:picLocks noGrp="1" noChangeAspect="1"/>
          </p:cNvPicPr>
          <p:nvPr>
            <p:ph idx="1"/>
          </p:nvPr>
        </p:nvPicPr>
        <p:blipFill>
          <a:blip r:embed="rId3"/>
          <a:stretch>
            <a:fillRect/>
          </a:stretch>
        </p:blipFill>
        <p:spPr>
          <a:xfrm>
            <a:off x="6432288" y="2336873"/>
            <a:ext cx="4241139" cy="3422427"/>
          </a:xfrm>
          <a:prstGeom prst="rect">
            <a:avLst/>
          </a:prstGeom>
        </p:spPr>
      </p:pic>
      <p:sp>
        <p:nvSpPr>
          <p:cNvPr id="5" name="CuadroTexto 4"/>
          <p:cNvSpPr txBox="1"/>
          <p:nvPr/>
        </p:nvSpPr>
        <p:spPr>
          <a:xfrm>
            <a:off x="680320" y="2336873"/>
            <a:ext cx="5636259" cy="4154984"/>
          </a:xfrm>
          <a:prstGeom prst="rect">
            <a:avLst/>
          </a:prstGeom>
          <a:solidFill>
            <a:srgbClr val="92D050"/>
          </a:solidFill>
        </p:spPr>
        <p:txBody>
          <a:bodyPr wrap="square" rtlCol="0">
            <a:spAutoFit/>
          </a:bodyPr>
          <a:lstStyle/>
          <a:p>
            <a:r>
              <a:rPr lang="es-EC" sz="2400" dirty="0" smtClean="0"/>
              <a:t>- Un </a:t>
            </a:r>
            <a:r>
              <a:rPr lang="es-EC" sz="2400" dirty="0"/>
              <a:t>mito es una estructura narrativa tradicional que explica de forma simbólica los orígenes de fenómenos naturales, sociales y culturales. </a:t>
            </a:r>
            <a:endParaRPr lang="es-EC" sz="2400" dirty="0" smtClean="0"/>
          </a:p>
          <a:p>
            <a:r>
              <a:rPr lang="es-EC" sz="2400" dirty="0" smtClean="0"/>
              <a:t>- Jung los considera arquetipos: patrones arcaicos universales. </a:t>
            </a:r>
          </a:p>
          <a:p>
            <a:r>
              <a:rPr lang="es-EC" sz="2400" dirty="0" smtClean="0"/>
              <a:t>- </a:t>
            </a:r>
            <a:r>
              <a:rPr lang="es-EC" sz="2400" dirty="0" err="1" smtClean="0"/>
              <a:t>Lévi</a:t>
            </a:r>
            <a:r>
              <a:rPr lang="es-EC" sz="2400" dirty="0" smtClean="0"/>
              <a:t>-Strauss los considera estructuras ahistóricas.</a:t>
            </a:r>
            <a:r>
              <a:rPr lang="es-EC" sz="2400" dirty="0"/>
              <a:t> </a:t>
            </a:r>
            <a:r>
              <a:rPr lang="es-EC" sz="2400" dirty="0" smtClean="0"/>
              <a:t>Ejemplos</a:t>
            </a:r>
            <a:r>
              <a:rPr lang="es-EC" sz="2400" dirty="0"/>
              <a:t>: </a:t>
            </a:r>
          </a:p>
          <a:p>
            <a:r>
              <a:rPr lang="es-EC" sz="2400" dirty="0" smtClean="0"/>
              <a:t>- El </a:t>
            </a:r>
            <a:r>
              <a:rPr lang="es-EC" sz="2400" dirty="0"/>
              <a:t>mito de la torre de Babel</a:t>
            </a:r>
          </a:p>
          <a:p>
            <a:r>
              <a:rPr lang="es-EC" sz="2400" dirty="0" smtClean="0"/>
              <a:t>- El </a:t>
            </a:r>
            <a:r>
              <a:rPr lang="es-EC" sz="2400" dirty="0"/>
              <a:t>mito </a:t>
            </a:r>
            <a:r>
              <a:rPr lang="es-EC" sz="2400" dirty="0" smtClean="0"/>
              <a:t>inca de la creación del mundo (Viracocha)</a:t>
            </a:r>
            <a:endParaRPr lang="es-EC" sz="2400" dirty="0"/>
          </a:p>
        </p:txBody>
      </p:sp>
      <p:sp>
        <p:nvSpPr>
          <p:cNvPr id="6" name="CuadroTexto 5"/>
          <p:cNvSpPr txBox="1"/>
          <p:nvPr/>
        </p:nvSpPr>
        <p:spPr>
          <a:xfrm>
            <a:off x="6316579" y="5787024"/>
            <a:ext cx="4451683" cy="307777"/>
          </a:xfrm>
          <a:prstGeom prst="rect">
            <a:avLst/>
          </a:prstGeom>
          <a:noFill/>
        </p:spPr>
        <p:txBody>
          <a:bodyPr wrap="square" rtlCol="0">
            <a:spAutoFit/>
          </a:bodyPr>
          <a:lstStyle/>
          <a:p>
            <a:r>
              <a:rPr lang="en-US" sz="1400" dirty="0"/>
              <a:t>Pieter Bruegel the Elder - The Tower of Babel </a:t>
            </a:r>
            <a:r>
              <a:rPr lang="en-US" sz="1400" dirty="0" smtClean="0"/>
              <a:t>(1563)</a:t>
            </a:r>
            <a:endParaRPr lang="es-EC" sz="1400" dirty="0"/>
          </a:p>
        </p:txBody>
      </p:sp>
      <p:pic>
        <p:nvPicPr>
          <p:cNvPr id="3" name="Imagen 2"/>
          <p:cNvPicPr>
            <a:picLocks noChangeAspect="1"/>
          </p:cNvPicPr>
          <p:nvPr/>
        </p:nvPicPr>
        <p:blipFill>
          <a:blip r:embed="rId4"/>
          <a:stretch>
            <a:fillRect/>
          </a:stretch>
        </p:blipFill>
        <p:spPr>
          <a:xfrm>
            <a:off x="10567900" y="696237"/>
            <a:ext cx="1591194" cy="1194920"/>
          </a:xfrm>
          <a:prstGeom prst="rect">
            <a:avLst/>
          </a:prstGeom>
        </p:spPr>
      </p:pic>
    </p:spTree>
    <p:extLst>
      <p:ext uri="{BB962C8B-B14F-4D97-AF65-F5344CB8AC3E}">
        <p14:creationId xmlns:p14="http://schemas.microsoft.com/office/powerpoint/2010/main" val="1703861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Las nuevas formas del mito</a:t>
            </a:r>
            <a:endParaRPr lang="es-EC" sz="2800" dirty="0"/>
          </a:p>
        </p:txBody>
      </p:sp>
      <p:pic>
        <p:nvPicPr>
          <p:cNvPr id="5" name="Marcador de contenido 4"/>
          <p:cNvPicPr>
            <a:picLocks noGrp="1" noChangeAspect="1"/>
          </p:cNvPicPr>
          <p:nvPr>
            <p:ph idx="1"/>
          </p:nvPr>
        </p:nvPicPr>
        <p:blipFill>
          <a:blip r:embed="rId2"/>
          <a:stretch>
            <a:fillRect/>
          </a:stretch>
        </p:blipFill>
        <p:spPr>
          <a:xfrm>
            <a:off x="8393373" y="2237984"/>
            <a:ext cx="2990874" cy="4022610"/>
          </a:xfrm>
          <a:prstGeom prst="rect">
            <a:avLst/>
          </a:prstGeom>
        </p:spPr>
      </p:pic>
      <p:sp>
        <p:nvSpPr>
          <p:cNvPr id="4" name="CuadroTexto 3"/>
          <p:cNvSpPr txBox="1"/>
          <p:nvPr/>
        </p:nvSpPr>
        <p:spPr>
          <a:xfrm>
            <a:off x="559559" y="2183144"/>
            <a:ext cx="7833814" cy="4154984"/>
          </a:xfrm>
          <a:prstGeom prst="rect">
            <a:avLst/>
          </a:prstGeom>
          <a:noFill/>
        </p:spPr>
        <p:txBody>
          <a:bodyPr wrap="square" rtlCol="0">
            <a:spAutoFit/>
          </a:bodyPr>
          <a:lstStyle/>
          <a:p>
            <a:r>
              <a:rPr lang="es-EC" sz="2200" dirty="0" smtClean="0"/>
              <a:t>- Para </a:t>
            </a:r>
            <a:r>
              <a:rPr lang="es-EC" sz="2200" dirty="0"/>
              <a:t>algunos autores hoy los mitos han desaparecido, pues </a:t>
            </a:r>
            <a:r>
              <a:rPr lang="es-EC" sz="2200" dirty="0" smtClean="0"/>
              <a:t>serían </a:t>
            </a:r>
            <a:r>
              <a:rPr lang="es-EC" sz="2200" dirty="0"/>
              <a:t>parte de culturas antiguas y de sociedades indígenas</a:t>
            </a:r>
            <a:r>
              <a:rPr lang="es-EC" sz="2200" dirty="0" smtClean="0"/>
              <a:t>; </a:t>
            </a:r>
            <a:r>
              <a:rPr lang="es-EC" sz="2200" dirty="0"/>
              <a:t>vestigios del </a:t>
            </a:r>
            <a:r>
              <a:rPr lang="es-EC" sz="2200" dirty="0" smtClean="0"/>
              <a:t>pasado.</a:t>
            </a:r>
            <a:endParaRPr lang="es-EC" sz="2200" dirty="0"/>
          </a:p>
          <a:p>
            <a:r>
              <a:rPr lang="es-EC" sz="2200" dirty="0"/>
              <a:t>En nuestra opinión, los mitos perviven en nuestras sociedades </a:t>
            </a:r>
            <a:r>
              <a:rPr lang="es-EC" sz="2200" dirty="0" smtClean="0"/>
              <a:t>marcadas por la </a:t>
            </a:r>
            <a:r>
              <a:rPr lang="el-GR" sz="2200" dirty="0"/>
              <a:t> τέχνη</a:t>
            </a:r>
            <a:r>
              <a:rPr lang="es-EC" sz="2200" dirty="0" smtClean="0"/>
              <a:t>, </a:t>
            </a:r>
            <a:r>
              <a:rPr lang="es-EC" sz="2200" dirty="0"/>
              <a:t>solo que se han transformado, han perdido o reducido su carácter narrativo pero permanecen por los valores que proponen. </a:t>
            </a:r>
            <a:endParaRPr lang="es-EC" sz="2200" dirty="0" smtClean="0"/>
          </a:p>
          <a:p>
            <a:r>
              <a:rPr lang="es-EC" sz="2200" dirty="0" smtClean="0"/>
              <a:t>En “El mito hoy” </a:t>
            </a:r>
            <a:r>
              <a:rPr lang="es-EC" sz="2200" dirty="0" err="1" smtClean="0"/>
              <a:t>Barthes</a:t>
            </a:r>
            <a:r>
              <a:rPr lang="es-EC" sz="2200" dirty="0" smtClean="0"/>
              <a:t> dice: “</a:t>
            </a:r>
            <a:r>
              <a:rPr lang="en-US" sz="2200" dirty="0"/>
              <a:t>France is a great Empire, that all her sons, without any </a:t>
            </a:r>
            <a:r>
              <a:rPr lang="en-US" sz="2200" dirty="0" smtClean="0"/>
              <a:t>color </a:t>
            </a:r>
            <a:r>
              <a:rPr lang="en-US" sz="2200" dirty="0"/>
              <a:t>discrimination, faithfully serve under her flag, and that there is no better answer to the detractors of an alleged colonialism than the zeal shown by this Negro in serving his so-called </a:t>
            </a:r>
            <a:r>
              <a:rPr lang="en-US" sz="2200" dirty="0" smtClean="0"/>
              <a:t>oppressors.”</a:t>
            </a:r>
            <a:endParaRPr lang="es-EC" sz="2200" dirty="0"/>
          </a:p>
        </p:txBody>
      </p:sp>
    </p:spTree>
    <p:extLst>
      <p:ext uri="{BB962C8B-B14F-4D97-AF65-F5344CB8AC3E}">
        <p14:creationId xmlns:p14="http://schemas.microsoft.com/office/powerpoint/2010/main" val="1561268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Publicidad y mito: la ingeniería semiótica</a:t>
            </a:r>
            <a:endParaRPr lang="es-EC" sz="2800" dirty="0"/>
          </a:p>
        </p:txBody>
      </p:sp>
      <p:pic>
        <p:nvPicPr>
          <p:cNvPr id="5" name="Marcador de contenido 4"/>
          <p:cNvPicPr>
            <a:picLocks noGrp="1" noChangeAspect="1"/>
          </p:cNvPicPr>
          <p:nvPr>
            <p:ph idx="1"/>
          </p:nvPr>
        </p:nvPicPr>
        <p:blipFill>
          <a:blip r:embed="rId2"/>
          <a:stretch>
            <a:fillRect/>
          </a:stretch>
        </p:blipFill>
        <p:spPr>
          <a:xfrm>
            <a:off x="680321" y="2336873"/>
            <a:ext cx="3154929" cy="3036583"/>
          </a:xfrm>
          <a:prstGeom prst="rect">
            <a:avLst/>
          </a:prstGeom>
        </p:spPr>
      </p:pic>
      <p:sp>
        <p:nvSpPr>
          <p:cNvPr id="4" name="CuadroTexto 3"/>
          <p:cNvSpPr txBox="1"/>
          <p:nvPr/>
        </p:nvSpPr>
        <p:spPr>
          <a:xfrm>
            <a:off x="3957851" y="2336873"/>
            <a:ext cx="5459104" cy="4154984"/>
          </a:xfrm>
          <a:prstGeom prst="rect">
            <a:avLst/>
          </a:prstGeom>
          <a:solidFill>
            <a:schemeClr val="accent6">
              <a:lumMod val="75000"/>
            </a:schemeClr>
          </a:solidFill>
          <a:ln>
            <a:solidFill>
              <a:schemeClr val="accent1">
                <a:lumMod val="75000"/>
              </a:schemeClr>
            </a:solidFill>
          </a:ln>
        </p:spPr>
        <p:txBody>
          <a:bodyPr wrap="square" rtlCol="0">
            <a:spAutoFit/>
          </a:bodyPr>
          <a:lstStyle/>
          <a:p>
            <a:r>
              <a:rPr lang="es-EC" sz="2400" dirty="0" smtClean="0">
                <a:solidFill>
                  <a:schemeClr val="bg1"/>
                </a:solidFill>
              </a:rPr>
              <a:t>- Pero </a:t>
            </a:r>
            <a:r>
              <a:rPr lang="es-EC" sz="2400" dirty="0">
                <a:solidFill>
                  <a:schemeClr val="bg1"/>
                </a:solidFill>
              </a:rPr>
              <a:t>la gran máquina mítica de nuestro tiempo es la publicidad, </a:t>
            </a:r>
            <a:r>
              <a:rPr lang="es-EC" sz="2400" dirty="0" smtClean="0">
                <a:solidFill>
                  <a:schemeClr val="bg1"/>
                </a:solidFill>
              </a:rPr>
              <a:t>un conjunto de estrategias de </a:t>
            </a:r>
            <a:r>
              <a:rPr lang="es-EC" sz="2400" b="1" dirty="0" smtClean="0">
                <a:solidFill>
                  <a:schemeClr val="bg1"/>
                </a:solidFill>
              </a:rPr>
              <a:t>ingeniería semiótica</a:t>
            </a:r>
            <a:r>
              <a:rPr lang="es-EC" sz="2400" dirty="0" smtClean="0">
                <a:solidFill>
                  <a:schemeClr val="bg1"/>
                </a:solidFill>
              </a:rPr>
              <a:t>, multimodal y multicanal, que nos conduce a creer y a consumir mitos. </a:t>
            </a:r>
          </a:p>
          <a:p>
            <a:r>
              <a:rPr lang="es-EC" sz="2400" dirty="0" smtClean="0">
                <a:solidFill>
                  <a:schemeClr val="bg1"/>
                </a:solidFill>
              </a:rPr>
              <a:t>- Esa </a:t>
            </a:r>
            <a:r>
              <a:rPr lang="es-EC" sz="2400" b="1" dirty="0" smtClean="0">
                <a:solidFill>
                  <a:schemeClr val="bg1"/>
                </a:solidFill>
              </a:rPr>
              <a:t>ingeniería semiótica </a:t>
            </a:r>
            <a:r>
              <a:rPr lang="es-EC" sz="2400" dirty="0" smtClean="0">
                <a:solidFill>
                  <a:schemeClr val="bg1"/>
                </a:solidFill>
              </a:rPr>
              <a:t>es capaz de asociar una botella de Coca Cola con la felicidad. Así la botella deviene símbolo, la felicidad es un valor mítico y el consumo se ritualiza. </a:t>
            </a:r>
            <a:endParaRPr lang="es-EC" sz="2400" dirty="0">
              <a:solidFill>
                <a:schemeClr val="bg1"/>
              </a:solidFill>
            </a:endParaRPr>
          </a:p>
        </p:txBody>
      </p:sp>
      <p:pic>
        <p:nvPicPr>
          <p:cNvPr id="6" name="Imagen 5"/>
          <p:cNvPicPr>
            <a:picLocks noChangeAspect="1"/>
          </p:cNvPicPr>
          <p:nvPr/>
        </p:nvPicPr>
        <p:blipFill>
          <a:blip r:embed="rId3"/>
          <a:stretch>
            <a:fillRect/>
          </a:stretch>
        </p:blipFill>
        <p:spPr>
          <a:xfrm>
            <a:off x="9539556" y="2336873"/>
            <a:ext cx="2257682" cy="4087073"/>
          </a:xfrm>
          <a:prstGeom prst="rect">
            <a:avLst/>
          </a:prstGeom>
        </p:spPr>
      </p:pic>
      <p:sp>
        <p:nvSpPr>
          <p:cNvPr id="7" name="CuadroTexto 6"/>
          <p:cNvSpPr txBox="1"/>
          <p:nvPr/>
        </p:nvSpPr>
        <p:spPr>
          <a:xfrm>
            <a:off x="436728" y="5537750"/>
            <a:ext cx="3521123" cy="954107"/>
          </a:xfrm>
          <a:prstGeom prst="rect">
            <a:avLst/>
          </a:prstGeom>
          <a:noFill/>
        </p:spPr>
        <p:txBody>
          <a:bodyPr wrap="square" rtlCol="0">
            <a:spAutoFit/>
          </a:bodyPr>
          <a:lstStyle/>
          <a:p>
            <a:r>
              <a:rPr lang="es-EC" sz="1400" dirty="0" smtClean="0"/>
              <a:t>Foto tomada de https</a:t>
            </a:r>
            <a:r>
              <a:rPr lang="es-EC" sz="1400" dirty="0"/>
              <a:t>://neuromarketing.la/2018/11/neuromarketing-en-panama-y-publicidad-subliminal/</a:t>
            </a:r>
          </a:p>
        </p:txBody>
      </p:sp>
    </p:spTree>
    <p:extLst>
      <p:ext uri="{BB962C8B-B14F-4D97-AF65-F5344CB8AC3E}">
        <p14:creationId xmlns:p14="http://schemas.microsoft.com/office/powerpoint/2010/main" val="1348344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a:t>La muerte y el morir: </a:t>
            </a:r>
            <a:r>
              <a:rPr lang="es-EC" sz="2800" dirty="0" smtClean="0"/>
              <a:t>los ritos funerarios</a:t>
            </a:r>
            <a:endParaRPr lang="es-EC" sz="2800" dirty="0"/>
          </a:p>
        </p:txBody>
      </p:sp>
      <p:sp>
        <p:nvSpPr>
          <p:cNvPr id="5" name="CuadroTexto 4"/>
          <p:cNvSpPr txBox="1"/>
          <p:nvPr/>
        </p:nvSpPr>
        <p:spPr>
          <a:xfrm>
            <a:off x="390449" y="2415653"/>
            <a:ext cx="5264393" cy="3785652"/>
          </a:xfrm>
          <a:prstGeom prst="rect">
            <a:avLst/>
          </a:prstGeom>
          <a:solidFill>
            <a:srgbClr val="92D050"/>
          </a:solidFill>
        </p:spPr>
        <p:txBody>
          <a:bodyPr wrap="square" rtlCol="0">
            <a:spAutoFit/>
          </a:bodyPr>
          <a:lstStyle/>
          <a:p>
            <a:r>
              <a:rPr lang="es-EC" sz="2400" b="1" dirty="0" smtClean="0"/>
              <a:t> </a:t>
            </a:r>
            <a:r>
              <a:rPr lang="es-EC" sz="2400" dirty="0" smtClean="0"/>
              <a:t> “Un rito es un </a:t>
            </a:r>
            <a:r>
              <a:rPr lang="es-EC" sz="2400" dirty="0"/>
              <a:t>conjunto codificado de acciones simbólicas, articuladas en un espacio y un tiempo específicos, con un soporte corporal, que expresa valores y creencias de un grupo o comunidad, y cuyo propósito es crear o reforzar el sentido de identidad y pertenencia y renovar la cohesión y solidaridad social”. </a:t>
            </a:r>
            <a:r>
              <a:rPr lang="es-EC" sz="2400" dirty="0" smtClean="0"/>
              <a:t>(</a:t>
            </a:r>
            <a:r>
              <a:rPr lang="es-EC" sz="2400" dirty="0"/>
              <a:t>Finol, 2009: 55</a:t>
            </a:r>
            <a:r>
              <a:rPr lang="es-EC" sz="2400" dirty="0" smtClean="0"/>
              <a:t>)</a:t>
            </a:r>
            <a:endParaRPr lang="es-EC" sz="2400" dirty="0"/>
          </a:p>
        </p:txBody>
      </p:sp>
      <p:pic>
        <p:nvPicPr>
          <p:cNvPr id="6" name="Marcador de contenido 5"/>
          <p:cNvPicPr>
            <a:picLocks noGrp="1" noChangeAspect="1"/>
          </p:cNvPicPr>
          <p:nvPr>
            <p:ph idx="1"/>
          </p:nvPr>
        </p:nvPicPr>
        <p:blipFill>
          <a:blip r:embed="rId2"/>
          <a:stretch>
            <a:fillRect/>
          </a:stretch>
        </p:blipFill>
        <p:spPr>
          <a:xfrm>
            <a:off x="5770523" y="2415653"/>
            <a:ext cx="4941599" cy="3179031"/>
          </a:xfrm>
          <a:prstGeom prst="rect">
            <a:avLst/>
          </a:prstGeom>
        </p:spPr>
      </p:pic>
      <p:sp>
        <p:nvSpPr>
          <p:cNvPr id="7" name="CuadroTexto 6"/>
          <p:cNvSpPr txBox="1"/>
          <p:nvPr/>
        </p:nvSpPr>
        <p:spPr>
          <a:xfrm>
            <a:off x="5880976" y="5827594"/>
            <a:ext cx="4700423" cy="523220"/>
          </a:xfrm>
          <a:prstGeom prst="rect">
            <a:avLst/>
          </a:prstGeom>
          <a:noFill/>
        </p:spPr>
        <p:txBody>
          <a:bodyPr wrap="square" rtlCol="0">
            <a:spAutoFit/>
          </a:bodyPr>
          <a:lstStyle/>
          <a:p>
            <a:r>
              <a:rPr lang="es-EC" sz="1400" dirty="0"/>
              <a:t>Cortejo fúnebre en México. Autor: </a:t>
            </a:r>
            <a:r>
              <a:rPr lang="es-EC" sz="1400" dirty="0" err="1"/>
              <a:t>Thelmadatter</a:t>
            </a:r>
            <a:r>
              <a:rPr lang="es-EC" sz="1400" dirty="0"/>
              <a:t>. https://es.wikipedia.org/wiki/Cortejo_f%C3%BAnebre</a:t>
            </a:r>
          </a:p>
        </p:txBody>
      </p:sp>
    </p:spTree>
    <p:extLst>
      <p:ext uri="{BB962C8B-B14F-4D97-AF65-F5344CB8AC3E}">
        <p14:creationId xmlns:p14="http://schemas.microsoft.com/office/powerpoint/2010/main" val="2332360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La transformación de los ritos funerarios</a:t>
            </a:r>
            <a:endParaRPr lang="es-EC" sz="2800" dirty="0"/>
          </a:p>
        </p:txBody>
      </p:sp>
      <p:sp>
        <p:nvSpPr>
          <p:cNvPr id="4" name="CuadroTexto 3"/>
          <p:cNvSpPr txBox="1"/>
          <p:nvPr/>
        </p:nvSpPr>
        <p:spPr>
          <a:xfrm>
            <a:off x="448309" y="2178977"/>
            <a:ext cx="4232873" cy="4154984"/>
          </a:xfrm>
          <a:prstGeom prst="rect">
            <a:avLst/>
          </a:prstGeom>
          <a:noFill/>
        </p:spPr>
        <p:txBody>
          <a:bodyPr wrap="square" rtlCol="0">
            <a:spAutoFit/>
          </a:bodyPr>
          <a:lstStyle/>
          <a:p>
            <a:r>
              <a:rPr lang="es-EC" sz="2200" dirty="0" smtClean="0"/>
              <a:t>- Como </a:t>
            </a:r>
            <a:r>
              <a:rPr lang="es-EC" sz="2200" dirty="0"/>
              <a:t>se </a:t>
            </a:r>
            <a:r>
              <a:rPr lang="es-EC" sz="2200" dirty="0" smtClean="0"/>
              <a:t>ve en este ejemplo, los ritos funerarios, a pesar de su resistencia al cambio, son objeto de transformaciones enmarcadas en procesos culturales de cada comunidad. </a:t>
            </a:r>
          </a:p>
          <a:p>
            <a:r>
              <a:rPr lang="es-EC" sz="2200" dirty="0" smtClean="0"/>
              <a:t>- Hoy algunos ritos funerarios         –velorio, cortejo fúnebre, entierro- han perdido sus viejas características: solemnidad, silencio, lentitud de movimientos, etc.</a:t>
            </a:r>
            <a:endParaRPr lang="es-EC" sz="2200" dirty="0"/>
          </a:p>
        </p:txBody>
      </p:sp>
      <p:pic>
        <p:nvPicPr>
          <p:cNvPr id="8" name="Ghana's dancing pallbearers   BBC Afric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0930" y="2178977"/>
            <a:ext cx="7213912" cy="4058050"/>
          </a:xfrm>
        </p:spPr>
      </p:pic>
    </p:spTree>
    <p:extLst>
      <p:ext uri="{BB962C8B-B14F-4D97-AF65-F5344CB8AC3E}">
        <p14:creationId xmlns:p14="http://schemas.microsoft.com/office/powerpoint/2010/main" val="3344404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Ritos funerarios, música y baile</a:t>
            </a:r>
            <a:endParaRPr lang="es-EC" sz="2800" dirty="0"/>
          </a:p>
        </p:txBody>
      </p:sp>
      <p:pic>
        <p:nvPicPr>
          <p:cNvPr id="4" name="VIDEO STRIPPERS FUNERAL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61271" y="2074459"/>
            <a:ext cx="7205619" cy="4053385"/>
          </a:xfrm>
        </p:spPr>
      </p:pic>
      <p:sp>
        <p:nvSpPr>
          <p:cNvPr id="5" name="CuadroTexto 4"/>
          <p:cNvSpPr txBox="1"/>
          <p:nvPr/>
        </p:nvSpPr>
        <p:spPr>
          <a:xfrm>
            <a:off x="409432" y="2200322"/>
            <a:ext cx="3597407" cy="3985706"/>
          </a:xfrm>
          <a:prstGeom prst="rect">
            <a:avLst/>
          </a:prstGeom>
          <a:noFill/>
        </p:spPr>
        <p:txBody>
          <a:bodyPr wrap="square" rtlCol="0">
            <a:spAutoFit/>
          </a:bodyPr>
          <a:lstStyle/>
          <a:p>
            <a:r>
              <a:rPr lang="es-EC" sz="2300" dirty="0" smtClean="0"/>
              <a:t>- La música y el baile, prácticas simbólicas tradicionalmente excluidas de los ritos velatorios occidentales, son aceptadas en otras culturas.</a:t>
            </a:r>
          </a:p>
          <a:p>
            <a:r>
              <a:rPr lang="es-EC" sz="2300" dirty="0" smtClean="0"/>
              <a:t>- En Taiwán, por ejemplo, se contratan </a:t>
            </a:r>
            <a:r>
              <a:rPr lang="es-EC" sz="2300" i="1" dirty="0" err="1" smtClean="0"/>
              <a:t>strip</a:t>
            </a:r>
            <a:r>
              <a:rPr lang="es-EC" sz="2300" dirty="0" smtClean="0"/>
              <a:t> </a:t>
            </a:r>
            <a:r>
              <a:rPr lang="es-EC" sz="2300" i="1" dirty="0" err="1" smtClean="0"/>
              <a:t>dancers</a:t>
            </a:r>
            <a:r>
              <a:rPr lang="es-EC" sz="2300" dirty="0" smtClean="0"/>
              <a:t> en algunos velorios (</a:t>
            </a:r>
            <a:r>
              <a:rPr lang="es-EC" sz="2300" dirty="0"/>
              <a:t>M</a:t>
            </a:r>
            <a:r>
              <a:rPr lang="es-EC" sz="2300" dirty="0" smtClean="0"/>
              <a:t>osquera 2014).</a:t>
            </a:r>
            <a:endParaRPr lang="es-EC" sz="2300" dirty="0"/>
          </a:p>
        </p:txBody>
      </p:sp>
    </p:spTree>
    <p:extLst>
      <p:ext uri="{BB962C8B-B14F-4D97-AF65-F5344CB8AC3E}">
        <p14:creationId xmlns:p14="http://schemas.microsoft.com/office/powerpoint/2010/main" val="1767535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Perreando sobre un ataúd en el entierro de un malandr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91617" y="644046"/>
            <a:ext cx="4862373" cy="5667741"/>
          </a:xfrm>
        </p:spPr>
      </p:pic>
      <p:sp>
        <p:nvSpPr>
          <p:cNvPr id="5" name="CuadroTexto 4"/>
          <p:cNvSpPr txBox="1"/>
          <p:nvPr/>
        </p:nvSpPr>
        <p:spPr>
          <a:xfrm>
            <a:off x="680321" y="1997939"/>
            <a:ext cx="5474819" cy="4524315"/>
          </a:xfrm>
          <a:prstGeom prst="rect">
            <a:avLst/>
          </a:prstGeom>
          <a:noFill/>
        </p:spPr>
        <p:txBody>
          <a:bodyPr wrap="square" rtlCol="0">
            <a:spAutoFit/>
          </a:bodyPr>
          <a:lstStyle/>
          <a:p>
            <a:r>
              <a:rPr lang="es-EC" sz="2400" dirty="0" smtClean="0"/>
              <a:t>- También en algunas micro-culturas delincuenciales en América Latina se utilizan música y bailes para despedir a un muerto, tal como se observa en este video tomado en Caracas durante el velorio de un delincuente asesinado por la policía. Aquí el velorio es una fiesta, con el reggaetón “Tumba la casa”, de </a:t>
            </a:r>
            <a:r>
              <a:rPr lang="es-EC" sz="2400" dirty="0" err="1" smtClean="0"/>
              <a:t>Alexio</a:t>
            </a:r>
            <a:r>
              <a:rPr lang="es-EC" sz="2400" dirty="0" smtClean="0"/>
              <a:t> “La Bestia”.</a:t>
            </a:r>
          </a:p>
          <a:p>
            <a:r>
              <a:rPr lang="es-EC" sz="2400" dirty="0" smtClean="0"/>
              <a:t>- ¿Qué significan estas nuevas formas rituales? ¿Qué nos dicen sobre </a:t>
            </a:r>
            <a:r>
              <a:rPr lang="es-EC" sz="2400" dirty="0"/>
              <a:t>l</a:t>
            </a:r>
            <a:r>
              <a:rPr lang="es-EC" sz="2400" dirty="0" smtClean="0"/>
              <a:t>as micro-culturas que las practican?</a:t>
            </a:r>
            <a:endParaRPr lang="es-EC" sz="2400" dirty="0"/>
          </a:p>
        </p:txBody>
      </p:sp>
    </p:spTree>
    <p:extLst>
      <p:ext uri="{BB962C8B-B14F-4D97-AF65-F5344CB8AC3E}">
        <p14:creationId xmlns:p14="http://schemas.microsoft.com/office/powerpoint/2010/main" val="3919668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a:xfrm>
            <a:off x="680321" y="2336873"/>
            <a:ext cx="10086417" cy="3599316"/>
          </a:xfrm>
        </p:spPr>
        <p:txBody>
          <a:bodyPr>
            <a:normAutofit/>
          </a:bodyPr>
          <a:lstStyle/>
          <a:p>
            <a:pPr marL="0" indent="0" algn="r">
              <a:buNone/>
            </a:pPr>
            <a:endParaRPr lang="es-EC" dirty="0"/>
          </a:p>
        </p:txBody>
      </p:sp>
      <p:pic>
        <p:nvPicPr>
          <p:cNvPr id="4" name="Imagen 3"/>
          <p:cNvPicPr>
            <a:picLocks noChangeAspect="1"/>
          </p:cNvPicPr>
          <p:nvPr/>
        </p:nvPicPr>
        <p:blipFill>
          <a:blip r:embed="rId2"/>
          <a:stretch>
            <a:fillRect/>
          </a:stretch>
        </p:blipFill>
        <p:spPr>
          <a:xfrm>
            <a:off x="10599602" y="753228"/>
            <a:ext cx="1592398" cy="1199937"/>
          </a:xfrm>
          <a:prstGeom prst="rect">
            <a:avLst/>
          </a:prstGeom>
        </p:spPr>
      </p:pic>
      <p:sp>
        <p:nvSpPr>
          <p:cNvPr id="5" name="CuadroTexto 4"/>
          <p:cNvSpPr txBox="1"/>
          <p:nvPr/>
        </p:nvSpPr>
        <p:spPr>
          <a:xfrm>
            <a:off x="680320" y="2336873"/>
            <a:ext cx="5037899" cy="3816429"/>
          </a:xfrm>
          <a:prstGeom prst="rect">
            <a:avLst/>
          </a:prstGeom>
          <a:noFill/>
          <a:ln>
            <a:solidFill>
              <a:schemeClr val="bg1"/>
            </a:solidFill>
          </a:ln>
        </p:spPr>
        <p:txBody>
          <a:bodyPr wrap="square" rtlCol="0">
            <a:spAutoFit/>
          </a:bodyPr>
          <a:lstStyle/>
          <a:p>
            <a:r>
              <a:rPr lang="es-EC" sz="2200" dirty="0"/>
              <a:t>“De la Melanesia a Madagascar, de Nigeria a </a:t>
            </a:r>
            <a:r>
              <a:rPr lang="es-EC" sz="2200" dirty="0" smtClean="0"/>
              <a:t>Colombia, cada </a:t>
            </a:r>
            <a:r>
              <a:rPr lang="es-EC" sz="2200" dirty="0"/>
              <a:t>pueblo teme, alimenta, utiliza a sus difuntos; </a:t>
            </a:r>
            <a:r>
              <a:rPr lang="es-EC" sz="2200" dirty="0" smtClean="0"/>
              <a:t>mantiene </a:t>
            </a:r>
            <a:r>
              <a:rPr lang="es-EC" sz="2200" dirty="0"/>
              <a:t>trato con ellos; les atribuye un papel </a:t>
            </a:r>
            <a:r>
              <a:rPr lang="es-EC" sz="2200" dirty="0" smtClean="0"/>
              <a:t>positivo en </a:t>
            </a:r>
            <a:r>
              <a:rPr lang="es-EC" sz="2200" dirty="0"/>
              <a:t>la vida, los soportan como parásitos, los </a:t>
            </a:r>
            <a:r>
              <a:rPr lang="es-EC" sz="2200" dirty="0" smtClean="0"/>
              <a:t>acogen como </a:t>
            </a:r>
            <a:r>
              <a:rPr lang="es-EC" sz="2200" dirty="0"/>
              <a:t>huéspedes más o menos deseables, </a:t>
            </a:r>
            <a:r>
              <a:rPr lang="es-EC" sz="2200" dirty="0" smtClean="0"/>
              <a:t>les confieren </a:t>
            </a:r>
            <a:r>
              <a:rPr lang="es-EC" sz="2200" dirty="0"/>
              <a:t>necesidades, intenciones, poderes</a:t>
            </a:r>
            <a:r>
              <a:rPr lang="es-EC" sz="2200" dirty="0" smtClean="0"/>
              <a:t>.”</a:t>
            </a:r>
            <a:endParaRPr lang="es-EC" sz="2200" dirty="0"/>
          </a:p>
          <a:p>
            <a:r>
              <a:rPr lang="es-EC" sz="2200" dirty="0"/>
              <a:t>Paul Valéry, </a:t>
            </a:r>
            <a:r>
              <a:rPr lang="es-EC" sz="2200" dirty="0" smtClean="0"/>
              <a:t>Prefacio </a:t>
            </a:r>
            <a:r>
              <a:rPr lang="es-EC" sz="2200" i="1" dirty="0" smtClean="0"/>
              <a:t>Creencias </a:t>
            </a:r>
            <a:r>
              <a:rPr lang="es-EC" sz="2200" i="1" dirty="0"/>
              <a:t>sobre los muertos</a:t>
            </a:r>
            <a:r>
              <a:rPr lang="es-EC" sz="2200" dirty="0"/>
              <a:t>, de James </a:t>
            </a:r>
            <a:r>
              <a:rPr lang="es-EC" sz="2200" dirty="0" err="1"/>
              <a:t>Frazer</a:t>
            </a:r>
            <a:r>
              <a:rPr lang="es-EC" sz="2200" dirty="0"/>
              <a:t>. </a:t>
            </a:r>
          </a:p>
        </p:txBody>
      </p:sp>
      <p:sp>
        <p:nvSpPr>
          <p:cNvPr id="6" name="CuadroTexto 5"/>
          <p:cNvSpPr txBox="1"/>
          <p:nvPr/>
        </p:nvSpPr>
        <p:spPr>
          <a:xfrm>
            <a:off x="5841242" y="2377091"/>
            <a:ext cx="4758360" cy="3816429"/>
          </a:xfrm>
          <a:prstGeom prst="rect">
            <a:avLst/>
          </a:prstGeom>
          <a:noFill/>
          <a:ln>
            <a:solidFill>
              <a:schemeClr val="bg1"/>
            </a:solidFill>
          </a:ln>
        </p:spPr>
        <p:txBody>
          <a:bodyPr wrap="square" rtlCol="0">
            <a:spAutoFit/>
          </a:bodyPr>
          <a:lstStyle/>
          <a:p>
            <a:pPr algn="r"/>
            <a:r>
              <a:rPr lang="fr-FR" sz="2200" dirty="0" smtClean="0"/>
              <a:t>«Les </a:t>
            </a:r>
            <a:r>
              <a:rPr lang="fr-FR" sz="2200" dirty="0"/>
              <a:t>hommes en général croient que leur existence </a:t>
            </a:r>
            <a:r>
              <a:rPr lang="fr-FR" sz="2200" dirty="0" smtClean="0"/>
              <a:t>consciente ne </a:t>
            </a:r>
            <a:r>
              <a:rPr lang="fr-FR" sz="2200" dirty="0"/>
              <a:t>prend pas fin avec la mort, mais qu'elle subsiste pendant </a:t>
            </a:r>
            <a:r>
              <a:rPr lang="fr-FR" sz="2200" dirty="0" smtClean="0"/>
              <a:t>une durée </a:t>
            </a:r>
            <a:r>
              <a:rPr lang="fr-FR" sz="2200" dirty="0"/>
              <a:t>indéterminée ou infinie après que la frêle enveloppe </a:t>
            </a:r>
            <a:r>
              <a:rPr lang="fr-FR" sz="2200" dirty="0" smtClean="0"/>
              <a:t>corporelle qui </a:t>
            </a:r>
            <a:r>
              <a:rPr lang="fr-FR" sz="2200" dirty="0"/>
              <a:t>l'avait logée un moment a été réduite en </a:t>
            </a:r>
            <a:r>
              <a:rPr lang="fr-FR" sz="2200" dirty="0" smtClean="0"/>
              <a:t>poussière». </a:t>
            </a:r>
          </a:p>
          <a:p>
            <a:pPr algn="r"/>
            <a:r>
              <a:rPr lang="fr-FR" sz="2200" dirty="0" smtClean="0"/>
              <a:t>James Frazer. </a:t>
            </a:r>
            <a:r>
              <a:rPr lang="fr-FR" sz="2200" i="1" dirty="0" smtClean="0"/>
              <a:t>La crainte des Morts dans les religions primitives</a:t>
            </a:r>
            <a:r>
              <a:rPr lang="fr-FR" sz="2200" dirty="0" smtClean="0"/>
              <a:t> (1935).</a:t>
            </a:r>
          </a:p>
          <a:p>
            <a:pPr algn="r"/>
            <a:r>
              <a:rPr lang="fr-FR" sz="2200" dirty="0" smtClean="0"/>
              <a:t> </a:t>
            </a:r>
            <a:endParaRPr lang="es-EC" sz="2200" i="1" dirty="0"/>
          </a:p>
        </p:txBody>
      </p:sp>
    </p:spTree>
    <p:extLst>
      <p:ext uri="{BB962C8B-B14F-4D97-AF65-F5344CB8AC3E}">
        <p14:creationId xmlns:p14="http://schemas.microsoft.com/office/powerpoint/2010/main" val="3850011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Espectacularización de la muerte</a:t>
            </a:r>
            <a:endParaRPr lang="es-EC" sz="2800" dirty="0"/>
          </a:p>
        </p:txBody>
      </p:sp>
      <p:pic>
        <p:nvPicPr>
          <p:cNvPr id="4" name="Marcador de contenido 3"/>
          <p:cNvPicPr>
            <a:picLocks noGrp="1" noChangeAspect="1"/>
          </p:cNvPicPr>
          <p:nvPr>
            <p:ph idx="1"/>
          </p:nvPr>
        </p:nvPicPr>
        <p:blipFill>
          <a:blip r:embed="rId3"/>
          <a:stretch>
            <a:fillRect/>
          </a:stretch>
        </p:blipFill>
        <p:spPr>
          <a:xfrm>
            <a:off x="6441743" y="2063845"/>
            <a:ext cx="3956007" cy="3759261"/>
          </a:xfrm>
          <a:prstGeom prst="rect">
            <a:avLst/>
          </a:prstGeom>
        </p:spPr>
      </p:pic>
      <p:sp>
        <p:nvSpPr>
          <p:cNvPr id="5" name="CuadroTexto 4"/>
          <p:cNvSpPr txBox="1"/>
          <p:nvPr/>
        </p:nvSpPr>
        <p:spPr>
          <a:xfrm>
            <a:off x="6610536" y="5786651"/>
            <a:ext cx="3787214" cy="738664"/>
          </a:xfrm>
          <a:prstGeom prst="rect">
            <a:avLst/>
          </a:prstGeom>
          <a:noFill/>
        </p:spPr>
        <p:txBody>
          <a:bodyPr wrap="square" rtlCol="0">
            <a:spAutoFit/>
          </a:bodyPr>
          <a:lstStyle/>
          <a:p>
            <a:r>
              <a:rPr lang="es-EC" sz="1400" dirty="0"/>
              <a:t>Tomado de </a:t>
            </a:r>
            <a:r>
              <a:rPr lang="es-EC" sz="1400" dirty="0" smtClean="0"/>
              <a:t>Fuerte Letra http</a:t>
            </a:r>
            <a:r>
              <a:rPr lang="es-EC" sz="1400" dirty="0"/>
              <a:t>://fuerteletra.com/mercantilizacion-y-espectacularizacion-de-nuestra-existencia/</a:t>
            </a:r>
          </a:p>
        </p:txBody>
      </p:sp>
      <p:sp>
        <p:nvSpPr>
          <p:cNvPr id="6" name="CuadroTexto 5"/>
          <p:cNvSpPr txBox="1"/>
          <p:nvPr/>
        </p:nvSpPr>
        <p:spPr>
          <a:xfrm>
            <a:off x="832513" y="2238233"/>
            <a:ext cx="5295331" cy="4154984"/>
          </a:xfrm>
          <a:prstGeom prst="rect">
            <a:avLst/>
          </a:prstGeom>
          <a:noFill/>
        </p:spPr>
        <p:txBody>
          <a:bodyPr wrap="square" rtlCol="0">
            <a:spAutoFit/>
          </a:bodyPr>
          <a:lstStyle/>
          <a:p>
            <a:r>
              <a:rPr lang="es-EC" sz="2400" dirty="0" smtClean="0"/>
              <a:t>- </a:t>
            </a:r>
            <a:r>
              <a:rPr lang="es-EC" sz="2400" dirty="0"/>
              <a:t>E</a:t>
            </a:r>
            <a:r>
              <a:rPr lang="es-EC" sz="2400" dirty="0" smtClean="0"/>
              <a:t>stos tres ejemplos de ritos funerarios son expresión de lo que llamo una </a:t>
            </a:r>
            <a:r>
              <a:rPr lang="es-EC" sz="2400" b="1" dirty="0" smtClean="0"/>
              <a:t>espectacularización de la muerte.</a:t>
            </a:r>
          </a:p>
          <a:p>
            <a:r>
              <a:rPr lang="es-EC" sz="2400" dirty="0" smtClean="0"/>
              <a:t>- Este fenómeno ya había afectado también a las muertes por suicidio, un acto que originalmente se caracterizaba por practicarse en la intimidad, la reclusión y la vergüenza, y que hoy a menudo se practica en sitios públicos. </a:t>
            </a:r>
            <a:endParaRPr lang="es-EC" sz="2400" dirty="0"/>
          </a:p>
        </p:txBody>
      </p:sp>
      <p:pic>
        <p:nvPicPr>
          <p:cNvPr id="3" name="Imagen 2"/>
          <p:cNvPicPr>
            <a:picLocks noChangeAspect="1"/>
          </p:cNvPicPr>
          <p:nvPr/>
        </p:nvPicPr>
        <p:blipFill>
          <a:blip r:embed="rId4"/>
          <a:stretch>
            <a:fillRect/>
          </a:stretch>
        </p:blipFill>
        <p:spPr>
          <a:xfrm>
            <a:off x="10625502" y="647465"/>
            <a:ext cx="1438781" cy="1292464"/>
          </a:xfrm>
          <a:prstGeom prst="rect">
            <a:avLst/>
          </a:prstGeom>
        </p:spPr>
      </p:pic>
    </p:spTree>
    <p:extLst>
      <p:ext uri="{BB962C8B-B14F-4D97-AF65-F5344CB8AC3E}">
        <p14:creationId xmlns:p14="http://schemas.microsoft.com/office/powerpoint/2010/main" val="859879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Internet y los nuevos ritos funerarios: obituarios y velorios</a:t>
            </a:r>
            <a:endParaRPr lang="es-EC" sz="2800" dirty="0"/>
          </a:p>
        </p:txBody>
      </p:sp>
      <p:sp>
        <p:nvSpPr>
          <p:cNvPr id="3" name="Marcador de contenido 2"/>
          <p:cNvSpPr>
            <a:spLocks noGrp="1"/>
          </p:cNvSpPr>
          <p:nvPr>
            <p:ph idx="1"/>
          </p:nvPr>
        </p:nvSpPr>
        <p:spPr>
          <a:xfrm>
            <a:off x="428871" y="1998264"/>
            <a:ext cx="10311918" cy="3937925"/>
          </a:xfrm>
        </p:spPr>
        <p:txBody>
          <a:bodyPr/>
          <a:lstStyle/>
          <a:p>
            <a:pPr marL="0" indent="0">
              <a:buNone/>
            </a:pPr>
            <a:r>
              <a:rPr lang="es-EC" dirty="0" smtClean="0"/>
              <a:t> </a:t>
            </a:r>
            <a:endParaRPr lang="es-EC" dirty="0"/>
          </a:p>
        </p:txBody>
      </p:sp>
      <p:pic>
        <p:nvPicPr>
          <p:cNvPr id="4" name="Imagen 3"/>
          <p:cNvPicPr>
            <a:picLocks noChangeAspect="1"/>
          </p:cNvPicPr>
          <p:nvPr/>
        </p:nvPicPr>
        <p:blipFill>
          <a:blip r:embed="rId2"/>
          <a:stretch>
            <a:fillRect/>
          </a:stretch>
        </p:blipFill>
        <p:spPr>
          <a:xfrm>
            <a:off x="1555846" y="3152426"/>
            <a:ext cx="7380751" cy="3313228"/>
          </a:xfrm>
          <a:prstGeom prst="rect">
            <a:avLst/>
          </a:prstGeom>
        </p:spPr>
      </p:pic>
      <p:sp>
        <p:nvSpPr>
          <p:cNvPr id="5" name="CuadroTexto 4"/>
          <p:cNvSpPr txBox="1"/>
          <p:nvPr/>
        </p:nvSpPr>
        <p:spPr>
          <a:xfrm>
            <a:off x="428870" y="1998264"/>
            <a:ext cx="10311919" cy="1154162"/>
          </a:xfrm>
          <a:prstGeom prst="rect">
            <a:avLst/>
          </a:prstGeom>
          <a:noFill/>
        </p:spPr>
        <p:txBody>
          <a:bodyPr wrap="square" rtlCol="0">
            <a:spAutoFit/>
          </a:bodyPr>
          <a:lstStyle/>
          <a:p>
            <a:r>
              <a:rPr lang="es-EC" sz="2300" dirty="0" smtClean="0"/>
              <a:t>Desde hace unos diez años han surgido varios tipos de ritos funerarios en Internet. Uno de ellos es el servicio de obituarios, esquelas y homenajes. </a:t>
            </a:r>
          </a:p>
          <a:p>
            <a:r>
              <a:rPr lang="es-EC" sz="2300" dirty="0" smtClean="0"/>
              <a:t>Otro es el servicio de velorios.</a:t>
            </a:r>
            <a:endParaRPr lang="es-EC" sz="2300" dirty="0"/>
          </a:p>
        </p:txBody>
      </p:sp>
      <p:sp>
        <p:nvSpPr>
          <p:cNvPr id="6" name="CuadroTexto 5"/>
          <p:cNvSpPr txBox="1"/>
          <p:nvPr/>
        </p:nvSpPr>
        <p:spPr>
          <a:xfrm>
            <a:off x="8936598" y="4450978"/>
            <a:ext cx="1280819" cy="1569660"/>
          </a:xfrm>
          <a:prstGeom prst="rect">
            <a:avLst/>
          </a:prstGeom>
          <a:noFill/>
        </p:spPr>
        <p:txBody>
          <a:bodyPr wrap="square" rtlCol="0">
            <a:spAutoFit/>
          </a:bodyPr>
          <a:lstStyle/>
          <a:p>
            <a:r>
              <a:rPr lang="es-EC" sz="1600" dirty="0" smtClean="0"/>
              <a:t>Esquela funeraria tomada </a:t>
            </a:r>
            <a:r>
              <a:rPr lang="es-EC" sz="1600" dirty="0"/>
              <a:t>de https://www.rememori.com/</a:t>
            </a:r>
          </a:p>
        </p:txBody>
      </p:sp>
      <p:pic>
        <p:nvPicPr>
          <p:cNvPr id="7" name="Imagen 6"/>
          <p:cNvPicPr>
            <a:picLocks noChangeAspect="1"/>
          </p:cNvPicPr>
          <p:nvPr/>
        </p:nvPicPr>
        <p:blipFill>
          <a:blip r:embed="rId3"/>
          <a:stretch>
            <a:fillRect/>
          </a:stretch>
        </p:blipFill>
        <p:spPr>
          <a:xfrm>
            <a:off x="10600806" y="721295"/>
            <a:ext cx="1591194" cy="1194920"/>
          </a:xfrm>
          <a:prstGeom prst="rect">
            <a:avLst/>
          </a:prstGeom>
        </p:spPr>
      </p:pic>
    </p:spTree>
    <p:extLst>
      <p:ext uri="{BB962C8B-B14F-4D97-AF65-F5344CB8AC3E}">
        <p14:creationId xmlns:p14="http://schemas.microsoft.com/office/powerpoint/2010/main" val="7101009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Velorios en internet…</a:t>
            </a:r>
            <a:endParaRPr lang="es-EC" sz="2800" dirty="0"/>
          </a:p>
        </p:txBody>
      </p:sp>
      <p:pic>
        <p:nvPicPr>
          <p:cNvPr id="4" name="Marcador de contenido 3"/>
          <p:cNvPicPr>
            <a:picLocks noGrp="1" noChangeAspect="1"/>
          </p:cNvPicPr>
          <p:nvPr>
            <p:ph idx="1"/>
          </p:nvPr>
        </p:nvPicPr>
        <p:blipFill>
          <a:blip r:embed="rId3"/>
          <a:stretch>
            <a:fillRect/>
          </a:stretch>
        </p:blipFill>
        <p:spPr>
          <a:xfrm>
            <a:off x="6250675" y="2060292"/>
            <a:ext cx="4282637" cy="2256632"/>
          </a:xfrm>
          <a:prstGeom prst="rect">
            <a:avLst/>
          </a:prstGeom>
        </p:spPr>
      </p:pic>
      <p:sp>
        <p:nvSpPr>
          <p:cNvPr id="6" name="CuadroTexto 5"/>
          <p:cNvSpPr txBox="1"/>
          <p:nvPr/>
        </p:nvSpPr>
        <p:spPr>
          <a:xfrm>
            <a:off x="469231" y="2147099"/>
            <a:ext cx="5644966" cy="4339650"/>
          </a:xfrm>
          <a:prstGeom prst="rect">
            <a:avLst/>
          </a:prstGeom>
          <a:noFill/>
        </p:spPr>
        <p:txBody>
          <a:bodyPr wrap="square" rtlCol="0">
            <a:spAutoFit/>
          </a:bodyPr>
          <a:lstStyle/>
          <a:p>
            <a:r>
              <a:rPr lang="es-EC" sz="2300" dirty="0" smtClean="0"/>
              <a:t>- Gracias a Internet familiares, amigos y compañeros de la persona fallecida pueden “asistir” al velorio, dejar notas de condolencia en libros virtuales, enviar flores, comprar el video de la ceremonia. </a:t>
            </a:r>
          </a:p>
          <a:p>
            <a:r>
              <a:rPr lang="es-EC" sz="2300" dirty="0" smtClean="0"/>
              <a:t>- La pandemia ha potenciado este tipo de servicio funerario.</a:t>
            </a:r>
          </a:p>
          <a:p>
            <a:r>
              <a:rPr lang="es-EC" sz="2300" dirty="0" smtClean="0"/>
              <a:t>- Este nueva práctica ritual digital transforma el espacio funerario tradicional basado en la </a:t>
            </a:r>
            <a:r>
              <a:rPr lang="es-EC" sz="2300" b="1" dirty="0" smtClean="0"/>
              <a:t>co-presencia</a:t>
            </a:r>
            <a:r>
              <a:rPr lang="es-EC" sz="2300" dirty="0" smtClean="0"/>
              <a:t> y lo convierte en espacio virtual basado en la </a:t>
            </a:r>
            <a:r>
              <a:rPr lang="es-EC" sz="2300" b="1" dirty="0" smtClean="0"/>
              <a:t>hetero-presencia</a:t>
            </a:r>
            <a:r>
              <a:rPr lang="es-EC" sz="2300" dirty="0" smtClean="0"/>
              <a:t>.  </a:t>
            </a:r>
            <a:endParaRPr lang="es-EC" sz="2300" dirty="0"/>
          </a:p>
        </p:txBody>
      </p:sp>
      <p:pic>
        <p:nvPicPr>
          <p:cNvPr id="8" name="Imagen 7"/>
          <p:cNvPicPr>
            <a:picLocks noChangeAspect="1"/>
          </p:cNvPicPr>
          <p:nvPr/>
        </p:nvPicPr>
        <p:blipFill>
          <a:blip r:embed="rId4"/>
          <a:stretch>
            <a:fillRect/>
          </a:stretch>
        </p:blipFill>
        <p:spPr>
          <a:xfrm>
            <a:off x="6250675" y="4435522"/>
            <a:ext cx="4293689" cy="2224579"/>
          </a:xfrm>
          <a:prstGeom prst="rect">
            <a:avLst/>
          </a:prstGeom>
        </p:spPr>
      </p:pic>
      <p:sp>
        <p:nvSpPr>
          <p:cNvPr id="9" name="CuadroTexto 8"/>
          <p:cNvSpPr txBox="1"/>
          <p:nvPr/>
        </p:nvSpPr>
        <p:spPr>
          <a:xfrm>
            <a:off x="10544363" y="4704348"/>
            <a:ext cx="837870" cy="1169551"/>
          </a:xfrm>
          <a:prstGeom prst="rect">
            <a:avLst/>
          </a:prstGeom>
          <a:noFill/>
        </p:spPr>
        <p:txBody>
          <a:bodyPr wrap="square" rtlCol="0">
            <a:spAutoFit/>
          </a:bodyPr>
          <a:lstStyle/>
          <a:p>
            <a:r>
              <a:rPr lang="es-EC" sz="1400" dirty="0" smtClean="0"/>
              <a:t>Foto tomada de </a:t>
            </a:r>
            <a:r>
              <a:rPr lang="es-EC" sz="1400" dirty="0" err="1" smtClean="0"/>
              <a:t>The</a:t>
            </a:r>
            <a:r>
              <a:rPr lang="es-EC" sz="1400" dirty="0" smtClean="0"/>
              <a:t> Atlantic.com</a:t>
            </a:r>
            <a:endParaRPr lang="es-EC" sz="1400" dirty="0"/>
          </a:p>
        </p:txBody>
      </p:sp>
      <p:sp>
        <p:nvSpPr>
          <p:cNvPr id="3" name="CuadroTexto 2"/>
          <p:cNvSpPr txBox="1"/>
          <p:nvPr/>
        </p:nvSpPr>
        <p:spPr>
          <a:xfrm>
            <a:off x="10544363" y="2210937"/>
            <a:ext cx="1015291" cy="1169551"/>
          </a:xfrm>
          <a:prstGeom prst="rect">
            <a:avLst/>
          </a:prstGeom>
          <a:noFill/>
        </p:spPr>
        <p:txBody>
          <a:bodyPr wrap="square" rtlCol="0">
            <a:spAutoFit/>
          </a:bodyPr>
          <a:lstStyle/>
          <a:p>
            <a:r>
              <a:rPr lang="es-EC" sz="1400" dirty="0"/>
              <a:t>Foto tomada de redfuneraria.com</a:t>
            </a:r>
          </a:p>
        </p:txBody>
      </p:sp>
      <p:pic>
        <p:nvPicPr>
          <p:cNvPr id="5" name="Imagen 4"/>
          <p:cNvPicPr>
            <a:picLocks noChangeAspect="1"/>
          </p:cNvPicPr>
          <p:nvPr/>
        </p:nvPicPr>
        <p:blipFill>
          <a:blip r:embed="rId5"/>
          <a:stretch>
            <a:fillRect/>
          </a:stretch>
        </p:blipFill>
        <p:spPr>
          <a:xfrm>
            <a:off x="10662842" y="647465"/>
            <a:ext cx="1438781" cy="1292464"/>
          </a:xfrm>
          <a:prstGeom prst="rect">
            <a:avLst/>
          </a:prstGeom>
        </p:spPr>
      </p:pic>
    </p:spTree>
    <p:extLst>
      <p:ext uri="{BB962C8B-B14F-4D97-AF65-F5344CB8AC3E}">
        <p14:creationId xmlns:p14="http://schemas.microsoft.com/office/powerpoint/2010/main" val="1855857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Símbolos, culto y protesta social</a:t>
            </a:r>
            <a:endParaRPr lang="es-EC" sz="2800"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5347" y="2000664"/>
            <a:ext cx="3876540" cy="4003098"/>
          </a:xfrm>
        </p:spPr>
      </p:pic>
      <p:sp>
        <p:nvSpPr>
          <p:cNvPr id="5" name="CuadroTexto 4"/>
          <p:cNvSpPr txBox="1"/>
          <p:nvPr/>
        </p:nvSpPr>
        <p:spPr>
          <a:xfrm>
            <a:off x="680321" y="2395470"/>
            <a:ext cx="5875025" cy="4154984"/>
          </a:xfrm>
          <a:prstGeom prst="rect">
            <a:avLst/>
          </a:prstGeom>
          <a:noFill/>
        </p:spPr>
        <p:txBody>
          <a:bodyPr wrap="square" rtlCol="0">
            <a:spAutoFit/>
          </a:bodyPr>
          <a:lstStyle/>
          <a:p>
            <a:r>
              <a:rPr lang="es-EC" sz="2400" dirty="0" smtClean="0"/>
              <a:t>- Cenotafio de </a:t>
            </a:r>
            <a:r>
              <a:rPr lang="es-EC" sz="2400" dirty="0" err="1" smtClean="0"/>
              <a:t>Ambar</a:t>
            </a:r>
            <a:r>
              <a:rPr lang="es-EC" sz="2400" dirty="0" smtClean="0"/>
              <a:t> Cornejo, una joven de 16 años, asesinada por su padrastro en Chile el 29 de julio de 2020. Los vecinos colocaron el cenotafio frente a la casa de su asesino, en Valparaíso.</a:t>
            </a:r>
          </a:p>
          <a:p>
            <a:r>
              <a:rPr lang="es-EC" sz="2400" dirty="0" smtClean="0"/>
              <a:t>- Se trata de un uso novedoso de un cenotafio</a:t>
            </a:r>
            <a:r>
              <a:rPr lang="es-EC" sz="2400" dirty="0"/>
              <a:t> </a:t>
            </a:r>
            <a:r>
              <a:rPr lang="es-EC" sz="2400" dirty="0" smtClean="0"/>
              <a:t>en el cual el espacio de culto se utiliza también como lugar de protesta social, reclamo de justicia y solidaridad. </a:t>
            </a:r>
          </a:p>
          <a:p>
            <a:endParaRPr lang="es-EC" sz="2400" dirty="0"/>
          </a:p>
        </p:txBody>
      </p:sp>
      <p:sp>
        <p:nvSpPr>
          <p:cNvPr id="6" name="CuadroTexto 5"/>
          <p:cNvSpPr txBox="1"/>
          <p:nvPr/>
        </p:nvSpPr>
        <p:spPr>
          <a:xfrm>
            <a:off x="6201175" y="5991735"/>
            <a:ext cx="5267459" cy="523220"/>
          </a:xfrm>
          <a:prstGeom prst="rect">
            <a:avLst/>
          </a:prstGeom>
          <a:noFill/>
        </p:spPr>
        <p:txBody>
          <a:bodyPr wrap="square" rtlCol="0">
            <a:spAutoFit/>
          </a:bodyPr>
          <a:lstStyle/>
          <a:p>
            <a:r>
              <a:rPr lang="es-EC" sz="1400" dirty="0"/>
              <a:t>https://www.meganoticias.cl/nacional/312759-animita-ambar-cornejo-villa-alemana-casa-hugo-bustamante-fotos-jdx14.html</a:t>
            </a:r>
          </a:p>
        </p:txBody>
      </p:sp>
      <p:pic>
        <p:nvPicPr>
          <p:cNvPr id="3" name="Imagen 2"/>
          <p:cNvPicPr>
            <a:picLocks noChangeAspect="1"/>
          </p:cNvPicPr>
          <p:nvPr/>
        </p:nvPicPr>
        <p:blipFill>
          <a:blip r:embed="rId3"/>
          <a:stretch>
            <a:fillRect/>
          </a:stretch>
        </p:blipFill>
        <p:spPr>
          <a:xfrm>
            <a:off x="10637378" y="647465"/>
            <a:ext cx="1438781" cy="1292464"/>
          </a:xfrm>
          <a:prstGeom prst="rect">
            <a:avLst/>
          </a:prstGeom>
        </p:spPr>
      </p:pic>
    </p:spTree>
    <p:extLst>
      <p:ext uri="{BB962C8B-B14F-4D97-AF65-F5344CB8AC3E}">
        <p14:creationId xmlns:p14="http://schemas.microsoft.com/office/powerpoint/2010/main" val="1575286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2"/>
          <a:stretch>
            <a:fillRect/>
          </a:stretch>
        </p:blipFill>
        <p:spPr>
          <a:xfrm>
            <a:off x="4162566" y="2216485"/>
            <a:ext cx="6229157" cy="3598863"/>
          </a:xfrm>
          <a:prstGeom prst="rect">
            <a:avLst/>
          </a:prstGeom>
        </p:spPr>
      </p:pic>
      <p:sp>
        <p:nvSpPr>
          <p:cNvPr id="3" name="CuadroTexto 2"/>
          <p:cNvSpPr txBox="1"/>
          <p:nvPr/>
        </p:nvSpPr>
        <p:spPr>
          <a:xfrm>
            <a:off x="559558" y="2324769"/>
            <a:ext cx="3603007" cy="4154984"/>
          </a:xfrm>
          <a:prstGeom prst="rect">
            <a:avLst/>
          </a:prstGeom>
          <a:noFill/>
        </p:spPr>
        <p:txBody>
          <a:bodyPr wrap="square" rtlCol="0">
            <a:spAutoFit/>
          </a:bodyPr>
          <a:lstStyle/>
          <a:p>
            <a:r>
              <a:rPr lang="es-EC" sz="2400" dirty="0" smtClean="0"/>
              <a:t>- Este uso de símbolos funerarios como el cenotafio con carácter político        –social, solidario, protestatario- es novedoso, si se lo compara con el uso tradicional de las “capillitas” (Venezuela), “animitas” (Chile) o “almas” (Perú). </a:t>
            </a:r>
            <a:endParaRPr lang="es-EC" sz="2400" dirty="0"/>
          </a:p>
        </p:txBody>
      </p:sp>
      <p:sp>
        <p:nvSpPr>
          <p:cNvPr id="5" name="CuadroTexto 4"/>
          <p:cNvSpPr txBox="1"/>
          <p:nvPr/>
        </p:nvSpPr>
        <p:spPr>
          <a:xfrm>
            <a:off x="4001220" y="5943600"/>
            <a:ext cx="6390504" cy="523220"/>
          </a:xfrm>
          <a:prstGeom prst="rect">
            <a:avLst/>
          </a:prstGeom>
          <a:noFill/>
        </p:spPr>
        <p:txBody>
          <a:bodyPr wrap="square" rtlCol="0">
            <a:spAutoFit/>
          </a:bodyPr>
          <a:lstStyle/>
          <a:p>
            <a:r>
              <a:rPr lang="es-EC" sz="1400" dirty="0"/>
              <a:t>https://www.meganoticias.cl/nacional/312759-animita-ambar-cornejo-villa-alemana-casa-hugo-bustamante-fotos-jdx14.html</a:t>
            </a:r>
          </a:p>
        </p:txBody>
      </p:sp>
      <p:pic>
        <p:nvPicPr>
          <p:cNvPr id="6" name="Imagen 5"/>
          <p:cNvPicPr>
            <a:picLocks noChangeAspect="1"/>
          </p:cNvPicPr>
          <p:nvPr/>
        </p:nvPicPr>
        <p:blipFill>
          <a:blip r:embed="rId3"/>
          <a:stretch>
            <a:fillRect/>
          </a:stretch>
        </p:blipFill>
        <p:spPr>
          <a:xfrm>
            <a:off x="10600806" y="696237"/>
            <a:ext cx="1591194" cy="1194920"/>
          </a:xfrm>
          <a:prstGeom prst="rect">
            <a:avLst/>
          </a:prstGeom>
        </p:spPr>
      </p:pic>
    </p:spTree>
    <p:extLst>
      <p:ext uri="{BB962C8B-B14F-4D97-AF65-F5344CB8AC3E}">
        <p14:creationId xmlns:p14="http://schemas.microsoft.com/office/powerpoint/2010/main" val="3655892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Para concluir</a:t>
            </a:r>
            <a:endParaRPr lang="es-EC" sz="2800" dirty="0"/>
          </a:p>
        </p:txBody>
      </p:sp>
      <p:sp>
        <p:nvSpPr>
          <p:cNvPr id="3" name="Marcador de contenido 2"/>
          <p:cNvSpPr>
            <a:spLocks noGrp="1"/>
          </p:cNvSpPr>
          <p:nvPr>
            <p:ph idx="1"/>
          </p:nvPr>
        </p:nvSpPr>
        <p:spPr/>
        <p:txBody>
          <a:bodyPr>
            <a:normAutofit fontScale="85000" lnSpcReduction="20000"/>
          </a:bodyPr>
          <a:lstStyle/>
          <a:p>
            <a:r>
              <a:rPr lang="es-EC" sz="2700" dirty="0" smtClean="0"/>
              <a:t>Para finalizar me gustaría formular una pregunta y proponer una hipótesis</a:t>
            </a:r>
            <a:r>
              <a:rPr lang="es-EC" sz="2700" dirty="0"/>
              <a:t>:</a:t>
            </a:r>
            <a:r>
              <a:rPr lang="es-EC" sz="2700" dirty="0" smtClean="0"/>
              <a:t> ¿Qué significan/cómo interpretar los cambios simbólicos y, particularmente, los cambios rituales?</a:t>
            </a:r>
          </a:p>
          <a:p>
            <a:r>
              <a:rPr lang="es-EC" sz="2700" dirty="0" smtClean="0"/>
              <a:t>Creo que los diferentes tipos de cambios rituales (Finol 2014) operan en una dialéctica, en una doble dirección que va de los cambios sociales hacia los ritos y desde estos hacia aquellos. Los cambios sociales promueven/estimulan los cambios rituales pero también, a la inversa, los cambios rituales afectan los cambios sociales. Como </a:t>
            </a:r>
            <a:r>
              <a:rPr lang="es-EC" sz="2700" dirty="0"/>
              <a:t>decía Eco: “los signos son una fuerza social, y no simples instrumentos que reflejan las fuerzas </a:t>
            </a:r>
            <a:r>
              <a:rPr lang="es-EC" sz="2700" dirty="0" smtClean="0"/>
              <a:t>sociales” (1973: 191). </a:t>
            </a:r>
          </a:p>
          <a:p>
            <a:r>
              <a:rPr lang="es-EC" sz="2700" dirty="0" smtClean="0"/>
              <a:t>Los </a:t>
            </a:r>
            <a:r>
              <a:rPr lang="es-EC" sz="2700" b="1" dirty="0" smtClean="0"/>
              <a:t>sistemas simbólicos </a:t>
            </a:r>
            <a:r>
              <a:rPr lang="es-EC" sz="2700" dirty="0" smtClean="0"/>
              <a:t>“anclan” las </a:t>
            </a:r>
            <a:r>
              <a:rPr lang="es-EC" sz="2700" b="1" dirty="0" smtClean="0"/>
              <a:t>prácticas sociales </a:t>
            </a:r>
            <a:r>
              <a:rPr lang="es-EC" sz="2700" dirty="0" smtClean="0"/>
              <a:t>al pasado y a la tradición, les dan permanencia y continuidad, mientras que las dinámicas sociales afectan el cambio de los sistemas simbólicos. </a:t>
            </a:r>
          </a:p>
          <a:p>
            <a:endParaRPr lang="es-EC" dirty="0"/>
          </a:p>
        </p:txBody>
      </p:sp>
      <p:pic>
        <p:nvPicPr>
          <p:cNvPr id="6" name="Imagen 5"/>
          <p:cNvPicPr>
            <a:picLocks noChangeAspect="1"/>
          </p:cNvPicPr>
          <p:nvPr/>
        </p:nvPicPr>
        <p:blipFill>
          <a:blip r:embed="rId2"/>
          <a:stretch>
            <a:fillRect/>
          </a:stretch>
        </p:blipFill>
        <p:spPr>
          <a:xfrm>
            <a:off x="10640291" y="647666"/>
            <a:ext cx="1436915" cy="1292062"/>
          </a:xfrm>
          <a:prstGeom prst="rect">
            <a:avLst/>
          </a:prstGeom>
        </p:spPr>
      </p:pic>
    </p:spTree>
    <p:extLst>
      <p:ext uri="{BB962C8B-B14F-4D97-AF65-F5344CB8AC3E}">
        <p14:creationId xmlns:p14="http://schemas.microsoft.com/office/powerpoint/2010/main" val="1930034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a:xfrm>
            <a:off x="680321" y="2336872"/>
            <a:ext cx="9746569" cy="4118519"/>
          </a:xfrm>
        </p:spPr>
        <p:txBody>
          <a:bodyPr>
            <a:noAutofit/>
          </a:bodyPr>
          <a:lstStyle/>
          <a:p>
            <a:r>
              <a:rPr lang="es-EC" dirty="0" smtClean="0"/>
              <a:t>Por tanto, </a:t>
            </a:r>
            <a:r>
              <a:rPr lang="es-EC" dirty="0"/>
              <a:t>el estudio, análisis e interpretación de los sistemas simbólicos hará más eficiente y heurísticamente más rentable el conocimiento e interpretación de las dinámicas sociales. </a:t>
            </a:r>
          </a:p>
          <a:p>
            <a:r>
              <a:rPr lang="es-EC" dirty="0" smtClean="0"/>
              <a:t>El protocolo y el ceremonial operan con un gran repertorio simbólico –colores, objetos, poses, gestos, banderas, himnos, espacios, tiempos- cuya tradición y densidad permiten comunicar eficazmente valores como autoridad, poder, respeto, jerarquía, acatamiento, etc. </a:t>
            </a:r>
          </a:p>
          <a:p>
            <a:r>
              <a:rPr lang="es-EC" dirty="0" smtClean="0"/>
              <a:t>Pero a pesar de su </a:t>
            </a:r>
            <a:r>
              <a:rPr lang="es-EC" b="1" dirty="0" smtClean="0"/>
              <a:t>rigidez</a:t>
            </a:r>
            <a:r>
              <a:rPr lang="es-EC" dirty="0" smtClean="0"/>
              <a:t> y </a:t>
            </a:r>
            <a:r>
              <a:rPr lang="es-EC" b="1" dirty="0" smtClean="0"/>
              <a:t>densidad</a:t>
            </a:r>
            <a:r>
              <a:rPr lang="es-EC" dirty="0" smtClean="0"/>
              <a:t> son también afectados por los dinámicos cambios sociales y rituales, a los cuales ningún sistema simbólico puede escapar.</a:t>
            </a:r>
            <a:endParaRPr lang="es-EC" dirty="0"/>
          </a:p>
        </p:txBody>
      </p:sp>
      <p:pic>
        <p:nvPicPr>
          <p:cNvPr id="4" name="Imagen 3"/>
          <p:cNvPicPr>
            <a:picLocks noChangeAspect="1"/>
          </p:cNvPicPr>
          <p:nvPr/>
        </p:nvPicPr>
        <p:blipFill>
          <a:blip r:embed="rId2"/>
          <a:stretch>
            <a:fillRect/>
          </a:stretch>
        </p:blipFill>
        <p:spPr>
          <a:xfrm>
            <a:off x="10600806" y="696237"/>
            <a:ext cx="1591194" cy="1194920"/>
          </a:xfrm>
          <a:prstGeom prst="rect">
            <a:avLst/>
          </a:prstGeom>
        </p:spPr>
      </p:pic>
    </p:spTree>
    <p:extLst>
      <p:ext uri="{BB962C8B-B14F-4D97-AF65-F5344CB8AC3E}">
        <p14:creationId xmlns:p14="http://schemas.microsoft.com/office/powerpoint/2010/main" val="1069018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8597" y="2096538"/>
            <a:ext cx="3265585" cy="4131359"/>
          </a:xfrm>
        </p:spPr>
      </p:pic>
      <p:sp>
        <p:nvSpPr>
          <p:cNvPr id="4" name="CuadroTexto 3"/>
          <p:cNvSpPr txBox="1"/>
          <p:nvPr/>
        </p:nvSpPr>
        <p:spPr>
          <a:xfrm>
            <a:off x="680321" y="2186748"/>
            <a:ext cx="6034378" cy="3570208"/>
          </a:xfrm>
          <a:prstGeom prst="rect">
            <a:avLst/>
          </a:prstGeom>
          <a:noFill/>
        </p:spPr>
        <p:txBody>
          <a:bodyPr wrap="square" rtlCol="0">
            <a:spAutoFit/>
          </a:bodyPr>
          <a:lstStyle/>
          <a:p>
            <a:pPr algn="ctr"/>
            <a:r>
              <a:rPr lang="es-EC" sz="4400" dirty="0"/>
              <a:t>¡Gracias!</a:t>
            </a:r>
          </a:p>
          <a:p>
            <a:endParaRPr lang="es-EC" dirty="0"/>
          </a:p>
          <a:p>
            <a:r>
              <a:rPr lang="es-EC" sz="3200" dirty="0"/>
              <a:t>Quienes deseen ver de nuevo la presentación completa, </a:t>
            </a:r>
            <a:r>
              <a:rPr lang="es-EC" sz="3200"/>
              <a:t>la </a:t>
            </a:r>
            <a:r>
              <a:rPr lang="es-EC" sz="3200" smtClean="0"/>
              <a:t>encontrarán </a:t>
            </a:r>
            <a:r>
              <a:rPr lang="es-EC" sz="3200" dirty="0"/>
              <a:t>en mi página </a:t>
            </a:r>
            <a:r>
              <a:rPr lang="es-EC" sz="3200"/>
              <a:t>web</a:t>
            </a:r>
            <a:r>
              <a:rPr lang="es-EC" sz="3200" smtClean="0"/>
              <a:t>:</a:t>
            </a:r>
          </a:p>
          <a:p>
            <a:endParaRPr lang="es-EC" sz="3200" dirty="0"/>
          </a:p>
          <a:p>
            <a:r>
              <a:rPr lang="es-EC" sz="3600" dirty="0">
                <a:solidFill>
                  <a:schemeClr val="bg1"/>
                </a:solidFill>
              </a:rPr>
              <a:t>www.joseenriquefinol.com </a:t>
            </a:r>
          </a:p>
        </p:txBody>
      </p:sp>
    </p:spTree>
    <p:extLst>
      <p:ext uri="{BB962C8B-B14F-4D97-AF65-F5344CB8AC3E}">
        <p14:creationId xmlns:p14="http://schemas.microsoft.com/office/powerpoint/2010/main" val="619366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r>
              <a:rPr lang="es-EC" b="1" dirty="0" smtClean="0"/>
              <a:t>Referencias</a:t>
            </a:r>
            <a:endParaRPr lang="es-EC" dirty="0" smtClean="0"/>
          </a:p>
          <a:p>
            <a:pPr>
              <a:buFontTx/>
              <a:buChar char="-"/>
            </a:pPr>
            <a:r>
              <a:rPr lang="es-EC" b="1" dirty="0" smtClean="0"/>
              <a:t>Finol, </a:t>
            </a:r>
            <a:r>
              <a:rPr lang="es-EC" b="1" dirty="0"/>
              <a:t>José Enrique (2014). Antropo-Semiótica </a:t>
            </a:r>
            <a:r>
              <a:rPr lang="es-EC" b="1" dirty="0" smtClean="0"/>
              <a:t>del cambio </a:t>
            </a:r>
            <a:r>
              <a:rPr lang="es-EC" b="1" dirty="0"/>
              <a:t>ritual: de los viejos </a:t>
            </a:r>
            <a:r>
              <a:rPr lang="es-EC" b="1" dirty="0" smtClean="0"/>
              <a:t>a los </a:t>
            </a:r>
            <a:r>
              <a:rPr lang="es-EC" b="1" dirty="0"/>
              <a:t>nuevos </a:t>
            </a:r>
            <a:r>
              <a:rPr lang="es-EC" b="1" dirty="0" smtClean="0"/>
              <a:t>ritos. </a:t>
            </a:r>
            <a:r>
              <a:rPr lang="es-EC" b="1" i="1" dirty="0" smtClean="0"/>
              <a:t>Runa </a:t>
            </a:r>
            <a:r>
              <a:rPr lang="es-EC" b="1" dirty="0" smtClean="0"/>
              <a:t>35(1): 5-22</a:t>
            </a:r>
            <a:r>
              <a:rPr lang="es-EC" b="1" i="1" dirty="0" smtClean="0"/>
              <a:t>. </a:t>
            </a:r>
          </a:p>
          <a:p>
            <a:pPr>
              <a:buFontTx/>
              <a:buChar char="-"/>
            </a:pPr>
            <a:r>
              <a:rPr lang="es-EC" b="1" dirty="0"/>
              <a:t>Mosquera, </a:t>
            </a:r>
            <a:r>
              <a:rPr lang="es-EC" b="1" dirty="0" smtClean="0"/>
              <a:t>Alexander (2014). Los </a:t>
            </a:r>
            <a:r>
              <a:rPr lang="es-EC" b="1" dirty="0"/>
              <a:t>obituarios en internet como rito de paso virtual de la </a:t>
            </a:r>
            <a:r>
              <a:rPr lang="es-EC" b="1" dirty="0" smtClean="0"/>
              <a:t>actualidad. </a:t>
            </a:r>
            <a:r>
              <a:rPr lang="es-EC" b="1" i="1" dirty="0" smtClean="0"/>
              <a:t>Telos</a:t>
            </a:r>
            <a:r>
              <a:rPr lang="es-EC" b="1" dirty="0"/>
              <a:t>, vol. </a:t>
            </a:r>
            <a:r>
              <a:rPr lang="es-EC" b="1" dirty="0" smtClean="0"/>
              <a:t>16 (1): 95-100.</a:t>
            </a:r>
          </a:p>
          <a:p>
            <a:pPr>
              <a:buFontTx/>
              <a:buChar char="-"/>
            </a:pPr>
            <a:r>
              <a:rPr lang="es-EC" dirty="0" smtClean="0"/>
              <a:t>Mosquera</a:t>
            </a:r>
            <a:r>
              <a:rPr lang="es-EC" dirty="0"/>
              <a:t>, Alexander (2017). E</a:t>
            </a:r>
            <a:r>
              <a:rPr lang="es-EC" dirty="0" smtClean="0"/>
              <a:t>l </a:t>
            </a:r>
            <a:r>
              <a:rPr lang="es-EC" i="1" dirty="0" smtClean="0"/>
              <a:t>striptease</a:t>
            </a:r>
            <a:r>
              <a:rPr lang="es-EC" dirty="0" smtClean="0"/>
              <a:t> en rituales funerarios chinos </a:t>
            </a:r>
            <a:r>
              <a:rPr lang="es-EC" dirty="0"/>
              <a:t>como máscara ante la muerte. </a:t>
            </a:r>
            <a:r>
              <a:rPr lang="es-EC" i="1" dirty="0"/>
              <a:t>SAPIENTIAE. Vol. 1 (2). </a:t>
            </a:r>
            <a:r>
              <a:rPr lang="es-EC" i="1" dirty="0" smtClean="0"/>
              <a:t>206-231. </a:t>
            </a:r>
            <a:endParaRPr lang="es-EC" i="1" dirty="0"/>
          </a:p>
        </p:txBody>
      </p:sp>
    </p:spTree>
    <p:extLst>
      <p:ext uri="{BB962C8B-B14F-4D97-AF65-F5344CB8AC3E}">
        <p14:creationId xmlns:p14="http://schemas.microsoft.com/office/powerpoint/2010/main" val="808588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endParaRPr lang="es-MX" dirty="0"/>
          </a:p>
        </p:txBody>
      </p:sp>
      <p:sp>
        <p:nvSpPr>
          <p:cNvPr id="3" name="Marcador de contenido 2"/>
          <p:cNvSpPr>
            <a:spLocks noGrp="1"/>
          </p:cNvSpPr>
          <p:nvPr>
            <p:ph idx="1"/>
          </p:nvPr>
        </p:nvSpPr>
        <p:spPr/>
        <p:txBody>
          <a:bodyPr>
            <a:normAutofit/>
          </a:bodyPr>
          <a:lstStyle/>
          <a:p>
            <a:endParaRPr lang="es-MX" dirty="0"/>
          </a:p>
          <a:p>
            <a:pPr marL="0" indent="0">
              <a:buNone/>
            </a:pPr>
            <a:endParaRPr lang="es-MX" sz="3600" dirty="0"/>
          </a:p>
          <a:p>
            <a:pPr marL="0" indent="0">
              <a:buNone/>
            </a:pPr>
            <a:endParaRPr lang="es-MX" dirty="0"/>
          </a:p>
          <a:p>
            <a:endParaRPr lang="es-MX" dirty="0"/>
          </a:p>
        </p:txBody>
      </p:sp>
      <p:sp>
        <p:nvSpPr>
          <p:cNvPr id="4" name="Rectángulo 3"/>
          <p:cNvSpPr/>
          <p:nvPr/>
        </p:nvSpPr>
        <p:spPr>
          <a:xfrm>
            <a:off x="1232079" y="2336873"/>
            <a:ext cx="6096000" cy="1200329"/>
          </a:xfrm>
          <a:prstGeom prst="rect">
            <a:avLst/>
          </a:prstGeom>
        </p:spPr>
        <p:txBody>
          <a:bodyPr>
            <a:spAutoFit/>
          </a:bodyPr>
          <a:lstStyle/>
          <a:p>
            <a:r>
              <a:rPr lang="es-EC" sz="2400" dirty="0"/>
              <a:t>“Las culturas son mapas de significado que vuelven inteligible al mundo” (1989:4</a:t>
            </a:r>
            <a:r>
              <a:rPr lang="es-EC" sz="2400" dirty="0" smtClean="0"/>
              <a:t>).</a:t>
            </a:r>
          </a:p>
          <a:p>
            <a:endParaRPr lang="es-EC" sz="2400" dirty="0"/>
          </a:p>
        </p:txBody>
      </p:sp>
    </p:spTree>
    <p:extLst>
      <p:ext uri="{BB962C8B-B14F-4D97-AF65-F5344CB8AC3E}">
        <p14:creationId xmlns:p14="http://schemas.microsoft.com/office/powerpoint/2010/main" val="25455877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8795" y="753228"/>
            <a:ext cx="9315388" cy="1080938"/>
          </a:xfrm>
        </p:spPr>
        <p:txBody>
          <a:bodyPr>
            <a:normAutofit/>
          </a:bodyPr>
          <a:lstStyle/>
          <a:p>
            <a:r>
              <a:rPr lang="es-MX" sz="2800" b="1" dirty="0"/>
              <a:t>Introducción</a:t>
            </a:r>
          </a:p>
        </p:txBody>
      </p:sp>
      <p:sp>
        <p:nvSpPr>
          <p:cNvPr id="3" name="Marcador de contenido 2"/>
          <p:cNvSpPr>
            <a:spLocks noGrp="1"/>
          </p:cNvSpPr>
          <p:nvPr>
            <p:ph idx="1"/>
          </p:nvPr>
        </p:nvSpPr>
        <p:spPr>
          <a:xfrm>
            <a:off x="680321" y="2336872"/>
            <a:ext cx="9613861" cy="4154079"/>
          </a:xfrm>
        </p:spPr>
        <p:txBody>
          <a:bodyPr>
            <a:normAutofit fontScale="77500" lnSpcReduction="20000"/>
          </a:bodyPr>
          <a:lstStyle/>
          <a:p>
            <a:pPr marL="0" indent="0">
              <a:buNone/>
            </a:pPr>
            <a:endParaRPr lang="es-EC" dirty="0"/>
          </a:p>
          <a:p>
            <a:r>
              <a:rPr lang="es-EC" sz="3000" dirty="0"/>
              <a:t>Si ciertamente la muerte y la vida aparecen a menudo como separadas por fronteras infranqueables, no es menos cierto que el hombre, a lo largo de su tránsito por el mundo, ha construido, desarrollado y practicado  numerosos </a:t>
            </a:r>
            <a:r>
              <a:rPr lang="es-EC" sz="3000" b="1" dirty="0"/>
              <a:t>recursos simbólicos </a:t>
            </a:r>
            <a:r>
              <a:rPr lang="es-EC" sz="3000" dirty="0"/>
              <a:t>para franquear </a:t>
            </a:r>
            <a:r>
              <a:rPr lang="es-EC" sz="3000" dirty="0" smtClean="0"/>
              <a:t>esas fronteras en </a:t>
            </a:r>
            <a:r>
              <a:rPr lang="es-EC" sz="3000" dirty="0"/>
              <a:t>las dos </a:t>
            </a:r>
            <a:r>
              <a:rPr lang="es-EC" sz="3000" dirty="0" smtClean="0"/>
              <a:t>direcciones: de </a:t>
            </a:r>
            <a:r>
              <a:rPr lang="es-EC" sz="3000" dirty="0"/>
              <a:t>la vida a la muerte y de esta a la </a:t>
            </a:r>
            <a:r>
              <a:rPr lang="es-EC" sz="3000" dirty="0" smtClean="0"/>
              <a:t>vida. </a:t>
            </a:r>
          </a:p>
          <a:p>
            <a:r>
              <a:rPr lang="es-EC" sz="3000" dirty="0" smtClean="0"/>
              <a:t>De </a:t>
            </a:r>
            <a:r>
              <a:rPr lang="es-EC" sz="3000" dirty="0"/>
              <a:t>modo, pues, que es imposible analizar e interpretar los fenómenos culturales y </a:t>
            </a:r>
            <a:r>
              <a:rPr lang="es-EC" sz="3000" dirty="0" smtClean="0"/>
              <a:t>sociales propios de la vida sin </a:t>
            </a:r>
            <a:r>
              <a:rPr lang="es-EC" sz="3000" dirty="0"/>
              <a:t>tener como referente los de la muerte. </a:t>
            </a:r>
            <a:endParaRPr lang="es-EC" sz="3000" dirty="0" smtClean="0"/>
          </a:p>
          <a:p>
            <a:r>
              <a:rPr lang="es-EC" sz="3000" dirty="0" smtClean="0"/>
              <a:t>A </a:t>
            </a:r>
            <a:r>
              <a:rPr lang="es-EC" sz="3000" dirty="0"/>
              <a:t>la inversa, los</a:t>
            </a:r>
            <a:r>
              <a:rPr lang="es-EC" sz="3000" b="1" dirty="0"/>
              <a:t> universos </a:t>
            </a:r>
            <a:r>
              <a:rPr lang="es-EC" sz="3000" b="1" dirty="0" smtClean="0"/>
              <a:t>simbólicos </a:t>
            </a:r>
            <a:r>
              <a:rPr lang="es-EC" sz="3000" dirty="0"/>
              <a:t>propios de las culturas de la muerte deben examinarse en el tránsito fluido, en la interacción dinámica entre esos extremos reales y conceptuales, cuyos escenarios intermedios son tan ricos y variados como los extremos mismos</a:t>
            </a:r>
            <a:r>
              <a:rPr lang="es-EC" sz="3000" dirty="0" smtClean="0"/>
              <a:t>.</a:t>
            </a:r>
            <a:endParaRPr lang="es-EC" sz="3000" dirty="0"/>
          </a:p>
        </p:txBody>
      </p:sp>
      <p:pic>
        <p:nvPicPr>
          <p:cNvPr id="5" name="Imagen 4"/>
          <p:cNvPicPr>
            <a:picLocks noChangeAspect="1"/>
          </p:cNvPicPr>
          <p:nvPr/>
        </p:nvPicPr>
        <p:blipFill>
          <a:blip r:embed="rId2"/>
          <a:stretch>
            <a:fillRect/>
          </a:stretch>
        </p:blipFill>
        <p:spPr>
          <a:xfrm>
            <a:off x="10600806" y="753228"/>
            <a:ext cx="1591194" cy="1194920"/>
          </a:xfrm>
          <a:prstGeom prst="rect">
            <a:avLst/>
          </a:prstGeom>
        </p:spPr>
      </p:pic>
    </p:spTree>
    <p:extLst>
      <p:ext uri="{BB962C8B-B14F-4D97-AF65-F5344CB8AC3E}">
        <p14:creationId xmlns:p14="http://schemas.microsoft.com/office/powerpoint/2010/main" val="2374290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0320" y="753228"/>
            <a:ext cx="9613862" cy="1080938"/>
          </a:xfrm>
        </p:spPr>
        <p:txBody>
          <a:bodyPr/>
          <a:lstStyle/>
          <a:p>
            <a:endParaRPr lang="es-MX" dirty="0"/>
          </a:p>
        </p:txBody>
      </p:sp>
      <p:sp>
        <p:nvSpPr>
          <p:cNvPr id="6" name="CuadroTexto 5"/>
          <p:cNvSpPr txBox="1"/>
          <p:nvPr/>
        </p:nvSpPr>
        <p:spPr>
          <a:xfrm>
            <a:off x="680319" y="2349934"/>
            <a:ext cx="9613863" cy="4154984"/>
          </a:xfrm>
          <a:prstGeom prst="rect">
            <a:avLst/>
          </a:prstGeom>
          <a:solidFill>
            <a:srgbClr val="FFC000"/>
          </a:solidFill>
          <a:ln>
            <a:solidFill>
              <a:schemeClr val="bg1"/>
            </a:solidFill>
          </a:ln>
        </p:spPr>
        <p:txBody>
          <a:bodyPr wrap="square" rtlCol="0">
            <a:spAutoFit/>
          </a:bodyPr>
          <a:lstStyle/>
          <a:p>
            <a:r>
              <a:rPr lang="es-EC" sz="2400" dirty="0" smtClean="0">
                <a:solidFill>
                  <a:schemeClr val="bg1"/>
                </a:solidFill>
              </a:rPr>
              <a:t>- Para comprender las </a:t>
            </a:r>
            <a:r>
              <a:rPr lang="es-EC" sz="2400" dirty="0">
                <a:solidFill>
                  <a:schemeClr val="bg1"/>
                </a:solidFill>
              </a:rPr>
              <a:t>prácticas </a:t>
            </a:r>
            <a:r>
              <a:rPr lang="es-EC" sz="2400" dirty="0" smtClean="0">
                <a:solidFill>
                  <a:schemeClr val="bg1"/>
                </a:solidFill>
              </a:rPr>
              <a:t>(ritos) y </a:t>
            </a:r>
            <a:r>
              <a:rPr lang="es-EC" sz="2400" dirty="0">
                <a:solidFill>
                  <a:schemeClr val="bg1"/>
                </a:solidFill>
              </a:rPr>
              <a:t>creencias </a:t>
            </a:r>
            <a:r>
              <a:rPr lang="es-EC" sz="2400" dirty="0" smtClean="0">
                <a:solidFill>
                  <a:schemeClr val="bg1"/>
                </a:solidFill>
              </a:rPr>
              <a:t>(mitos) relacionadas </a:t>
            </a:r>
            <a:r>
              <a:rPr lang="es-EC" sz="2400" dirty="0">
                <a:solidFill>
                  <a:schemeClr val="bg1"/>
                </a:solidFill>
              </a:rPr>
              <a:t>con la muerte </a:t>
            </a:r>
            <a:r>
              <a:rPr lang="es-EC" sz="2400" dirty="0" smtClean="0">
                <a:solidFill>
                  <a:schemeClr val="bg1"/>
                </a:solidFill>
              </a:rPr>
              <a:t>debemos desarrollar </a:t>
            </a:r>
            <a:r>
              <a:rPr lang="es-EC" sz="2400" dirty="0">
                <a:solidFill>
                  <a:schemeClr val="bg1"/>
                </a:solidFill>
              </a:rPr>
              <a:t>una visión interdisciplinaria, donde la Semiótica se </a:t>
            </a:r>
            <a:r>
              <a:rPr lang="es-EC" sz="2400" dirty="0" smtClean="0">
                <a:solidFill>
                  <a:schemeClr val="bg1"/>
                </a:solidFill>
              </a:rPr>
              <a:t>dé </a:t>
            </a:r>
            <a:r>
              <a:rPr lang="es-EC" sz="2400" dirty="0">
                <a:solidFill>
                  <a:schemeClr val="bg1"/>
                </a:solidFill>
              </a:rPr>
              <a:t>la mano con la </a:t>
            </a:r>
            <a:r>
              <a:rPr lang="es-EC" sz="2400" dirty="0" smtClean="0">
                <a:solidFill>
                  <a:schemeClr val="bg1"/>
                </a:solidFill>
              </a:rPr>
              <a:t>Antropología, </a:t>
            </a:r>
            <a:r>
              <a:rPr lang="es-EC" sz="2400" dirty="0">
                <a:solidFill>
                  <a:schemeClr val="bg1"/>
                </a:solidFill>
              </a:rPr>
              <a:t>la </a:t>
            </a:r>
            <a:r>
              <a:rPr lang="es-EC" sz="2400" dirty="0" smtClean="0">
                <a:solidFill>
                  <a:schemeClr val="bg1"/>
                </a:solidFill>
              </a:rPr>
              <a:t>Sociología, la Geografía y la Historia.</a:t>
            </a:r>
          </a:p>
          <a:p>
            <a:r>
              <a:rPr lang="es-EC" sz="2400" dirty="0" smtClean="0">
                <a:solidFill>
                  <a:schemeClr val="bg1"/>
                </a:solidFill>
              </a:rPr>
              <a:t>- Así, la </a:t>
            </a:r>
            <a:r>
              <a:rPr lang="es-EC" sz="2400" dirty="0">
                <a:solidFill>
                  <a:schemeClr val="bg1"/>
                </a:solidFill>
              </a:rPr>
              <a:t>visión de </a:t>
            </a:r>
            <a:r>
              <a:rPr lang="es-EC" sz="2400" dirty="0" smtClean="0">
                <a:solidFill>
                  <a:schemeClr val="bg1"/>
                </a:solidFill>
              </a:rPr>
              <a:t>los complejos </a:t>
            </a:r>
            <a:r>
              <a:rPr lang="es-EC" sz="2400" dirty="0">
                <a:solidFill>
                  <a:schemeClr val="bg1"/>
                </a:solidFill>
              </a:rPr>
              <a:t>procesos de </a:t>
            </a:r>
            <a:r>
              <a:rPr lang="es-EC" sz="2400" dirty="0" smtClean="0">
                <a:solidFill>
                  <a:schemeClr val="bg1"/>
                </a:solidFill>
              </a:rPr>
              <a:t>significación </a:t>
            </a:r>
            <a:r>
              <a:rPr lang="es-EC" sz="2400" dirty="0">
                <a:solidFill>
                  <a:schemeClr val="bg1"/>
                </a:solidFill>
              </a:rPr>
              <a:t>que se articulan en torno a </a:t>
            </a:r>
            <a:r>
              <a:rPr lang="es-EC" sz="2400" dirty="0" smtClean="0">
                <a:solidFill>
                  <a:schemeClr val="bg1"/>
                </a:solidFill>
              </a:rPr>
              <a:t>ese fenómeno serían </a:t>
            </a:r>
            <a:r>
              <a:rPr lang="es-EC" sz="2400" dirty="0">
                <a:solidFill>
                  <a:schemeClr val="bg1"/>
                </a:solidFill>
              </a:rPr>
              <a:t>más </a:t>
            </a:r>
            <a:r>
              <a:rPr lang="es-EC" sz="2400" dirty="0" smtClean="0">
                <a:solidFill>
                  <a:schemeClr val="bg1"/>
                </a:solidFill>
              </a:rPr>
              <a:t>accesibles y más inteligibles. </a:t>
            </a:r>
          </a:p>
          <a:p>
            <a:r>
              <a:rPr lang="es-EC" sz="2400" dirty="0" smtClean="0">
                <a:solidFill>
                  <a:schemeClr val="bg1"/>
                </a:solidFill>
              </a:rPr>
              <a:t>- En estos tiempos de pandemia, entierros y funerales a menudo han sido eliminados, lo que origina complejos procesos psicológicos, sociales y culturales</a:t>
            </a:r>
            <a:r>
              <a:rPr lang="es-EC" sz="2400" dirty="0">
                <a:solidFill>
                  <a:schemeClr val="bg1"/>
                </a:solidFill>
              </a:rPr>
              <a:t> </a:t>
            </a:r>
            <a:r>
              <a:rPr lang="es-EC" sz="2400" dirty="0" smtClean="0">
                <a:solidFill>
                  <a:schemeClr val="bg1"/>
                </a:solidFill>
              </a:rPr>
              <a:t>que deben resolverse simbólicamente.</a:t>
            </a:r>
          </a:p>
          <a:p>
            <a:pPr marL="342900" indent="-342900">
              <a:buFontTx/>
              <a:buChar char="-"/>
            </a:pPr>
            <a:endParaRPr lang="es-EC" sz="2400" dirty="0">
              <a:solidFill>
                <a:schemeClr val="bg1"/>
              </a:solidFill>
            </a:endParaRPr>
          </a:p>
        </p:txBody>
      </p:sp>
      <p:pic>
        <p:nvPicPr>
          <p:cNvPr id="3" name="Imagen 2"/>
          <p:cNvPicPr>
            <a:picLocks noChangeAspect="1"/>
          </p:cNvPicPr>
          <p:nvPr/>
        </p:nvPicPr>
        <p:blipFill>
          <a:blip r:embed="rId2"/>
          <a:stretch>
            <a:fillRect/>
          </a:stretch>
        </p:blipFill>
        <p:spPr>
          <a:xfrm>
            <a:off x="10600806" y="753228"/>
            <a:ext cx="1591194" cy="1194920"/>
          </a:xfrm>
          <a:prstGeom prst="rect">
            <a:avLst/>
          </a:prstGeom>
        </p:spPr>
      </p:pic>
      <p:sp>
        <p:nvSpPr>
          <p:cNvPr id="5" name="Marcador de contenido 4"/>
          <p:cNvSpPr>
            <a:spLocks noGrp="1"/>
          </p:cNvSpPr>
          <p:nvPr>
            <p:ph idx="1"/>
          </p:nvPr>
        </p:nvSpPr>
        <p:spPr>
          <a:xfrm flipH="1">
            <a:off x="634602" y="2336873"/>
            <a:ext cx="45719" cy="3599316"/>
          </a:xfrm>
        </p:spPr>
        <p:txBody>
          <a:bodyPr/>
          <a:lstStyle/>
          <a:p>
            <a:pPr marL="0" indent="0">
              <a:buNone/>
            </a:pPr>
            <a:r>
              <a:rPr lang="es-EC" dirty="0" smtClean="0"/>
              <a:t>         </a:t>
            </a:r>
            <a:endParaRPr lang="es-EC" dirty="0"/>
          </a:p>
        </p:txBody>
      </p:sp>
    </p:spTree>
    <p:extLst>
      <p:ext uri="{BB962C8B-B14F-4D97-AF65-F5344CB8AC3E}">
        <p14:creationId xmlns:p14="http://schemas.microsoft.com/office/powerpoint/2010/main" val="4147061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5763" y="753228"/>
            <a:ext cx="9144001" cy="1080938"/>
          </a:xfrm>
        </p:spPr>
        <p:txBody>
          <a:bodyPr>
            <a:normAutofit/>
          </a:bodyPr>
          <a:lstStyle/>
          <a:p>
            <a:r>
              <a:rPr lang="es-MX" sz="2800" dirty="0" smtClean="0"/>
              <a:t>Los universos funerarios</a:t>
            </a:r>
            <a:endParaRPr lang="es-MX" sz="2800" dirty="0"/>
          </a:p>
        </p:txBody>
      </p:sp>
      <p:sp>
        <p:nvSpPr>
          <p:cNvPr id="3" name="Marcador de contenido 2"/>
          <p:cNvSpPr>
            <a:spLocks noGrp="1"/>
          </p:cNvSpPr>
          <p:nvPr>
            <p:ph idx="1"/>
          </p:nvPr>
        </p:nvSpPr>
        <p:spPr/>
        <p:txBody>
          <a:bodyPr>
            <a:normAutofit lnSpcReduction="10000"/>
          </a:bodyPr>
          <a:lstStyle/>
          <a:p>
            <a:r>
              <a:rPr lang="es-EC" dirty="0" smtClean="0"/>
              <a:t>La </a:t>
            </a:r>
            <a:r>
              <a:rPr lang="es-EC" dirty="0"/>
              <a:t>visión </a:t>
            </a:r>
            <a:r>
              <a:rPr lang="es-EC" dirty="0" smtClean="0"/>
              <a:t>interdisciplinaria </a:t>
            </a:r>
            <a:r>
              <a:rPr lang="es-EC" dirty="0"/>
              <a:t>al mismo tiempo que aprovecha las experiencias de otras disciplinas, también las convoca a integrar en un terreno común nuevas formas de abordar </a:t>
            </a:r>
            <a:r>
              <a:rPr lang="es-EC" dirty="0" smtClean="0"/>
              <a:t>de modo </a:t>
            </a:r>
            <a:r>
              <a:rPr lang="es-EC" dirty="0"/>
              <a:t>heurísticamentemás </a:t>
            </a:r>
            <a:r>
              <a:rPr lang="es-EC" dirty="0" smtClean="0"/>
              <a:t>más rentable </a:t>
            </a:r>
            <a:r>
              <a:rPr lang="es-EC" dirty="0"/>
              <a:t>las diversas prácticas </a:t>
            </a:r>
            <a:r>
              <a:rPr lang="es-EC" dirty="0" smtClean="0"/>
              <a:t>que constituyen </a:t>
            </a:r>
            <a:r>
              <a:rPr lang="es-EC" dirty="0"/>
              <a:t>los </a:t>
            </a:r>
            <a:r>
              <a:rPr lang="es-EC" b="1" dirty="0"/>
              <a:t>universos </a:t>
            </a:r>
            <a:r>
              <a:rPr lang="es-EC" b="1" dirty="0" smtClean="0"/>
              <a:t>funerarios.</a:t>
            </a:r>
          </a:p>
          <a:p>
            <a:r>
              <a:rPr lang="es-EC" dirty="0" smtClean="0"/>
              <a:t> En nuestros </a:t>
            </a:r>
            <a:r>
              <a:rPr lang="es-EC" dirty="0"/>
              <a:t>tiempos, cuando </a:t>
            </a:r>
            <a:r>
              <a:rPr lang="es-EC" dirty="0" smtClean="0"/>
              <a:t>las </a:t>
            </a:r>
            <a:r>
              <a:rPr lang="es-EC" b="1" dirty="0" smtClean="0"/>
              <a:t>prácticas funerarias </a:t>
            </a:r>
            <a:r>
              <a:rPr lang="es-EC" dirty="0" smtClean="0"/>
              <a:t>proliferan en los </a:t>
            </a:r>
            <a:r>
              <a:rPr lang="es-EC" dirty="0"/>
              <a:t>medios digitales, </a:t>
            </a:r>
            <a:r>
              <a:rPr lang="es-EC" dirty="0" smtClean="0"/>
              <a:t>donde </a:t>
            </a:r>
            <a:r>
              <a:rPr lang="es-EC" dirty="0"/>
              <a:t>se forjan nuevas ritualidades y mitologías, </a:t>
            </a:r>
            <a:r>
              <a:rPr lang="es-EC" dirty="0" smtClean="0"/>
              <a:t>observamos que ellas extienden </a:t>
            </a:r>
            <a:r>
              <a:rPr lang="es-EC" dirty="0"/>
              <a:t>los límites de lo que hasta ahora se consideraba como parte del sistema funerario. </a:t>
            </a:r>
            <a:r>
              <a:rPr lang="es-EC" dirty="0" smtClean="0"/>
              <a:t>Como veremos, hoy las nuevas </a:t>
            </a:r>
            <a:r>
              <a:rPr lang="es-EC" b="1" dirty="0" smtClean="0"/>
              <a:t>prácticas funerarias </a:t>
            </a:r>
            <a:r>
              <a:rPr lang="es-EC" dirty="0" smtClean="0"/>
              <a:t>sufren de un proceso sostenido de </a:t>
            </a:r>
            <a:r>
              <a:rPr lang="es-EC" b="1" dirty="0" smtClean="0"/>
              <a:t>espectacularización</a:t>
            </a:r>
            <a:r>
              <a:rPr lang="es-EC" dirty="0" smtClean="0"/>
              <a:t>. </a:t>
            </a:r>
            <a:endParaRPr lang="es-MX" dirty="0"/>
          </a:p>
        </p:txBody>
      </p:sp>
      <p:pic>
        <p:nvPicPr>
          <p:cNvPr id="4" name="Imagen 3"/>
          <p:cNvPicPr>
            <a:picLocks noChangeAspect="1"/>
          </p:cNvPicPr>
          <p:nvPr/>
        </p:nvPicPr>
        <p:blipFill>
          <a:blip r:embed="rId2"/>
          <a:stretch>
            <a:fillRect/>
          </a:stretch>
        </p:blipFill>
        <p:spPr>
          <a:xfrm>
            <a:off x="10600806" y="753228"/>
            <a:ext cx="1591194" cy="1194920"/>
          </a:xfrm>
          <a:prstGeom prst="rect">
            <a:avLst/>
          </a:prstGeom>
        </p:spPr>
      </p:pic>
    </p:spTree>
    <p:extLst>
      <p:ext uri="{BB962C8B-B14F-4D97-AF65-F5344CB8AC3E}">
        <p14:creationId xmlns:p14="http://schemas.microsoft.com/office/powerpoint/2010/main" val="3049898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2800" dirty="0" smtClean="0"/>
              <a:t>Universos funerarios: el ciclo de la vida-muerte</a:t>
            </a:r>
            <a:endParaRPr lang="es-EC" sz="2800" dirty="0"/>
          </a:p>
        </p:txBody>
      </p:sp>
      <p:sp>
        <p:nvSpPr>
          <p:cNvPr id="3" name="Marcador de contenido 2"/>
          <p:cNvSpPr>
            <a:spLocks noGrp="1"/>
          </p:cNvSpPr>
          <p:nvPr>
            <p:ph idx="1"/>
          </p:nvPr>
        </p:nvSpPr>
        <p:spPr>
          <a:xfrm>
            <a:off x="464024" y="2500646"/>
            <a:ext cx="10986447" cy="3599316"/>
          </a:xfrm>
        </p:spPr>
        <p:txBody>
          <a:bodyPr>
            <a:normAutofit fontScale="92500" lnSpcReduction="10000"/>
          </a:bodyPr>
          <a:lstStyle/>
          <a:p>
            <a:pPr marL="0" indent="0">
              <a:buNone/>
            </a:pPr>
            <a:r>
              <a:rPr lang="es-EC" dirty="0" smtClean="0"/>
              <a:t>   Concepción                     Nacimiento                   Morir                     “Nueva vida”</a:t>
            </a:r>
          </a:p>
          <a:p>
            <a:pPr marL="0" indent="0">
              <a:buNone/>
            </a:pPr>
            <a:endParaRPr lang="es-EC" dirty="0"/>
          </a:p>
          <a:p>
            <a:pPr marL="0" indent="0">
              <a:buNone/>
            </a:pPr>
            <a:r>
              <a:rPr lang="es-EC" dirty="0" smtClean="0"/>
              <a:t> </a:t>
            </a:r>
          </a:p>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a:p>
          <a:p>
            <a:pPr marL="0" indent="0">
              <a:buNone/>
            </a:pPr>
            <a:endParaRPr lang="es-EC" dirty="0" smtClean="0"/>
          </a:p>
          <a:p>
            <a:pPr marL="0" indent="0">
              <a:buNone/>
            </a:pPr>
            <a:r>
              <a:rPr lang="es-EC" dirty="0" smtClean="0"/>
              <a:t>  Ritualización                  Ritos de paso             Ritos funerarios          Ritos de duelo</a:t>
            </a:r>
          </a:p>
        </p:txBody>
      </p:sp>
      <p:sp>
        <p:nvSpPr>
          <p:cNvPr id="4" name="Flecha abajo 3"/>
          <p:cNvSpPr/>
          <p:nvPr/>
        </p:nvSpPr>
        <p:spPr>
          <a:xfrm>
            <a:off x="1372675" y="2958151"/>
            <a:ext cx="341195" cy="6141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5" name="Flecha abajo 4"/>
          <p:cNvSpPr/>
          <p:nvPr/>
        </p:nvSpPr>
        <p:spPr>
          <a:xfrm>
            <a:off x="4572850" y="2891043"/>
            <a:ext cx="368489" cy="6141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6" name="Flecha abajo 5"/>
          <p:cNvSpPr/>
          <p:nvPr/>
        </p:nvSpPr>
        <p:spPr>
          <a:xfrm>
            <a:off x="7183562" y="2897867"/>
            <a:ext cx="313899" cy="6141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7" name="Flecha abajo 6"/>
          <p:cNvSpPr/>
          <p:nvPr/>
        </p:nvSpPr>
        <p:spPr>
          <a:xfrm>
            <a:off x="10089970" y="2910920"/>
            <a:ext cx="321061" cy="59427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9" name="Flecha arriba 8"/>
          <p:cNvSpPr/>
          <p:nvPr/>
        </p:nvSpPr>
        <p:spPr>
          <a:xfrm>
            <a:off x="1372675" y="5064193"/>
            <a:ext cx="341195" cy="55955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0" name="Flecha arriba 9"/>
          <p:cNvSpPr/>
          <p:nvPr/>
        </p:nvSpPr>
        <p:spPr>
          <a:xfrm>
            <a:off x="4572849" y="5064193"/>
            <a:ext cx="368490" cy="57320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1" name="Flecha arriba 10"/>
          <p:cNvSpPr/>
          <p:nvPr/>
        </p:nvSpPr>
        <p:spPr>
          <a:xfrm>
            <a:off x="7251443" y="5091689"/>
            <a:ext cx="409433" cy="55955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2" name="Flecha arriba 11"/>
          <p:cNvSpPr/>
          <p:nvPr/>
        </p:nvSpPr>
        <p:spPr>
          <a:xfrm>
            <a:off x="10129891" y="5103745"/>
            <a:ext cx="389278" cy="52969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7" name="Rectángulo redondeado 16"/>
          <p:cNvSpPr/>
          <p:nvPr/>
        </p:nvSpPr>
        <p:spPr>
          <a:xfrm>
            <a:off x="464024" y="3671248"/>
            <a:ext cx="10986447" cy="1285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C" dirty="0"/>
          </a:p>
        </p:txBody>
      </p:sp>
      <p:sp>
        <p:nvSpPr>
          <p:cNvPr id="18" name="Elipse 17"/>
          <p:cNvSpPr/>
          <p:nvPr/>
        </p:nvSpPr>
        <p:spPr>
          <a:xfrm>
            <a:off x="558529" y="3743508"/>
            <a:ext cx="2424545" cy="112928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200" dirty="0" smtClean="0"/>
              <a:t>Vida Intrauterina</a:t>
            </a:r>
            <a:endParaRPr lang="es-EC" sz="2200" dirty="0"/>
          </a:p>
        </p:txBody>
      </p:sp>
      <p:sp>
        <p:nvSpPr>
          <p:cNvPr id="19" name="Elipse 18"/>
          <p:cNvSpPr/>
          <p:nvPr/>
        </p:nvSpPr>
        <p:spPr>
          <a:xfrm>
            <a:off x="3782497" y="3743509"/>
            <a:ext cx="2047164" cy="112927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200" dirty="0" smtClean="0"/>
              <a:t>Desarrollo de la Vida</a:t>
            </a:r>
            <a:endParaRPr lang="es-EC" sz="2200" dirty="0"/>
          </a:p>
        </p:txBody>
      </p:sp>
      <p:sp>
        <p:nvSpPr>
          <p:cNvPr id="20" name="Elipse 19"/>
          <p:cNvSpPr/>
          <p:nvPr/>
        </p:nvSpPr>
        <p:spPr>
          <a:xfrm>
            <a:off x="6564573" y="3743507"/>
            <a:ext cx="1897039" cy="11292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200" dirty="0" smtClean="0"/>
              <a:t>Muerte</a:t>
            </a:r>
            <a:endParaRPr lang="es-EC" sz="2200" dirty="0"/>
          </a:p>
        </p:txBody>
      </p:sp>
      <p:sp>
        <p:nvSpPr>
          <p:cNvPr id="21" name="Elipse 20"/>
          <p:cNvSpPr/>
          <p:nvPr/>
        </p:nvSpPr>
        <p:spPr>
          <a:xfrm>
            <a:off x="9314596" y="3743508"/>
            <a:ext cx="2019869" cy="11292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200" dirty="0" smtClean="0"/>
              <a:t>Después de la muerte</a:t>
            </a:r>
            <a:endParaRPr lang="es-EC" sz="2200" dirty="0"/>
          </a:p>
        </p:txBody>
      </p:sp>
      <p:sp>
        <p:nvSpPr>
          <p:cNvPr id="22" name="Flecha a la derecha con bandas 21"/>
          <p:cNvSpPr/>
          <p:nvPr/>
        </p:nvSpPr>
        <p:spPr>
          <a:xfrm>
            <a:off x="3118513" y="4209741"/>
            <a:ext cx="477672" cy="191635"/>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23" name="Flecha a la derecha con bandas 22"/>
          <p:cNvSpPr/>
          <p:nvPr/>
        </p:nvSpPr>
        <p:spPr>
          <a:xfrm>
            <a:off x="5947734" y="4191508"/>
            <a:ext cx="500834" cy="199489"/>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24" name="Flecha a la derecha con bandas 23"/>
          <p:cNvSpPr/>
          <p:nvPr/>
        </p:nvSpPr>
        <p:spPr>
          <a:xfrm>
            <a:off x="8717814" y="4220118"/>
            <a:ext cx="478710" cy="170879"/>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51197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a:t>La muerte como fenómeno cultural</a:t>
            </a:r>
            <a:br>
              <a:rPr lang="es-EC" sz="2800" dirty="0"/>
            </a:br>
            <a:endParaRPr lang="es-EC" sz="2800" dirty="0"/>
          </a:p>
        </p:txBody>
      </p:sp>
      <p:sp>
        <p:nvSpPr>
          <p:cNvPr id="3" name="Marcador de contenido 2"/>
          <p:cNvSpPr>
            <a:spLocks noGrp="1"/>
          </p:cNvSpPr>
          <p:nvPr>
            <p:ph idx="1"/>
          </p:nvPr>
        </p:nvSpPr>
        <p:spPr>
          <a:xfrm>
            <a:off x="680321" y="2418759"/>
            <a:ext cx="9613861" cy="3927449"/>
          </a:xfrm>
        </p:spPr>
        <p:txBody>
          <a:bodyPr>
            <a:noAutofit/>
          </a:bodyPr>
          <a:lstStyle/>
          <a:p>
            <a:r>
              <a:rPr lang="es-EC" sz="2300" dirty="0"/>
              <a:t>El fenómeno de la muerte, los rituales asociados con ella, los mitos y las creencias que lo rodean son extensos, complejos y en permanente cambio</a:t>
            </a:r>
            <a:r>
              <a:rPr lang="es-EC" sz="2300" dirty="0" smtClean="0"/>
              <a:t>.</a:t>
            </a:r>
          </a:p>
          <a:p>
            <a:r>
              <a:rPr lang="es-EC" sz="2300" dirty="0" smtClean="0"/>
              <a:t>Se trata de </a:t>
            </a:r>
            <a:r>
              <a:rPr lang="es-EC" sz="2300" dirty="0"/>
              <a:t>un fenómeno que sobrepasa lo meramente biológico para convertirse en un proceso cultural de enormes implicaciones religiosas, filosóficas, antropológicas, sociológicas y </a:t>
            </a:r>
            <a:r>
              <a:rPr lang="es-EC" sz="2300" dirty="0" smtClean="0"/>
              <a:t>semióticas.</a:t>
            </a:r>
            <a:endParaRPr lang="es-EC" sz="2300" dirty="0"/>
          </a:p>
          <a:p>
            <a:r>
              <a:rPr lang="es-EC" sz="2300" dirty="0"/>
              <a:t> </a:t>
            </a:r>
            <a:r>
              <a:rPr lang="es-EC" sz="2300" dirty="0" smtClean="0"/>
              <a:t>Cuando investigamos </a:t>
            </a:r>
            <a:r>
              <a:rPr lang="es-EC" sz="2300" dirty="0"/>
              <a:t>el ritual de visita a los cementerios </a:t>
            </a:r>
            <a:r>
              <a:rPr lang="es-EC" sz="2300" dirty="0" smtClean="0"/>
              <a:t>encontramos </a:t>
            </a:r>
            <a:r>
              <a:rPr lang="es-EC" sz="2300" dirty="0"/>
              <a:t>que con él se intenta “negar la muerte porque de esa manera se afirma la vida y, afirmando la vida, se toma el control sobre </a:t>
            </a:r>
            <a:r>
              <a:rPr lang="es-EC" sz="2300" dirty="0" smtClean="0"/>
              <a:t>las circunstancias adversas, </a:t>
            </a:r>
            <a:r>
              <a:rPr lang="es-EC" sz="2300" dirty="0"/>
              <a:t>sobre el azar y la nada</a:t>
            </a:r>
            <a:r>
              <a:rPr lang="es-EC" sz="2300" dirty="0" smtClean="0"/>
              <a:t>”. </a:t>
            </a:r>
            <a:r>
              <a:rPr lang="es-EC" sz="2300" dirty="0"/>
              <a:t>(Finol y Fernández, 1997:217</a:t>
            </a:r>
            <a:r>
              <a:rPr lang="es-EC" sz="2300" dirty="0" smtClean="0"/>
              <a:t>)</a:t>
            </a:r>
            <a:endParaRPr lang="es-EC" sz="2300" dirty="0"/>
          </a:p>
        </p:txBody>
      </p:sp>
      <p:pic>
        <p:nvPicPr>
          <p:cNvPr id="4" name="Imagen 3"/>
          <p:cNvPicPr>
            <a:picLocks noChangeAspect="1"/>
          </p:cNvPicPr>
          <p:nvPr/>
        </p:nvPicPr>
        <p:blipFill>
          <a:blip r:embed="rId2"/>
          <a:stretch>
            <a:fillRect/>
          </a:stretch>
        </p:blipFill>
        <p:spPr>
          <a:xfrm>
            <a:off x="10600806" y="753228"/>
            <a:ext cx="1591194" cy="1194920"/>
          </a:xfrm>
          <a:prstGeom prst="rect">
            <a:avLst/>
          </a:prstGeom>
        </p:spPr>
      </p:pic>
    </p:spTree>
    <p:extLst>
      <p:ext uri="{BB962C8B-B14F-4D97-AF65-F5344CB8AC3E}">
        <p14:creationId xmlns:p14="http://schemas.microsoft.com/office/powerpoint/2010/main" val="764179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El culto a los muertos</a:t>
            </a:r>
            <a:endParaRPr lang="es-EC" sz="2800" dirty="0"/>
          </a:p>
        </p:txBody>
      </p:sp>
      <p:sp>
        <p:nvSpPr>
          <p:cNvPr id="3" name="Marcador de contenido 2"/>
          <p:cNvSpPr>
            <a:spLocks noGrp="1"/>
          </p:cNvSpPr>
          <p:nvPr>
            <p:ph idx="1"/>
          </p:nvPr>
        </p:nvSpPr>
        <p:spPr>
          <a:xfrm>
            <a:off x="680321" y="2336873"/>
            <a:ext cx="9751566" cy="3599316"/>
          </a:xfrm>
        </p:spPr>
        <p:txBody>
          <a:bodyPr>
            <a:normAutofit lnSpcReduction="10000"/>
          </a:bodyPr>
          <a:lstStyle/>
          <a:p>
            <a:pPr marL="0" indent="0">
              <a:buNone/>
            </a:pPr>
            <a:r>
              <a:rPr lang="es-EC" dirty="0" smtClean="0"/>
              <a:t>- El </a:t>
            </a:r>
            <a:r>
              <a:rPr lang="es-EC" b="1" dirty="0" smtClean="0"/>
              <a:t>culto a los muertos </a:t>
            </a:r>
            <a:r>
              <a:rPr lang="es-EC" dirty="0" smtClean="0"/>
              <a:t>es una de las más antiguas </a:t>
            </a:r>
            <a:r>
              <a:rPr lang="es-EC" dirty="0"/>
              <a:t>prácticas de las culturas </a:t>
            </a:r>
            <a:r>
              <a:rPr lang="es-EC" dirty="0" smtClean="0"/>
              <a:t>humanas, expresadas en rituales y creencias míticas. </a:t>
            </a:r>
          </a:p>
          <a:p>
            <a:pPr marL="0" indent="0">
              <a:buNone/>
            </a:pPr>
            <a:r>
              <a:rPr lang="es-EC" dirty="0" smtClean="0"/>
              <a:t>- En su deseo de preservar la vida y vencer la muerte, desde sus orígenes los seres humanos desarrollaron sistemas simbólicos –mitos y ritos, oraciones y advocaciones, objetos y representaciones– que permitieran a los vivos comunicarse con sus antepasados. </a:t>
            </a:r>
          </a:p>
          <a:p>
            <a:pPr>
              <a:buFontTx/>
              <a:buChar char="-"/>
            </a:pPr>
            <a:r>
              <a:rPr lang="es-EC" dirty="0" smtClean="0"/>
              <a:t>De allí se deriva la necesidad de no perder definitivamente el cuerpo, lo que ha originado prácticas como:</a:t>
            </a:r>
          </a:p>
          <a:p>
            <a:pPr marL="0" indent="0" algn="just">
              <a:buNone/>
            </a:pPr>
            <a:r>
              <a:rPr lang="es-EC" sz="2600" b="1" dirty="0" smtClean="0">
                <a:solidFill>
                  <a:schemeClr val="bg1"/>
                </a:solidFill>
              </a:rPr>
              <a:t>Embalsamar </a:t>
            </a:r>
            <a:r>
              <a:rPr lang="es-EC" sz="2600" dirty="0" smtClean="0"/>
              <a:t> </a:t>
            </a:r>
            <a:r>
              <a:rPr lang="es-EC" sz="2600" dirty="0" smtClean="0">
                <a:sym typeface="Wingdings" panose="05000000000000000000" pitchFamily="2" charset="2"/>
              </a:rPr>
              <a:t>  </a:t>
            </a:r>
            <a:r>
              <a:rPr lang="es-EC" sz="2600" b="1" dirty="0">
                <a:solidFill>
                  <a:schemeClr val="bg1"/>
                </a:solidFill>
                <a:sym typeface="Wingdings" panose="05000000000000000000" pitchFamily="2" charset="2"/>
              </a:rPr>
              <a:t>E</a:t>
            </a:r>
            <a:r>
              <a:rPr lang="es-EC" sz="2600" b="1" dirty="0" smtClean="0">
                <a:solidFill>
                  <a:schemeClr val="bg1"/>
                </a:solidFill>
                <a:sym typeface="Wingdings" panose="05000000000000000000" pitchFamily="2" charset="2"/>
              </a:rPr>
              <a:t>nterrar </a:t>
            </a:r>
            <a:r>
              <a:rPr lang="es-EC" sz="2600" dirty="0" smtClean="0">
                <a:solidFill>
                  <a:schemeClr val="bg1"/>
                </a:solidFill>
                <a:sym typeface="Wingdings" panose="05000000000000000000" pitchFamily="2" charset="2"/>
              </a:rPr>
              <a:t> </a:t>
            </a:r>
            <a:r>
              <a:rPr lang="es-EC" sz="2600" dirty="0" smtClean="0">
                <a:sym typeface="Wingdings" panose="05000000000000000000" pitchFamily="2" charset="2"/>
              </a:rPr>
              <a:t>  </a:t>
            </a:r>
            <a:r>
              <a:rPr lang="es-EC" sz="2600" b="1" dirty="0">
                <a:solidFill>
                  <a:schemeClr val="bg1"/>
                </a:solidFill>
                <a:sym typeface="Wingdings" panose="05000000000000000000" pitchFamily="2" charset="2"/>
              </a:rPr>
              <a:t>C</a:t>
            </a:r>
            <a:r>
              <a:rPr lang="es-EC" sz="2600" b="1" dirty="0" smtClean="0">
                <a:solidFill>
                  <a:schemeClr val="bg1"/>
                </a:solidFill>
                <a:sym typeface="Wingdings" panose="05000000000000000000" pitchFamily="2" charset="2"/>
              </a:rPr>
              <a:t>remar  </a:t>
            </a:r>
            <a:r>
              <a:rPr lang="es-EC" sz="2600" b="1" dirty="0" smtClean="0">
                <a:sym typeface="Wingdings" panose="05000000000000000000" pitchFamily="2" charset="2"/>
              </a:rPr>
              <a:t></a:t>
            </a:r>
            <a:r>
              <a:rPr lang="es-EC" sz="2600" b="1" dirty="0" smtClean="0">
                <a:solidFill>
                  <a:schemeClr val="bg1"/>
                </a:solidFill>
                <a:sym typeface="Wingdings" panose="05000000000000000000" pitchFamily="2" charset="2"/>
              </a:rPr>
              <a:t>  Congelar  </a:t>
            </a:r>
            <a:r>
              <a:rPr lang="es-EC" sz="2600" b="1" dirty="0" smtClean="0">
                <a:sym typeface="Wingdings" panose="05000000000000000000" pitchFamily="2" charset="2"/>
              </a:rPr>
              <a:t> </a:t>
            </a:r>
            <a:r>
              <a:rPr lang="es-EC" sz="2600" b="1" dirty="0" smtClean="0">
                <a:solidFill>
                  <a:schemeClr val="bg1"/>
                </a:solidFill>
                <a:sym typeface="Wingdings" panose="05000000000000000000" pitchFamily="2" charset="2"/>
              </a:rPr>
              <a:t> Ingerir</a:t>
            </a:r>
          </a:p>
          <a:p>
            <a:pPr marL="0" indent="0" algn="just">
              <a:buNone/>
            </a:pPr>
            <a:r>
              <a:rPr lang="es-EC" sz="2600" dirty="0" smtClean="0">
                <a:sym typeface="Wingdings" panose="05000000000000000000" pitchFamily="2" charset="2"/>
              </a:rPr>
              <a:t>Otra forma de “conservar” el cuerpo es la fragmentación</a:t>
            </a:r>
            <a:r>
              <a:rPr lang="es-EC" sz="2600" b="1" dirty="0" smtClean="0">
                <a:sym typeface="Wingdings" panose="05000000000000000000" pitchFamily="2" charset="2"/>
              </a:rPr>
              <a:t>. </a:t>
            </a:r>
            <a:endParaRPr lang="es-EC" sz="2600" b="1" dirty="0"/>
          </a:p>
        </p:txBody>
      </p:sp>
      <p:pic>
        <p:nvPicPr>
          <p:cNvPr id="4" name="Imagen 3"/>
          <p:cNvPicPr>
            <a:picLocks noChangeAspect="1"/>
          </p:cNvPicPr>
          <p:nvPr/>
        </p:nvPicPr>
        <p:blipFill>
          <a:blip r:embed="rId3"/>
          <a:stretch>
            <a:fillRect/>
          </a:stretch>
        </p:blipFill>
        <p:spPr>
          <a:xfrm>
            <a:off x="10625070" y="727367"/>
            <a:ext cx="1455312" cy="1137922"/>
          </a:xfrm>
          <a:prstGeom prst="rect">
            <a:avLst/>
          </a:prstGeom>
        </p:spPr>
      </p:pic>
    </p:spTree>
    <p:extLst>
      <p:ext uri="{BB962C8B-B14F-4D97-AF65-F5344CB8AC3E}">
        <p14:creationId xmlns:p14="http://schemas.microsoft.com/office/powerpoint/2010/main" val="1556119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dirty="0" smtClean="0"/>
              <a:t>Las concepciones de la muerte en el mundo occidental</a:t>
            </a:r>
            <a:endParaRPr lang="es-EC" sz="2800" dirty="0"/>
          </a:p>
        </p:txBody>
      </p:sp>
      <p:sp>
        <p:nvSpPr>
          <p:cNvPr id="3" name="Marcador de contenido 2"/>
          <p:cNvSpPr>
            <a:spLocks noGrp="1"/>
          </p:cNvSpPr>
          <p:nvPr>
            <p:ph idx="1"/>
          </p:nvPr>
        </p:nvSpPr>
        <p:spPr>
          <a:xfrm>
            <a:off x="680321" y="2336872"/>
            <a:ext cx="9920485" cy="3847359"/>
          </a:xfrm>
        </p:spPr>
        <p:txBody>
          <a:bodyPr>
            <a:noAutofit/>
          </a:bodyPr>
          <a:lstStyle/>
          <a:p>
            <a:pPr marL="0" indent="0">
              <a:buNone/>
            </a:pPr>
            <a:r>
              <a:rPr lang="es-EC" sz="2300" dirty="0"/>
              <a:t>Las diferentes sociedades han desarrollado diversas concepciones sobre la muerte. </a:t>
            </a:r>
            <a:r>
              <a:rPr lang="es-EC" sz="2300" dirty="0" err="1"/>
              <a:t>Ariés</a:t>
            </a:r>
            <a:r>
              <a:rPr lang="es-EC" sz="2300" dirty="0"/>
              <a:t> resume lo que él denomina el modelo predominante en la concepción occidental de la muerte</a:t>
            </a:r>
            <a:r>
              <a:rPr lang="es-EC" sz="2300" dirty="0" smtClean="0"/>
              <a:t>:</a:t>
            </a:r>
            <a:endParaRPr lang="es-EC" sz="2300" dirty="0"/>
          </a:p>
          <a:p>
            <a:pPr marL="0" indent="0">
              <a:buNone/>
            </a:pPr>
            <a:r>
              <a:rPr lang="es-EC" sz="2300" dirty="0"/>
              <a:t>1. S</a:t>
            </a:r>
            <a:r>
              <a:rPr lang="es-EC" sz="2300" dirty="0" smtClean="0"/>
              <a:t>e </a:t>
            </a:r>
            <a:r>
              <a:rPr lang="es-EC" sz="2300" dirty="0"/>
              <a:t>asume como un acontecimiento social y no individual</a:t>
            </a:r>
            <a:r>
              <a:rPr lang="es-EC" sz="2300" dirty="0" smtClean="0"/>
              <a:t>.</a:t>
            </a:r>
            <a:endParaRPr lang="es-EC" sz="2300" dirty="0"/>
          </a:p>
          <a:p>
            <a:pPr marL="0" indent="0">
              <a:buNone/>
            </a:pPr>
            <a:r>
              <a:rPr lang="es-EC" sz="2300" dirty="0"/>
              <a:t>2. H</a:t>
            </a:r>
            <a:r>
              <a:rPr lang="es-EC" sz="2300" dirty="0" smtClean="0"/>
              <a:t>a </a:t>
            </a:r>
            <a:r>
              <a:rPr lang="es-EC" sz="2300" dirty="0"/>
              <a:t>sido ritualizada para hacerla formar parte de </a:t>
            </a:r>
            <a:r>
              <a:rPr lang="es-EC" sz="2300" dirty="0" smtClean="0"/>
              <a:t>lo cultural.</a:t>
            </a:r>
            <a:endParaRPr lang="es-EC" sz="2300" dirty="0"/>
          </a:p>
          <a:p>
            <a:pPr marL="0" indent="0">
              <a:buNone/>
            </a:pPr>
            <a:r>
              <a:rPr lang="es-EC" sz="2300" dirty="0"/>
              <a:t>3. </a:t>
            </a:r>
            <a:r>
              <a:rPr lang="es-EC" sz="2300" dirty="0" smtClean="0"/>
              <a:t>Se concibe como un </a:t>
            </a:r>
            <a:r>
              <a:rPr lang="es-EC" sz="2300" dirty="0"/>
              <a:t>tránsito, no un fin definitivo</a:t>
            </a:r>
            <a:r>
              <a:rPr lang="es-EC" sz="2300" dirty="0" smtClean="0"/>
              <a:t>.</a:t>
            </a:r>
            <a:endParaRPr lang="es-EC" sz="2300" dirty="0"/>
          </a:p>
          <a:p>
            <a:pPr marL="0" indent="0">
              <a:buNone/>
            </a:pPr>
            <a:r>
              <a:rPr lang="es-EC" sz="2300" dirty="0"/>
              <a:t>4. </a:t>
            </a:r>
            <a:r>
              <a:rPr lang="es-EC" sz="2300" dirty="0" smtClean="0"/>
              <a:t>Se </a:t>
            </a:r>
            <a:r>
              <a:rPr lang="es-EC" sz="2300" dirty="0"/>
              <a:t>asocia con lo malo: el sufrimiento, el dolor, la mala suerte, etc</a:t>
            </a:r>
            <a:r>
              <a:rPr lang="es-EC" sz="2300" dirty="0" smtClean="0"/>
              <a:t>.</a:t>
            </a:r>
          </a:p>
          <a:p>
            <a:pPr marL="0" indent="0">
              <a:buNone/>
            </a:pPr>
            <a:r>
              <a:rPr lang="es-EC" sz="2300" dirty="0" smtClean="0"/>
              <a:t>También la muerte se concibe como un viaje. Ej. El viaje a </a:t>
            </a:r>
            <a:r>
              <a:rPr lang="es-EC" sz="2300" dirty="0" err="1" smtClean="0"/>
              <a:t>Jepira</a:t>
            </a:r>
            <a:r>
              <a:rPr lang="es-EC" sz="2300" dirty="0" smtClean="0"/>
              <a:t>. </a:t>
            </a:r>
            <a:endParaRPr lang="es-EC" sz="2300" dirty="0"/>
          </a:p>
          <a:p>
            <a:endParaRPr lang="es-EC" sz="2300" dirty="0"/>
          </a:p>
        </p:txBody>
      </p:sp>
      <p:pic>
        <p:nvPicPr>
          <p:cNvPr id="4" name="Imagen 3"/>
          <p:cNvPicPr>
            <a:picLocks noChangeAspect="1"/>
          </p:cNvPicPr>
          <p:nvPr/>
        </p:nvPicPr>
        <p:blipFill>
          <a:blip r:embed="rId2"/>
          <a:stretch>
            <a:fillRect/>
          </a:stretch>
        </p:blipFill>
        <p:spPr>
          <a:xfrm>
            <a:off x="10600806" y="696237"/>
            <a:ext cx="1591194" cy="1194920"/>
          </a:xfrm>
          <a:prstGeom prst="rect">
            <a:avLst/>
          </a:prstGeom>
        </p:spPr>
      </p:pic>
    </p:spTree>
    <p:extLst>
      <p:ext uri="{BB962C8B-B14F-4D97-AF65-F5344CB8AC3E}">
        <p14:creationId xmlns:p14="http://schemas.microsoft.com/office/powerpoint/2010/main" val="3695495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Berlín</Template>
  <TotalTime>1395</TotalTime>
  <Words>2564</Words>
  <Application>Microsoft Office PowerPoint</Application>
  <PresentationFormat>Panorámica</PresentationFormat>
  <Paragraphs>153</Paragraphs>
  <Slides>29</Slides>
  <Notes>10</Notes>
  <HiddenSlides>0</HiddenSlides>
  <MMClips>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29</vt:i4>
      </vt:variant>
    </vt:vector>
  </HeadingPairs>
  <TitlesOfParts>
    <vt:vector size="34" baseType="lpstr">
      <vt:lpstr>Arial</vt:lpstr>
      <vt:lpstr>Calibri</vt:lpstr>
      <vt:lpstr>Trebuchet MS</vt:lpstr>
      <vt:lpstr>Wingdings</vt:lpstr>
      <vt:lpstr>Berlín</vt:lpstr>
      <vt:lpstr>    Antropo-Semióticas de la muerte: Mitos, ritos y símbolos</vt:lpstr>
      <vt:lpstr>Presentación de PowerPoint</vt:lpstr>
      <vt:lpstr>Introducción</vt:lpstr>
      <vt:lpstr>Presentación de PowerPoint</vt:lpstr>
      <vt:lpstr>Los universos funerarios</vt:lpstr>
      <vt:lpstr>Universos funerarios: el ciclo de la vida-muerte</vt:lpstr>
      <vt:lpstr>La muerte como fenómeno cultural </vt:lpstr>
      <vt:lpstr>El culto a los muertos</vt:lpstr>
      <vt:lpstr>Las concepciones de la muerte en el mundo occidental</vt:lpstr>
      <vt:lpstr>La muerte y el morir: el dominio de los símbolos</vt:lpstr>
      <vt:lpstr>Los símbolos: la cruz y la cruz invertida</vt:lpstr>
      <vt:lpstr>La cruz invertida</vt:lpstr>
      <vt:lpstr>La muerte y el morir: el dominio de los mitos</vt:lpstr>
      <vt:lpstr>Las nuevas formas del mito</vt:lpstr>
      <vt:lpstr>Publicidad y mito: la ingeniería semiótica</vt:lpstr>
      <vt:lpstr>La muerte y el morir: los ritos funerarios</vt:lpstr>
      <vt:lpstr>La transformación de los ritos funerarios</vt:lpstr>
      <vt:lpstr>Ritos funerarios, música y baile</vt:lpstr>
      <vt:lpstr>Presentación de PowerPoint</vt:lpstr>
      <vt:lpstr>Espectacularización de la muerte</vt:lpstr>
      <vt:lpstr>Internet y los nuevos ritos funerarios: obituarios y velorios</vt:lpstr>
      <vt:lpstr>Velorios en internet…</vt:lpstr>
      <vt:lpstr>Símbolos, culto y protesta social</vt:lpstr>
      <vt:lpstr>Presentación de PowerPoint</vt:lpstr>
      <vt:lpstr>Para concluir</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semióticas de la muerte: Mitos, ritos y símbolos</dc:title>
  <dc:creator>José Finol</dc:creator>
  <cp:lastModifiedBy>José Enrique Finol</cp:lastModifiedBy>
  <cp:revision>136</cp:revision>
  <dcterms:created xsi:type="dcterms:W3CDTF">2015-02-19T15:47:44Z</dcterms:created>
  <dcterms:modified xsi:type="dcterms:W3CDTF">2020-10-30T22:40:00Z</dcterms:modified>
</cp:coreProperties>
</file>