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57" r:id="rId4"/>
    <p:sldId id="275" r:id="rId5"/>
    <p:sldId id="276" r:id="rId6"/>
    <p:sldId id="278" r:id="rId7"/>
    <p:sldId id="280" r:id="rId8"/>
    <p:sldId id="272" r:id="rId9"/>
    <p:sldId id="259" r:id="rId10"/>
    <p:sldId id="273" r:id="rId11"/>
    <p:sldId id="279" r:id="rId12"/>
    <p:sldId id="258" r:id="rId13"/>
    <p:sldId id="274" r:id="rId14"/>
    <p:sldId id="262" r:id="rId15"/>
    <p:sldId id="277" r:id="rId16"/>
    <p:sldId id="265" r:id="rId17"/>
    <p:sldId id="268" r:id="rId18"/>
    <p:sldId id="271" r:id="rId19"/>
    <p:sldId id="264" r:id="rId20"/>
    <p:sldId id="263" r:id="rId21"/>
    <p:sldId id="266" r:id="rId22"/>
    <p:sldId id="269" r:id="rId23"/>
    <p:sldId id="270" r:id="rId24"/>
    <p:sldId id="261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49A6C-D050-4FC6-9D84-97D696A7179C}" type="datetimeFigureOut">
              <a:rPr lang="es-EC" smtClean="0"/>
              <a:t>22/09/2020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7B018-94F9-4A48-9A0C-8C45E80851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565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400" dirty="0" smtClean="0"/>
              <a:t>Hablamos de cuerpos sano en relación con la pandemia: no contagiados por el virus.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B018-94F9-4A48-9A0C-8C45E80851DD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473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B018-94F9-4A48-9A0C-8C45E80851DD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188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En Guayaquil se quemaron cuerpos o se lanzaron al estero, sin rituales ni identificación alguna.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B018-94F9-4A48-9A0C-8C45E80851DD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645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joseenriquefinol.com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hyperlink" Target="mailto:joseenriquefinol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3183" y="2733709"/>
            <a:ext cx="8744755" cy="137307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s-EC" sz="2800" dirty="0" smtClean="0"/>
              <a:t>Antropo-Semióticas del cuerpo:</a:t>
            </a:r>
            <a:br>
              <a:rPr lang="es-EC" sz="2800" dirty="0" smtClean="0"/>
            </a:br>
            <a:r>
              <a:rPr lang="es-EC" sz="2800" dirty="0" smtClean="0"/>
              <a:t>Pandemia y espacios, desritualización e identidades</a:t>
            </a:r>
            <a:endParaRPr lang="es-EC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s-EC" sz="2400" dirty="0" smtClean="0"/>
              <a:t>José Enrique Finol</a:t>
            </a:r>
          </a:p>
          <a:p>
            <a:pPr algn="l"/>
            <a:r>
              <a:rPr lang="es-EC" dirty="0" smtClean="0"/>
              <a:t>Universidad del Zulia</a:t>
            </a:r>
          </a:p>
          <a:p>
            <a:pPr algn="l"/>
            <a:r>
              <a:rPr lang="es-EC" sz="1800" dirty="0" smtClean="0">
                <a:hlinkClick r:id="rId2"/>
              </a:rPr>
              <a:t>joseenriquefinol@Gmail.com</a:t>
            </a:r>
            <a:r>
              <a:rPr lang="es-EC" sz="1800" dirty="0" smtClean="0"/>
              <a:t>    </a:t>
            </a:r>
            <a:r>
              <a:rPr lang="es-EC" sz="1800" dirty="0" smtClean="0">
                <a:hlinkClick r:id="rId3"/>
              </a:rPr>
              <a:t>www.joseenriquefinol.com</a:t>
            </a:r>
            <a:endParaRPr lang="es-EC" sz="1800" dirty="0" smtClean="0"/>
          </a:p>
          <a:p>
            <a:endParaRPr lang="es-EC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996" y="462859"/>
            <a:ext cx="4640240" cy="8459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996" y="4394039"/>
            <a:ext cx="649159" cy="8025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83" y="5982736"/>
            <a:ext cx="2026232" cy="5051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9415" y="5835564"/>
            <a:ext cx="981541" cy="6767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5710" y="5931288"/>
            <a:ext cx="1622076" cy="6541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7188" y="6170873"/>
            <a:ext cx="1414395" cy="4145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7693" y="6098898"/>
            <a:ext cx="1853345" cy="4267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888" y="6085521"/>
            <a:ext cx="981541" cy="58526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96670" y="6140390"/>
            <a:ext cx="1853345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65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Un nuevo lenguaje espacial </a:t>
            </a:r>
            <a:endParaRPr lang="es-EC" sz="28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9224" y="3134181"/>
            <a:ext cx="3357350" cy="27432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2954" y="2164407"/>
            <a:ext cx="73834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dirty="0" smtClean="0"/>
              <a:t>Las nuevas operaciones de  </a:t>
            </a:r>
            <a:r>
              <a:rPr lang="es-EC" sz="2300" dirty="0" smtClean="0">
                <a:solidFill>
                  <a:schemeClr val="bg1"/>
                </a:solidFill>
              </a:rPr>
              <a:t>alejamiento</a:t>
            </a:r>
            <a:r>
              <a:rPr lang="es-EC" sz="2300" dirty="0" smtClean="0"/>
              <a:t> / </a:t>
            </a:r>
            <a:r>
              <a:rPr lang="es-EC" sz="2300" dirty="0" smtClean="0">
                <a:solidFill>
                  <a:schemeClr val="bg1"/>
                </a:solidFill>
              </a:rPr>
              <a:t>acercamiento</a:t>
            </a:r>
            <a:r>
              <a:rPr lang="es-EC" sz="2300" dirty="0" smtClean="0"/>
              <a:t> han creado </a:t>
            </a:r>
            <a:r>
              <a:rPr lang="es-EC" sz="2300" dirty="0"/>
              <a:t>un </a:t>
            </a:r>
            <a:r>
              <a:rPr lang="es-EC" sz="2300" b="1" dirty="0"/>
              <a:t>lenguaje espacial </a:t>
            </a:r>
            <a:r>
              <a:rPr lang="es-EC" sz="2300" dirty="0"/>
              <a:t>propio, cuyos nuevos códigos fue necesario </a:t>
            </a:r>
            <a:r>
              <a:rPr lang="es-EC" sz="2300" dirty="0" smtClean="0"/>
              <a:t>aprender. </a:t>
            </a:r>
          </a:p>
          <a:p>
            <a:r>
              <a:rPr lang="es-EC" sz="2300" dirty="0" smtClean="0"/>
              <a:t>   Así, </a:t>
            </a:r>
            <a:r>
              <a:rPr lang="es-EC" sz="2300" dirty="0"/>
              <a:t>que un vecino no se nos </a:t>
            </a:r>
            <a:r>
              <a:rPr lang="es-EC" sz="2300" dirty="0" smtClean="0"/>
              <a:t>acerque al</a:t>
            </a:r>
          </a:p>
          <a:p>
            <a:r>
              <a:rPr lang="es-EC" sz="2300" dirty="0" smtClean="0"/>
              <a:t> </a:t>
            </a:r>
            <a:r>
              <a:rPr lang="es-EC" sz="2300" dirty="0"/>
              <a:t>hablarnos no </a:t>
            </a:r>
            <a:r>
              <a:rPr lang="es-EC" sz="2300" dirty="0" smtClean="0"/>
              <a:t>es </a:t>
            </a:r>
            <a:r>
              <a:rPr lang="es-EC" sz="2300" dirty="0"/>
              <a:t>ya una expresión de </a:t>
            </a:r>
            <a:r>
              <a:rPr lang="es-EC" sz="2300" dirty="0" smtClean="0"/>
              <a:t>descortesía</a:t>
            </a:r>
          </a:p>
          <a:p>
            <a:r>
              <a:rPr lang="es-EC" sz="2300" dirty="0" smtClean="0"/>
              <a:t> </a:t>
            </a:r>
            <a:r>
              <a:rPr lang="es-EC" sz="2300" dirty="0"/>
              <a:t>ni de rechazo o enemistad, sino una </a:t>
            </a:r>
            <a:r>
              <a:rPr lang="es-EC" sz="2300" dirty="0" smtClean="0"/>
              <a:t>expresión</a:t>
            </a:r>
          </a:p>
          <a:p>
            <a:r>
              <a:rPr lang="es-EC" sz="2300" dirty="0" smtClean="0"/>
              <a:t> </a:t>
            </a:r>
            <a:r>
              <a:rPr lang="es-EC" sz="2300" dirty="0"/>
              <a:t>de precaución y </a:t>
            </a:r>
            <a:r>
              <a:rPr lang="es-EC" sz="2300" dirty="0" smtClean="0"/>
              <a:t>cautela</a:t>
            </a:r>
            <a:r>
              <a:rPr lang="es-EC" sz="2300" dirty="0"/>
              <a:t>. </a:t>
            </a:r>
            <a:endParaRPr lang="es-EC" sz="2300" dirty="0" smtClean="0"/>
          </a:p>
          <a:p>
            <a:r>
              <a:rPr lang="es-EC" sz="2300" dirty="0"/>
              <a:t> </a:t>
            </a:r>
            <a:r>
              <a:rPr lang="es-EC" sz="2300" dirty="0" smtClean="0"/>
              <a:t>  También la pandemia creó un nuevo </a:t>
            </a:r>
            <a:r>
              <a:rPr lang="es-EC" sz="2300" b="1" dirty="0" smtClean="0"/>
              <a:t>lenguaje</a:t>
            </a:r>
            <a:r>
              <a:rPr lang="es-EC" sz="2300" dirty="0" smtClean="0"/>
              <a:t> </a:t>
            </a:r>
            <a:r>
              <a:rPr lang="es-EC" sz="2300" b="1" dirty="0" smtClean="0"/>
              <a:t>verbal</a:t>
            </a:r>
            <a:r>
              <a:rPr lang="es-EC" sz="2300" dirty="0" smtClean="0"/>
              <a:t>, con centenares de nuevas palabras, como bien señala Massimo Leone: “</a:t>
            </a:r>
            <a:r>
              <a:rPr lang="en-US" sz="2300" dirty="0" smtClean="0"/>
              <a:t>new </a:t>
            </a:r>
            <a:r>
              <a:rPr lang="en-US" sz="2300" dirty="0"/>
              <a:t>words and expressions were </a:t>
            </a:r>
            <a:r>
              <a:rPr lang="en-US" sz="2300" dirty="0" smtClean="0"/>
              <a:t>coined in response to the pandemic, </a:t>
            </a:r>
            <a:r>
              <a:rPr lang="en-US" sz="2300" dirty="0"/>
              <a:t>often with a humorous, ironic </a:t>
            </a:r>
            <a:r>
              <a:rPr lang="en-US" sz="2300" dirty="0" smtClean="0"/>
              <a:t>undertone” (2020). </a:t>
            </a:r>
            <a:endParaRPr lang="es-EC" sz="23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708" y="1005038"/>
            <a:ext cx="345673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Pandemias y corporalidades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18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 smtClean="0"/>
              <a:t>   </a:t>
            </a:r>
            <a:r>
              <a:rPr lang="es-EC" sz="2200" dirty="0" smtClean="0"/>
              <a:t>La pandemia ha afectado activamente los vínculos entre espacio y cuerpo, creando nuevas relaciones que, a veces, son conflictivas que se derivan de una re-estructuración de un nuevo </a:t>
            </a:r>
            <a:r>
              <a:rPr lang="es-EC" sz="2200" b="1" dirty="0" smtClean="0"/>
              <a:t>lenguaje</a:t>
            </a:r>
            <a:r>
              <a:rPr lang="es-EC" sz="2200" dirty="0" smtClean="0"/>
              <a:t> </a:t>
            </a:r>
            <a:r>
              <a:rPr lang="es-EC" sz="2200" b="1" dirty="0" smtClean="0"/>
              <a:t>espacial</a:t>
            </a:r>
            <a:r>
              <a:rPr lang="es-EC" sz="2200" dirty="0" smtClean="0"/>
              <a:t>. Hemos abandonado nuestros </a:t>
            </a:r>
            <a:r>
              <a:rPr lang="es-EC" sz="2200" b="1" dirty="0" smtClean="0">
                <a:solidFill>
                  <a:schemeClr val="bg1"/>
                </a:solidFill>
              </a:rPr>
              <a:t>territorios</a:t>
            </a:r>
            <a:r>
              <a:rPr lang="es-EC" sz="2200" dirty="0" smtClean="0">
                <a:solidFill>
                  <a:schemeClr val="bg1"/>
                </a:solidFill>
              </a:rPr>
              <a:t> </a:t>
            </a:r>
            <a:r>
              <a:rPr lang="es-EC" sz="2200" dirty="0" smtClean="0"/>
              <a:t>para confinarnos en nuestros </a:t>
            </a:r>
            <a:r>
              <a:rPr lang="es-EC" sz="2200" dirty="0" smtClean="0">
                <a:solidFill>
                  <a:schemeClr val="bg1"/>
                </a:solidFill>
              </a:rPr>
              <a:t>lugares</a:t>
            </a:r>
            <a:r>
              <a:rPr lang="es-EC" sz="2200" dirty="0" smtClean="0"/>
              <a:t> (Finol 2019, 2020).</a:t>
            </a:r>
            <a:endParaRPr lang="es-EC" sz="2200" dirty="0"/>
          </a:p>
          <a:p>
            <a:pPr marL="0" indent="0">
              <a:buNone/>
            </a:pPr>
            <a:r>
              <a:rPr lang="es-EC" sz="2200" dirty="0" smtClean="0"/>
              <a:t>   Podríamos decir que durante la pandemia han cobrado fuerza social y simbólica las viejas distinciones corporales:</a:t>
            </a:r>
          </a:p>
          <a:p>
            <a:pPr marL="0" indent="0">
              <a:buNone/>
            </a:pPr>
            <a:endParaRPr lang="es-EC" sz="2200" dirty="0"/>
          </a:p>
          <a:p>
            <a:pPr marL="0" indent="0">
              <a:buNone/>
            </a:pPr>
            <a:r>
              <a:rPr lang="es-EC" dirty="0" smtClean="0"/>
              <a:t> </a:t>
            </a:r>
          </a:p>
          <a:p>
            <a:pPr marL="0" indent="0">
              <a:buNone/>
            </a:pPr>
            <a:endParaRPr lang="es-EC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EC" dirty="0" smtClean="0">
              <a:sym typeface="Wingdings" panose="05000000000000000000" pitchFamily="2" charset="2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75365" y="4975201"/>
            <a:ext cx="1146220" cy="98488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Cuerpos</a:t>
            </a:r>
          </a:p>
          <a:p>
            <a:r>
              <a:rPr lang="es-EC" sz="2000" dirty="0" smtClean="0"/>
              <a:t>  sanos</a:t>
            </a:r>
          </a:p>
          <a:p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2385746" y="4944423"/>
            <a:ext cx="1358721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Cuerpos enfermos</a:t>
            </a:r>
          </a:p>
          <a:p>
            <a:r>
              <a:rPr lang="es-EC" sz="2000" dirty="0"/>
              <a:t> </a:t>
            </a:r>
            <a:r>
              <a:rPr lang="es-EC" sz="2000" dirty="0" smtClean="0"/>
              <a:t>VIRUS</a:t>
            </a:r>
            <a:endParaRPr lang="es-EC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108628" y="4943919"/>
            <a:ext cx="1313645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Cuerpos en riesgo</a:t>
            </a:r>
          </a:p>
          <a:p>
            <a:r>
              <a:rPr lang="es-EC" sz="2000" dirty="0"/>
              <a:t> </a:t>
            </a:r>
            <a:r>
              <a:rPr lang="es-EC" sz="2000" dirty="0" smtClean="0"/>
              <a:t>  AZAR</a:t>
            </a:r>
            <a:endParaRPr lang="es-EC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786434" y="4943918"/>
            <a:ext cx="1582527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Cuerpos sospechosos</a:t>
            </a:r>
          </a:p>
          <a:p>
            <a:r>
              <a:rPr lang="es-EC" sz="2000" dirty="0"/>
              <a:t> </a:t>
            </a:r>
            <a:r>
              <a:rPr lang="es-EC" sz="2000" dirty="0" smtClean="0"/>
              <a:t>     TOS</a:t>
            </a:r>
            <a:endParaRPr lang="es-EC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747767" y="4943917"/>
            <a:ext cx="1818997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Cuerpos </a:t>
            </a:r>
          </a:p>
          <a:p>
            <a:r>
              <a:rPr lang="es-EC" sz="2000" dirty="0" smtClean="0"/>
              <a:t>Temerosos</a:t>
            </a:r>
          </a:p>
          <a:p>
            <a:r>
              <a:rPr lang="es-EC" sz="2000" dirty="0" smtClean="0"/>
              <a:t>ALEJAMIENTO</a:t>
            </a:r>
            <a:endParaRPr lang="es-EC" sz="2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450" y="1005038"/>
            <a:ext cx="345673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Del “calor de cuerpo” al “cuerpo electrónico”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4968" y="2336872"/>
            <a:ext cx="10358650" cy="4091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2300" dirty="0" smtClean="0"/>
              <a:t>   </a:t>
            </a:r>
            <a:r>
              <a:rPr lang="es-EC" sz="2200" dirty="0"/>
              <a:t>La pandemia </a:t>
            </a:r>
            <a:r>
              <a:rPr lang="es-EC" sz="2200" dirty="0" smtClean="0"/>
              <a:t>no solo nos </a:t>
            </a:r>
            <a:r>
              <a:rPr lang="es-EC" sz="2200" dirty="0"/>
              <a:t>ha obligado a redefinir </a:t>
            </a:r>
            <a:r>
              <a:rPr lang="es-EC" sz="2200" dirty="0" smtClean="0"/>
              <a:t>nuestros espacios</a:t>
            </a:r>
            <a:r>
              <a:rPr lang="es-EC" sz="2200" dirty="0"/>
              <a:t>, nuestros </a:t>
            </a:r>
            <a:r>
              <a:rPr lang="es-EC" sz="2200" b="1" dirty="0">
                <a:solidFill>
                  <a:schemeClr val="bg1"/>
                </a:solidFill>
              </a:rPr>
              <a:t>lugares</a:t>
            </a:r>
            <a:r>
              <a:rPr lang="es-EC" sz="2200" dirty="0">
                <a:solidFill>
                  <a:schemeClr val="bg1"/>
                </a:solidFill>
              </a:rPr>
              <a:t> </a:t>
            </a:r>
            <a:r>
              <a:rPr lang="es-EC" sz="2200" dirty="0"/>
              <a:t>y </a:t>
            </a:r>
            <a:r>
              <a:rPr lang="es-EC" sz="2200" b="1" dirty="0" smtClean="0">
                <a:solidFill>
                  <a:schemeClr val="bg1"/>
                </a:solidFill>
              </a:rPr>
              <a:t>territorios,</a:t>
            </a:r>
            <a:r>
              <a:rPr lang="es-EC" sz="2200" dirty="0" smtClean="0">
                <a:solidFill>
                  <a:schemeClr val="bg1"/>
                </a:solidFill>
              </a:rPr>
              <a:t> </a:t>
            </a:r>
            <a:r>
              <a:rPr lang="es-EC" sz="2200" dirty="0" smtClean="0"/>
              <a:t>sino </a:t>
            </a:r>
            <a:r>
              <a:rPr lang="es-EC" sz="2200" dirty="0"/>
              <a:t>también los </a:t>
            </a:r>
            <a:r>
              <a:rPr lang="es-EC" sz="2200" b="1" dirty="0" smtClean="0">
                <a:solidFill>
                  <a:schemeClr val="bg1"/>
                </a:solidFill>
              </a:rPr>
              <a:t>tránsitos</a:t>
            </a:r>
            <a:r>
              <a:rPr lang="es-EC" sz="2200" dirty="0" smtClean="0">
                <a:solidFill>
                  <a:schemeClr val="bg1"/>
                </a:solidFill>
              </a:rPr>
              <a:t> </a:t>
            </a:r>
            <a:r>
              <a:rPr lang="es-EC" sz="2200" dirty="0"/>
              <a:t>entre unos y otros y entre las zonas grises, intermedias en medio de los cuales ellos se definen. </a:t>
            </a:r>
          </a:p>
          <a:p>
            <a:pPr marL="0" indent="0">
              <a:buNone/>
            </a:pPr>
            <a:r>
              <a:rPr lang="es-EC" sz="2200" dirty="0" smtClean="0"/>
              <a:t>   Como nos dice Camus, la peste o la pandemia nos ha llevado a alejarnos del </a:t>
            </a:r>
            <a:r>
              <a:rPr lang="es-EC" sz="2200" b="1" dirty="0" smtClean="0"/>
              <a:t>“calor de cuerpo”</a:t>
            </a:r>
            <a:r>
              <a:rPr lang="es-EC" sz="2200" dirty="0" smtClean="0"/>
              <a:t>,</a:t>
            </a:r>
            <a:r>
              <a:rPr lang="es-EC" sz="2200" b="1" dirty="0" smtClean="0"/>
              <a:t> </a:t>
            </a:r>
            <a:r>
              <a:rPr lang="es-EC" sz="2200" dirty="0" smtClean="0"/>
              <a:t>del contacto, del abrazo y del gesto; nos ha re-</a:t>
            </a:r>
            <a:r>
              <a:rPr lang="es-EC" sz="2200" dirty="0" err="1" smtClean="0"/>
              <a:t>direccionalizado</a:t>
            </a:r>
            <a:r>
              <a:rPr lang="es-EC" sz="2200" dirty="0" smtClean="0"/>
              <a:t> las </a:t>
            </a:r>
            <a:r>
              <a:rPr lang="es-EC" sz="2200" b="1" dirty="0" smtClean="0"/>
              <a:t>miradas</a:t>
            </a:r>
            <a:r>
              <a:rPr lang="es-EC" sz="2200" dirty="0" smtClean="0"/>
              <a:t>, ha anulado los ritos cotidianos, las visitas y los cortejos, el compartir, el intercambio entre vecinos. Nos ha obligado a redefinir el concepto de </a:t>
            </a:r>
            <a:r>
              <a:rPr lang="es-EC" sz="2200" b="1" dirty="0" smtClean="0"/>
              <a:t>corporeidad, </a:t>
            </a:r>
            <a:r>
              <a:rPr lang="es-EC" sz="2200" dirty="0" smtClean="0"/>
              <a:t>de las </a:t>
            </a:r>
            <a:r>
              <a:rPr lang="es-EC" sz="2200" b="1" dirty="0" smtClean="0"/>
              <a:t>relaciones hápticas</a:t>
            </a:r>
            <a:r>
              <a:rPr lang="es-EC" sz="2200" dirty="0" smtClean="0"/>
              <a:t> y de las condiciones y convenciones en que ellas se expresan. </a:t>
            </a:r>
          </a:p>
          <a:p>
            <a:pPr marL="0" indent="0">
              <a:buNone/>
            </a:pPr>
            <a:r>
              <a:rPr lang="es-EC" sz="2200" dirty="0" smtClean="0"/>
              <a:t>   Según la expresión de Armando Silva</a:t>
            </a:r>
            <a:r>
              <a:rPr lang="es-EC" sz="2200" dirty="0"/>
              <a:t>, “La </a:t>
            </a:r>
            <a:r>
              <a:rPr lang="es-EC" sz="2200" i="1" dirty="0" err="1"/>
              <a:t>mixofilia</a:t>
            </a:r>
            <a:r>
              <a:rPr lang="es-EC" sz="2200" dirty="0"/>
              <a:t> que era el principal atractivo de la vida urbana, se transforma en </a:t>
            </a:r>
            <a:r>
              <a:rPr lang="es-EC" sz="2200" i="1" dirty="0" err="1"/>
              <a:t>mixofobia</a:t>
            </a:r>
            <a:r>
              <a:rPr lang="es-EC" sz="2200" dirty="0"/>
              <a:t>: miedo al otro” (2020). </a:t>
            </a:r>
            <a:endParaRPr lang="es-EC" sz="2200" dirty="0" smtClean="0"/>
          </a:p>
        </p:txBody>
      </p:sp>
    </p:spTree>
    <p:extLst>
      <p:ext uri="{BB962C8B-B14F-4D97-AF65-F5344CB8AC3E}">
        <p14:creationId xmlns:p14="http://schemas.microsoft.com/office/powerpoint/2010/main" val="24935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283" y="981700"/>
            <a:ext cx="3456732" cy="8291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0283" y="2148142"/>
            <a:ext cx="3569311" cy="18232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0247" y="2302642"/>
            <a:ext cx="62800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  En </a:t>
            </a:r>
            <a:r>
              <a:rPr lang="es-EC" sz="2400" dirty="0"/>
              <a:t>más de una </a:t>
            </a:r>
            <a:r>
              <a:rPr lang="es-EC" sz="2400" dirty="0" smtClean="0"/>
              <a:t>forma, </a:t>
            </a:r>
            <a:r>
              <a:rPr lang="es-EC" sz="2400" dirty="0"/>
              <a:t>durante la pandemia nuestro cuerpo se hace </a:t>
            </a:r>
            <a:r>
              <a:rPr lang="es-EC" sz="2400" dirty="0" smtClean="0"/>
              <a:t>parte </a:t>
            </a:r>
            <a:r>
              <a:rPr lang="es-EC" sz="2400" dirty="0"/>
              <a:t>de una mediatización </a:t>
            </a:r>
            <a:r>
              <a:rPr lang="es-EC" sz="2400" dirty="0" smtClean="0"/>
              <a:t>digital de </a:t>
            </a:r>
            <a:r>
              <a:rPr lang="es-EC" sz="2400" dirty="0"/>
              <a:t>la cual no se puede prescindir. Eliseo Colón habla en este caso de “un </a:t>
            </a:r>
            <a:r>
              <a:rPr lang="es-EC" sz="2400" b="1" dirty="0"/>
              <a:t>cuerpo electrónico </a:t>
            </a:r>
            <a:r>
              <a:rPr lang="es-EC" sz="2400" dirty="0"/>
              <a:t>a merced de los flujos virales y la </a:t>
            </a:r>
            <a:r>
              <a:rPr lang="es-EC" sz="2400" dirty="0" err="1"/>
              <a:t>viralidad</a:t>
            </a:r>
            <a:r>
              <a:rPr lang="es-EC" sz="2400" dirty="0"/>
              <a:t>” (2020). </a:t>
            </a:r>
          </a:p>
          <a:p>
            <a:r>
              <a:rPr lang="es-EC" sz="2400" dirty="0"/>
              <a:t> </a:t>
            </a:r>
            <a:r>
              <a:rPr lang="es-EC" sz="2400" dirty="0" smtClean="0"/>
              <a:t>  Es </a:t>
            </a:r>
            <a:r>
              <a:rPr lang="es-EC" sz="2400" dirty="0"/>
              <a:t>en ese </a:t>
            </a:r>
            <a:r>
              <a:rPr lang="es-EC" sz="2400" b="1" dirty="0"/>
              <a:t>cuerpo electrónico</a:t>
            </a:r>
            <a:r>
              <a:rPr lang="es-EC" sz="2400" dirty="0" smtClean="0"/>
              <a:t>, siendo objeto de </a:t>
            </a:r>
            <a:r>
              <a:rPr lang="es-EC" sz="2400" dirty="0"/>
              <a:t>dispositivos analógicos o digitales, donde las nuevas relaciones </a:t>
            </a:r>
            <a:r>
              <a:rPr lang="es-EC" sz="2400" dirty="0" smtClean="0"/>
              <a:t>corporales</a:t>
            </a:r>
            <a:r>
              <a:rPr lang="es-EC" sz="2400" dirty="0"/>
              <a:t>, </a:t>
            </a:r>
            <a:r>
              <a:rPr lang="es-EC" sz="2400" dirty="0" smtClean="0"/>
              <a:t>espaciales</a:t>
            </a:r>
            <a:r>
              <a:rPr lang="es-EC" sz="2400" dirty="0"/>
              <a:t> </a:t>
            </a:r>
            <a:r>
              <a:rPr lang="es-EC" sz="2400" dirty="0" smtClean="0"/>
              <a:t>y actoriales </a:t>
            </a:r>
            <a:r>
              <a:rPr lang="es-EC" sz="2400" dirty="0"/>
              <a:t>se realizan.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632812" y="3999868"/>
            <a:ext cx="417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https://news.un.org/es/story/2020/02/1469921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283" y="4336093"/>
            <a:ext cx="3569311" cy="174009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578221" y="6076183"/>
            <a:ext cx="4230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https://www.primicias.ec/noticias/economia/tecnologia-prefabricados-cambios-construccion-coronavirus/</a:t>
            </a:r>
          </a:p>
        </p:txBody>
      </p:sp>
    </p:spTree>
    <p:extLst>
      <p:ext uri="{BB962C8B-B14F-4D97-AF65-F5344CB8AC3E}">
        <p14:creationId xmlns:p14="http://schemas.microsoft.com/office/powerpoint/2010/main" val="21781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/>
              <a:t>Pandemia e identidades perdidas…</a:t>
            </a:r>
            <a:endParaRPr lang="es-EC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2754" y="2336872"/>
            <a:ext cx="6336407" cy="3973775"/>
          </a:xfrm>
        </p:spPr>
        <p:txBody>
          <a:bodyPr/>
          <a:lstStyle/>
          <a:p>
            <a:pPr marL="0" indent="0">
              <a:buNone/>
            </a:pP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4327301" y="2498501"/>
            <a:ext cx="61818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La experiencia de la alteridad en tiempos de cuarentena</a:t>
            </a:r>
          </a:p>
          <a:p>
            <a:r>
              <a:rPr lang="es-EC" sz="2600" dirty="0" smtClean="0"/>
              <a:t>- Pandemia</a:t>
            </a:r>
            <a:r>
              <a:rPr lang="es-EC" sz="2600" dirty="0"/>
              <a:t>: el Otro </a:t>
            </a:r>
            <a:r>
              <a:rPr lang="es-EC" sz="2600" dirty="0" smtClean="0"/>
              <a:t>cuerpo</a:t>
            </a:r>
          </a:p>
          <a:p>
            <a:r>
              <a:rPr lang="es-EC" dirty="0" smtClean="0"/>
              <a:t>   </a:t>
            </a:r>
            <a:r>
              <a:rPr lang="es-EC" i="1" dirty="0" smtClean="0"/>
              <a:t>Página12</a:t>
            </a:r>
            <a:r>
              <a:rPr lang="es-EC" dirty="0" smtClean="0"/>
              <a:t>, 27/08/2020</a:t>
            </a:r>
          </a:p>
          <a:p>
            <a:r>
              <a:rPr lang="es-EC" sz="2600" dirty="0" smtClean="0"/>
              <a:t>- Fiscalía dice que hay más cuerpos</a:t>
            </a:r>
          </a:p>
          <a:p>
            <a:r>
              <a:rPr lang="es-EC" sz="2600" dirty="0"/>
              <a:t> </a:t>
            </a:r>
            <a:r>
              <a:rPr lang="es-EC" sz="2600" dirty="0" smtClean="0"/>
              <a:t> sin identidades en hospitales</a:t>
            </a:r>
            <a:r>
              <a:rPr lang="es-EC" sz="2800" dirty="0" smtClean="0"/>
              <a:t>. </a:t>
            </a:r>
          </a:p>
          <a:p>
            <a:r>
              <a:rPr lang="es-EC" dirty="0" smtClean="0"/>
              <a:t>   </a:t>
            </a:r>
            <a:r>
              <a:rPr lang="es-EC" i="1" dirty="0" smtClean="0"/>
              <a:t>El Comercio</a:t>
            </a:r>
            <a:r>
              <a:rPr lang="es-EC" dirty="0" smtClean="0"/>
              <a:t>, 20/05/2020. </a:t>
            </a:r>
          </a:p>
          <a:p>
            <a:r>
              <a:rPr lang="es-EC" sz="2600" dirty="0" smtClean="0"/>
              <a:t>- Coronavirus </a:t>
            </a:r>
            <a:r>
              <a:rPr lang="es-EC" sz="2600" dirty="0"/>
              <a:t>en Ecuador: la </a:t>
            </a:r>
            <a:r>
              <a:rPr lang="es-EC" sz="2600" dirty="0" smtClean="0"/>
              <a:t>tragedia</a:t>
            </a:r>
          </a:p>
          <a:p>
            <a:r>
              <a:rPr lang="es-EC" sz="2600" dirty="0"/>
              <a:t> </a:t>
            </a:r>
            <a:r>
              <a:rPr lang="es-EC" sz="2600" dirty="0" smtClean="0"/>
              <a:t>  de </a:t>
            </a:r>
            <a:r>
              <a:rPr lang="es-EC" sz="2600" dirty="0"/>
              <a:t>las familias de Guayaquil que </a:t>
            </a:r>
            <a:r>
              <a:rPr lang="es-EC" sz="2600" dirty="0" smtClean="0"/>
              <a:t>no</a:t>
            </a:r>
          </a:p>
          <a:p>
            <a:r>
              <a:rPr lang="es-EC" sz="2600" dirty="0"/>
              <a:t> </a:t>
            </a:r>
            <a:r>
              <a:rPr lang="es-EC" sz="2600" dirty="0" smtClean="0"/>
              <a:t>  encuentran </a:t>
            </a:r>
            <a:r>
              <a:rPr lang="es-EC" sz="2600" dirty="0"/>
              <a:t>a sus </a:t>
            </a:r>
            <a:r>
              <a:rPr lang="es-EC" sz="2600" dirty="0" smtClean="0"/>
              <a:t>muertos</a:t>
            </a:r>
            <a:r>
              <a:rPr lang="es-EC" sz="2800" dirty="0" smtClean="0"/>
              <a:t>. </a:t>
            </a:r>
          </a:p>
          <a:p>
            <a:r>
              <a:rPr lang="es-EC" dirty="0" smtClean="0"/>
              <a:t>    </a:t>
            </a:r>
            <a:r>
              <a:rPr lang="es-EC" i="1" dirty="0" smtClean="0"/>
              <a:t>BBC</a:t>
            </a:r>
            <a:r>
              <a:rPr lang="es-EC" dirty="0" smtClean="0"/>
              <a:t>, 26/04/2020. </a:t>
            </a:r>
            <a:endParaRPr lang="es-EC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37881" y="2498501"/>
            <a:ext cx="3734873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2400" dirty="0"/>
              <a:t>Pero la pandemia </a:t>
            </a:r>
            <a:r>
              <a:rPr lang="es-EC" sz="2400" dirty="0" smtClean="0"/>
              <a:t>también ha afectado la identidad de los cuerpos:</a:t>
            </a:r>
          </a:p>
          <a:p>
            <a:endParaRPr lang="es-EC" sz="2400" dirty="0" smtClean="0"/>
          </a:p>
          <a:p>
            <a:r>
              <a:rPr lang="es-EC" sz="2400" dirty="0"/>
              <a:t>“Fiscalía ecuatoriana investiga identidad de 131 cadáveres en contexto de la pandemia de </a:t>
            </a:r>
            <a:r>
              <a:rPr lang="es-EC" sz="2400" dirty="0" smtClean="0"/>
              <a:t>COVID-19”. </a:t>
            </a:r>
          </a:p>
          <a:p>
            <a:r>
              <a:rPr lang="es-EC" i="1" dirty="0" smtClean="0"/>
              <a:t>Agencia </a:t>
            </a:r>
            <a:r>
              <a:rPr lang="es-EC" i="1" dirty="0" err="1" smtClean="0"/>
              <a:t>Xinhua</a:t>
            </a:r>
            <a:r>
              <a:rPr lang="es-EC" dirty="0" smtClean="0"/>
              <a:t>, 01/09/2020.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712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/>
              <a:t>Pandemia e </a:t>
            </a:r>
            <a:r>
              <a:rPr lang="es-EC" sz="3200" dirty="0"/>
              <a:t>identidades perdidas…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804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 smtClean="0"/>
              <a:t>- En Ecuador las desapariciones de cuerpos han sido numerosas: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C" dirty="0" smtClean="0">
                <a:solidFill>
                  <a:schemeClr val="bg1"/>
                </a:solidFill>
              </a:rPr>
              <a:t>  Hospital </a:t>
            </a:r>
            <a:r>
              <a:rPr lang="es-EC" dirty="0">
                <a:solidFill>
                  <a:schemeClr val="bg1"/>
                </a:solidFill>
              </a:rPr>
              <a:t>del IESS se </a:t>
            </a:r>
            <a:r>
              <a:rPr lang="es-EC" dirty="0" smtClean="0">
                <a:solidFill>
                  <a:schemeClr val="bg1"/>
                </a:solidFill>
              </a:rPr>
              <a:t>disculpa por </a:t>
            </a:r>
            <a:r>
              <a:rPr lang="es-EC" dirty="0">
                <a:solidFill>
                  <a:schemeClr val="bg1"/>
                </a:solidFill>
              </a:rPr>
              <a:t>los </a:t>
            </a:r>
            <a:r>
              <a:rPr lang="es-EC" dirty="0" smtClean="0">
                <a:solidFill>
                  <a:schemeClr val="bg1"/>
                </a:solidFill>
              </a:rPr>
              <a:t>desaparecidos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C" dirty="0">
                <a:solidFill>
                  <a:schemeClr val="bg1"/>
                </a:solidFill>
              </a:rPr>
              <a:t> </a:t>
            </a:r>
            <a:r>
              <a:rPr lang="es-EC" dirty="0" smtClean="0">
                <a:solidFill>
                  <a:schemeClr val="bg1"/>
                </a:solidFill>
              </a:rPr>
              <a:t> </a:t>
            </a:r>
            <a:r>
              <a:rPr lang="es-EC" dirty="0">
                <a:solidFill>
                  <a:schemeClr val="bg1"/>
                </a:solidFill>
              </a:rPr>
              <a:t>en la pandemia por COVID-19</a:t>
            </a:r>
            <a:endParaRPr lang="es-EC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C" sz="2000" dirty="0" smtClean="0">
                <a:solidFill>
                  <a:schemeClr val="bg1"/>
                </a:solidFill>
              </a:rPr>
              <a:t>   </a:t>
            </a:r>
            <a:r>
              <a:rPr lang="es-EC" sz="2000" i="1" dirty="0" smtClean="0">
                <a:solidFill>
                  <a:schemeClr val="bg1"/>
                </a:solidFill>
              </a:rPr>
              <a:t>Expreso</a:t>
            </a:r>
            <a:r>
              <a:rPr lang="es-EC" sz="2000" dirty="0">
                <a:solidFill>
                  <a:schemeClr val="bg1"/>
                </a:solidFill>
              </a:rPr>
              <a:t>, 23/08/2020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- Incluso se han abandonado cadáveres en las calles:</a:t>
            </a:r>
          </a:p>
          <a:p>
            <a:pPr marL="0" indent="0">
              <a:buNone/>
            </a:pPr>
            <a:r>
              <a:rPr lang="es-EC" dirty="0" smtClean="0">
                <a:solidFill>
                  <a:schemeClr val="bg1"/>
                </a:solidFill>
              </a:rPr>
              <a:t>  Los </a:t>
            </a:r>
            <a:r>
              <a:rPr lang="es-EC" dirty="0">
                <a:solidFill>
                  <a:schemeClr val="bg1"/>
                </a:solidFill>
              </a:rPr>
              <a:t>cadáveres se amontonan en Guayaquil por el </a:t>
            </a:r>
            <a:r>
              <a:rPr lang="es-EC" dirty="0" smtClean="0">
                <a:solidFill>
                  <a:schemeClr val="bg1"/>
                </a:solidFill>
              </a:rPr>
              <a:t>coronavirus</a:t>
            </a:r>
          </a:p>
          <a:p>
            <a:pPr marL="0" indent="0">
              <a:buNone/>
            </a:pPr>
            <a:r>
              <a:rPr lang="es-EC" sz="2000" dirty="0" smtClean="0">
                <a:solidFill>
                  <a:schemeClr val="bg1"/>
                </a:solidFill>
              </a:rPr>
              <a:t>   </a:t>
            </a:r>
            <a:r>
              <a:rPr lang="es-EC" sz="2000" i="1" dirty="0" smtClean="0">
                <a:solidFill>
                  <a:schemeClr val="bg1"/>
                </a:solidFill>
              </a:rPr>
              <a:t>La </a:t>
            </a:r>
            <a:r>
              <a:rPr lang="es-EC" sz="2000" i="1" dirty="0">
                <a:solidFill>
                  <a:schemeClr val="bg1"/>
                </a:solidFill>
              </a:rPr>
              <a:t>Vanguardia</a:t>
            </a:r>
            <a:r>
              <a:rPr lang="es-EC" sz="2000" dirty="0">
                <a:solidFill>
                  <a:schemeClr val="bg1"/>
                </a:solidFill>
              </a:rPr>
              <a:t>, </a:t>
            </a:r>
            <a:r>
              <a:rPr lang="es-EC" sz="2000" dirty="0" smtClean="0">
                <a:solidFill>
                  <a:schemeClr val="bg1"/>
                </a:solidFill>
              </a:rPr>
              <a:t>02/04/2020.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914" y="4884935"/>
            <a:ext cx="3975268" cy="16680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46162" y="5186149"/>
            <a:ext cx="5145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La imposibilidad de conservar y re-conocer los </a:t>
            </a:r>
            <a:r>
              <a:rPr lang="es-EC" sz="2400" dirty="0" smtClean="0"/>
              <a:t>cuerpos es también una forma de anomia identitaria.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6440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450" y="1005038"/>
            <a:ext cx="3456732" cy="8291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2565" y="2812146"/>
            <a:ext cx="5016135" cy="334299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0321" y="3108152"/>
            <a:ext cx="42601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El abandono de cuerpos, sin identidad, sin pertenencia, sin ritos, conduce a una suerte de anomia social (Durkheim, 1893), donde la vida, como valor fundamental, deja de cohesionar la sociedad  </a:t>
            </a:r>
            <a:endParaRPr lang="es-EC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302565" y="6155140"/>
            <a:ext cx="499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Guayaquil. Diario </a:t>
            </a:r>
            <a:r>
              <a:rPr lang="es-EC" i="1" dirty="0" smtClean="0"/>
              <a:t>La Vanguardia, </a:t>
            </a:r>
            <a:r>
              <a:rPr lang="es-EC" dirty="0" smtClean="0"/>
              <a:t>02/04/2020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66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La erosión de los rituales…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6671" y="2336873"/>
            <a:ext cx="10045521" cy="3785652"/>
          </a:xfrm>
        </p:spPr>
        <p:txBody>
          <a:bodyPr/>
          <a:lstStyle/>
          <a:p>
            <a:pPr marL="0" indent="0">
              <a:buNone/>
            </a:pP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4916270" y="2336873"/>
            <a:ext cx="62848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600" dirty="0" smtClean="0"/>
              <a:t>- El </a:t>
            </a:r>
            <a:r>
              <a:rPr lang="es-EC" sz="2600" dirty="0"/>
              <a:t>coronavirus altera </a:t>
            </a:r>
            <a:r>
              <a:rPr lang="es-EC" sz="2600" dirty="0" smtClean="0"/>
              <a:t>profundamente</a:t>
            </a:r>
          </a:p>
          <a:p>
            <a:r>
              <a:rPr lang="es-EC" sz="2600" dirty="0" smtClean="0"/>
              <a:t>   los </a:t>
            </a:r>
            <a:r>
              <a:rPr lang="es-EC" sz="2600" dirty="0"/>
              <a:t>ritos funerarios en América </a:t>
            </a:r>
            <a:r>
              <a:rPr lang="es-EC" sz="2600" dirty="0" smtClean="0"/>
              <a:t>Latina </a:t>
            </a:r>
          </a:p>
          <a:p>
            <a:r>
              <a:rPr lang="es-EC" i="1" dirty="0" smtClean="0"/>
              <a:t>    El </a:t>
            </a:r>
            <a:r>
              <a:rPr lang="es-EC" i="1" dirty="0"/>
              <a:t>Periódico</a:t>
            </a:r>
            <a:r>
              <a:rPr lang="es-EC" dirty="0"/>
              <a:t>, </a:t>
            </a:r>
            <a:r>
              <a:rPr lang="es-EC" dirty="0" smtClean="0"/>
              <a:t>20/08/2020</a:t>
            </a:r>
            <a:endParaRPr lang="es-EC" sz="2800" dirty="0"/>
          </a:p>
          <a:p>
            <a:r>
              <a:rPr lang="es-EC" sz="2800" dirty="0" smtClean="0"/>
              <a:t>- </a:t>
            </a:r>
            <a:r>
              <a:rPr lang="es-EC" sz="2600" dirty="0" smtClean="0"/>
              <a:t>El </a:t>
            </a:r>
            <a:r>
              <a:rPr lang="es-EC" sz="2600" dirty="0"/>
              <a:t>coronavirus modifica los </a:t>
            </a:r>
            <a:r>
              <a:rPr lang="es-EC" sz="2600" dirty="0" smtClean="0"/>
              <a:t>ritos</a:t>
            </a:r>
          </a:p>
          <a:p>
            <a:r>
              <a:rPr lang="es-EC" sz="2600" dirty="0" smtClean="0"/>
              <a:t>   funerarios </a:t>
            </a:r>
            <a:r>
              <a:rPr lang="es-EC" sz="2600" dirty="0"/>
              <a:t>en </a:t>
            </a:r>
            <a:r>
              <a:rPr lang="es-EC" sz="2600" dirty="0" smtClean="0"/>
              <a:t>Sudáfrica </a:t>
            </a:r>
          </a:p>
          <a:p>
            <a:r>
              <a:rPr lang="es-EC" dirty="0"/>
              <a:t> </a:t>
            </a:r>
            <a:r>
              <a:rPr lang="es-EC" dirty="0" smtClean="0"/>
              <a:t>   </a:t>
            </a:r>
            <a:r>
              <a:rPr lang="es-EC" i="1" dirty="0" smtClean="0"/>
              <a:t>El </a:t>
            </a:r>
            <a:r>
              <a:rPr lang="es-EC" i="1" dirty="0"/>
              <a:t>Comercio</a:t>
            </a:r>
            <a:r>
              <a:rPr lang="es-EC" dirty="0"/>
              <a:t>, </a:t>
            </a:r>
            <a:r>
              <a:rPr lang="es-EC" dirty="0" smtClean="0"/>
              <a:t>25/07/ 2020).</a:t>
            </a:r>
          </a:p>
          <a:p>
            <a:r>
              <a:rPr lang="es-EC" sz="2600" dirty="0" smtClean="0"/>
              <a:t>- El </a:t>
            </a:r>
            <a:r>
              <a:rPr lang="es-EC" sz="2600" dirty="0"/>
              <a:t>rito funerario en América </a:t>
            </a:r>
            <a:r>
              <a:rPr lang="es-EC" sz="2600" dirty="0" smtClean="0"/>
              <a:t>Latina</a:t>
            </a:r>
          </a:p>
          <a:p>
            <a:r>
              <a:rPr lang="es-EC" sz="2600" dirty="0"/>
              <a:t> </a:t>
            </a:r>
            <a:r>
              <a:rPr lang="es-EC" sz="2600" dirty="0" smtClean="0"/>
              <a:t>  </a:t>
            </a:r>
            <a:r>
              <a:rPr lang="es-EC" sz="2600" dirty="0"/>
              <a:t>se ha visto afectado por </a:t>
            </a:r>
            <a:r>
              <a:rPr lang="es-EC" sz="2600" dirty="0" smtClean="0"/>
              <a:t>la pandemia</a:t>
            </a:r>
            <a:r>
              <a:rPr lang="es-EC" sz="2800" dirty="0" smtClean="0"/>
              <a:t>.</a:t>
            </a:r>
          </a:p>
          <a:p>
            <a:r>
              <a:rPr lang="es-EC" dirty="0"/>
              <a:t> </a:t>
            </a:r>
            <a:r>
              <a:rPr lang="es-EC" dirty="0" smtClean="0"/>
              <a:t>   </a:t>
            </a:r>
            <a:r>
              <a:rPr lang="es-EC" i="1" dirty="0" smtClean="0"/>
              <a:t>El Nacional</a:t>
            </a:r>
            <a:r>
              <a:rPr lang="es-EC" dirty="0" smtClean="0"/>
              <a:t>, 20/08/2020</a:t>
            </a:r>
          </a:p>
          <a:p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373488" y="2092174"/>
            <a:ext cx="4542782" cy="415498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   Los ritos, esos poderosos dispositivos semióticos que crean y mantienen el sentido de comunidad, de grupo y de sociedad, han sufrido un debilitamiento que ha fracturado la vida social. </a:t>
            </a:r>
          </a:p>
          <a:p>
            <a:r>
              <a:rPr lang="es-EC" sz="2400" dirty="0" smtClean="0"/>
              <a:t>   Recuperar los ritos significa recuperar el sentido familiar, grupal, comunitario, el sentido de identidad y pertenencia.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7002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086378"/>
            <a:ext cx="9773864" cy="4314422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s-EC" dirty="0" smtClean="0"/>
          </a:p>
          <a:p>
            <a:pPr marL="0" indent="0" algn="r">
              <a:buNone/>
            </a:pPr>
            <a:r>
              <a:rPr lang="es-EC" dirty="0" smtClean="0"/>
              <a:t>“Desde que la peste había obligado </a:t>
            </a:r>
          </a:p>
          <a:p>
            <a:pPr marL="0" indent="0" algn="r">
              <a:buNone/>
            </a:pPr>
            <a:r>
              <a:rPr lang="es-EC" dirty="0" smtClean="0"/>
              <a:t>a cerrar las puertas de la ciudad</a:t>
            </a:r>
          </a:p>
          <a:p>
            <a:pPr marL="0" indent="0" algn="r">
              <a:buNone/>
            </a:pPr>
            <a:r>
              <a:rPr lang="es-EC" dirty="0"/>
              <a:t>n</a:t>
            </a:r>
            <a:r>
              <a:rPr lang="es-EC" dirty="0" smtClean="0"/>
              <a:t>o habían vivido más que </a:t>
            </a:r>
            <a:r>
              <a:rPr lang="es-EC" b="1" i="1" dirty="0" smtClean="0"/>
              <a:t>separación</a:t>
            </a:r>
            <a:r>
              <a:rPr lang="es-EC" dirty="0" smtClean="0"/>
              <a:t>,</a:t>
            </a:r>
          </a:p>
          <a:p>
            <a:pPr marL="0" indent="0" algn="r">
              <a:buNone/>
            </a:pPr>
            <a:r>
              <a:rPr lang="es-EC" dirty="0" smtClean="0"/>
              <a:t> les había sido amputado el </a:t>
            </a:r>
            <a:r>
              <a:rPr lang="es-EC" b="1" i="1" dirty="0" smtClean="0"/>
              <a:t>calor humano </a:t>
            </a:r>
            <a:r>
              <a:rPr lang="es-EC" dirty="0" smtClean="0"/>
              <a:t>(…)</a:t>
            </a:r>
          </a:p>
          <a:p>
            <a:pPr marL="0" indent="0" algn="r">
              <a:buNone/>
            </a:pPr>
            <a:r>
              <a:rPr lang="es-EC" dirty="0" smtClean="0"/>
              <a:t>Casi todos habían anhelado a algún</a:t>
            </a:r>
          </a:p>
          <a:p>
            <a:pPr marL="0" indent="0" algn="r">
              <a:buNone/>
            </a:pPr>
            <a:r>
              <a:rPr lang="es-EC" dirty="0"/>
              <a:t>a</a:t>
            </a:r>
            <a:r>
              <a:rPr lang="es-EC" dirty="0" smtClean="0"/>
              <a:t>usente, habían extrañado </a:t>
            </a:r>
          </a:p>
          <a:p>
            <a:pPr marL="0" indent="0" algn="r">
              <a:buNone/>
            </a:pPr>
            <a:r>
              <a:rPr lang="es-EC" dirty="0" smtClean="0"/>
              <a:t>el </a:t>
            </a:r>
            <a:r>
              <a:rPr lang="es-EC" b="1" i="1" dirty="0" smtClean="0"/>
              <a:t>calor de cuerpo</a:t>
            </a:r>
            <a:r>
              <a:rPr lang="es-EC" dirty="0" smtClean="0"/>
              <a:t>, su ternura o costumbre”.  </a:t>
            </a:r>
          </a:p>
          <a:p>
            <a:pPr marL="0" indent="0" algn="r">
              <a:buNone/>
            </a:pPr>
            <a:r>
              <a:rPr lang="es-EC" dirty="0" smtClean="0"/>
              <a:t>Albert Camus, </a:t>
            </a:r>
            <a:r>
              <a:rPr lang="es-EC" i="1" dirty="0" smtClean="0"/>
              <a:t>La Peste </a:t>
            </a:r>
            <a:r>
              <a:rPr lang="es-EC" dirty="0" smtClean="0"/>
              <a:t>(1947)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540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Pandemia y desritualización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dirty="0" smtClean="0"/>
              <a:t>   </a:t>
            </a:r>
          </a:p>
          <a:p>
            <a:pPr marL="0" indent="0">
              <a:buNone/>
            </a:pPr>
            <a:r>
              <a:rPr lang="es-EC" dirty="0"/>
              <a:t> </a:t>
            </a:r>
            <a:r>
              <a:rPr lang="es-EC" dirty="0" smtClean="0"/>
              <a:t>  En </a:t>
            </a:r>
            <a:r>
              <a:rPr lang="es-EC" dirty="0"/>
              <a:t>un trabajo sobre el suicidio </a:t>
            </a:r>
            <a:r>
              <a:rPr lang="es-EC" dirty="0" smtClean="0"/>
              <a:t>asistido propuse el concepto de </a:t>
            </a:r>
            <a:r>
              <a:rPr lang="es-EC" b="1" dirty="0" smtClean="0"/>
              <a:t>desritualización</a:t>
            </a:r>
            <a:r>
              <a:rPr lang="es-EC" dirty="0" smtClean="0"/>
              <a:t>, entendido como </a:t>
            </a:r>
            <a:r>
              <a:rPr lang="es-EC" dirty="0"/>
              <a:t>“un acto </a:t>
            </a:r>
            <a:r>
              <a:rPr lang="es-EC" dirty="0" smtClean="0"/>
              <a:t>(…) en </a:t>
            </a:r>
            <a:r>
              <a:rPr lang="es-EC" dirty="0"/>
              <a:t>el que </a:t>
            </a:r>
            <a:r>
              <a:rPr lang="es-EC" dirty="0" smtClean="0"/>
              <a:t>(el rito) pierde </a:t>
            </a:r>
            <a:r>
              <a:rPr lang="es-EC" dirty="0"/>
              <a:t>su densidad simbólica </a:t>
            </a:r>
            <a:r>
              <a:rPr lang="es-EC" dirty="0" smtClean="0"/>
              <a:t>y </a:t>
            </a:r>
            <a:r>
              <a:rPr lang="es-EC" dirty="0"/>
              <a:t>se identifica como un acto pragmático y </a:t>
            </a:r>
            <a:r>
              <a:rPr lang="es-EC" dirty="0" smtClean="0"/>
              <a:t>utilitario”. (Finol 2015: 97</a:t>
            </a:r>
            <a:r>
              <a:rPr lang="es-EC" dirty="0" smtClean="0"/>
              <a:t>)</a:t>
            </a:r>
            <a:endParaRPr lang="es-EC" dirty="0" smtClean="0"/>
          </a:p>
          <a:p>
            <a:pPr marL="0" indent="0">
              <a:buNone/>
            </a:pPr>
            <a:r>
              <a:rPr lang="es-EC" b="1" dirty="0" smtClean="0"/>
              <a:t>   </a:t>
            </a:r>
            <a:r>
              <a:rPr lang="es-EC" dirty="0" smtClean="0"/>
              <a:t>Si la ritualización es, como ha explicado </a:t>
            </a:r>
            <a:r>
              <a:rPr lang="es-EC" dirty="0" err="1" smtClean="0"/>
              <a:t>Grimes</a:t>
            </a:r>
            <a:r>
              <a:rPr lang="es-EC" dirty="0" smtClean="0"/>
              <a:t>, un proceso que ocurre “</a:t>
            </a:r>
            <a:r>
              <a:rPr lang="es-EC" dirty="0"/>
              <a:t>cuando el significado, la comunicación o la </a:t>
            </a:r>
            <a:r>
              <a:rPr lang="es-EC" dirty="0" smtClean="0"/>
              <a:t>representación </a:t>
            </a:r>
            <a:r>
              <a:rPr lang="es-EC" dirty="0"/>
              <a:t>se hacen más importantes que la función y el fin </a:t>
            </a:r>
            <a:r>
              <a:rPr lang="es-EC" dirty="0" smtClean="0"/>
              <a:t>pragmático” </a:t>
            </a:r>
            <a:r>
              <a:rPr lang="es-EC" dirty="0"/>
              <a:t>(1982: 36</a:t>
            </a:r>
            <a:r>
              <a:rPr lang="es-EC" dirty="0" smtClean="0"/>
              <a:t>), la desritualización es lo contrario.</a:t>
            </a:r>
          </a:p>
          <a:p>
            <a:pPr marL="0" indent="0">
              <a:buNone/>
            </a:pPr>
            <a:r>
              <a:rPr lang="es-EC" dirty="0" smtClean="0"/>
              <a:t>  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5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Pandemia y </a:t>
            </a:r>
            <a:r>
              <a:rPr lang="es-EC" sz="2800" dirty="0"/>
              <a:t>desritualización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2" y="2336872"/>
            <a:ext cx="10136068" cy="39480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2200" dirty="0" smtClean="0"/>
              <a:t>   </a:t>
            </a:r>
            <a:r>
              <a:rPr lang="es-EC" sz="2300" dirty="0" smtClean="0"/>
              <a:t>El </a:t>
            </a:r>
            <a:r>
              <a:rPr lang="es-EC" sz="2300" dirty="0"/>
              <a:t>concepto </a:t>
            </a:r>
            <a:r>
              <a:rPr lang="es-EC" sz="2300" dirty="0" smtClean="0"/>
              <a:t>de </a:t>
            </a:r>
            <a:r>
              <a:rPr lang="es-EC" sz="2300" b="1" dirty="0" smtClean="0"/>
              <a:t>desritualización</a:t>
            </a:r>
            <a:r>
              <a:rPr lang="es-EC" sz="2300" dirty="0" smtClean="0"/>
              <a:t> nos </a:t>
            </a:r>
            <a:r>
              <a:rPr lang="es-EC" sz="2300" dirty="0"/>
              <a:t>parece más eficiente que lo </a:t>
            </a:r>
            <a:r>
              <a:rPr lang="es-EC" sz="2300" dirty="0" smtClean="0"/>
              <a:t>propuesto por  </a:t>
            </a:r>
            <a:r>
              <a:rPr lang="es-EC" sz="2300" dirty="0" err="1"/>
              <a:t>Byung-Chul</a:t>
            </a:r>
            <a:r>
              <a:rPr lang="es-EC" sz="2300" dirty="0"/>
              <a:t> </a:t>
            </a:r>
            <a:r>
              <a:rPr lang="es-EC" sz="2300" dirty="0" smtClean="0"/>
              <a:t>Han </a:t>
            </a:r>
            <a:r>
              <a:rPr lang="es-EC" sz="2300" dirty="0"/>
              <a:t>en su libro “La desaparición de los rituales” (2020), pues ciertamente los rituales no desaparecen sino </a:t>
            </a:r>
            <a:r>
              <a:rPr lang="es-EC" sz="2300" dirty="0" smtClean="0"/>
              <a:t>que </a:t>
            </a:r>
            <a:r>
              <a:rPr lang="es-EC" sz="2300" dirty="0"/>
              <a:t>se transforman, se adaptan; surgen para satisfacer necesidades de </a:t>
            </a:r>
            <a:r>
              <a:rPr lang="es-EC" sz="2300" dirty="0" smtClean="0"/>
              <a:t>simbolización y comunicación, </a:t>
            </a:r>
            <a:r>
              <a:rPr lang="es-EC" sz="2300" dirty="0"/>
              <a:t>conocen su apogeo, se modifican y son sustituidos por </a:t>
            </a:r>
            <a:r>
              <a:rPr lang="es-EC" sz="2300" dirty="0" smtClean="0"/>
              <a:t>otros.</a:t>
            </a:r>
            <a:endParaRPr lang="es-EC" sz="2300" dirty="0"/>
          </a:p>
          <a:p>
            <a:pPr marL="0" indent="0">
              <a:buNone/>
            </a:pPr>
            <a:r>
              <a:rPr lang="es-EC" sz="2300" dirty="0" smtClean="0"/>
              <a:t>   Camus también nos habla de la </a:t>
            </a:r>
            <a:r>
              <a:rPr lang="es-EC" sz="2300" b="1" dirty="0" smtClean="0"/>
              <a:t>desritualización</a:t>
            </a:r>
            <a:r>
              <a:rPr lang="es-EC" sz="2300" dirty="0" smtClean="0"/>
              <a:t> en </a:t>
            </a:r>
            <a:r>
              <a:rPr lang="es-EC" sz="2300" i="1" dirty="0" smtClean="0"/>
              <a:t>La peste</a:t>
            </a:r>
            <a:r>
              <a:rPr lang="es-EC" sz="2300" dirty="0" smtClean="0"/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C" sz="2300" dirty="0" smtClean="0"/>
              <a:t>   “Al principio lo que caracterizó nuestros entierros fue su rapidez. Las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C" sz="2300" dirty="0" smtClean="0"/>
              <a:t>   formalidades se habían simplificado y, por lo general, los ritos fúnebres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C" sz="2300" dirty="0"/>
              <a:t> </a:t>
            </a:r>
            <a:r>
              <a:rPr lang="es-EC" sz="2300" dirty="0" smtClean="0"/>
              <a:t>  habían sido suprimidos. Los enfermos se morían separados de sus familias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C" sz="2300" dirty="0"/>
              <a:t> </a:t>
            </a:r>
            <a:r>
              <a:rPr lang="es-EC" sz="2300" dirty="0" smtClean="0"/>
              <a:t>  y no se permitía ningún tipo de ritual velatorio”. (2018 [1947]: 160)</a:t>
            </a:r>
          </a:p>
        </p:txBody>
      </p:sp>
    </p:spTree>
    <p:extLst>
      <p:ext uri="{BB962C8B-B14F-4D97-AF65-F5344CB8AC3E}">
        <p14:creationId xmlns:p14="http://schemas.microsoft.com/office/powerpoint/2010/main" val="19411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/>
              <a:t>Orden y caos</a:t>
            </a:r>
            <a:endParaRPr lang="es-EC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   En la pandemia los procesos de desritualización, pérdida de identidad y transformación de las articulaciones espaciales expresadas en el </a:t>
            </a:r>
            <a:r>
              <a:rPr lang="es-EC" b="1" dirty="0" smtClean="0"/>
              <a:t>acercamiento</a:t>
            </a:r>
            <a:r>
              <a:rPr lang="es-EC" dirty="0" smtClean="0"/>
              <a:t> </a:t>
            </a:r>
            <a:r>
              <a:rPr lang="es-EC" dirty="0" smtClean="0">
                <a:sym typeface="Wingdings" panose="05000000000000000000" pitchFamily="2" charset="2"/>
              </a:rPr>
              <a:t></a:t>
            </a:r>
            <a:r>
              <a:rPr lang="es-EC" dirty="0" smtClean="0"/>
              <a:t> </a:t>
            </a:r>
            <a:r>
              <a:rPr lang="es-EC" b="1" dirty="0" smtClean="0"/>
              <a:t>alejamiento</a:t>
            </a:r>
            <a:r>
              <a:rPr lang="es-EC" dirty="0" smtClean="0"/>
              <a:t>, en la </a:t>
            </a:r>
            <a:r>
              <a:rPr lang="es-EC" b="1" dirty="0" smtClean="0"/>
              <a:t>proximidad</a:t>
            </a:r>
            <a:r>
              <a:rPr lang="es-EC" dirty="0" smtClean="0"/>
              <a:t> </a:t>
            </a:r>
            <a:r>
              <a:rPr lang="es-EC" dirty="0" smtClean="0">
                <a:sym typeface="Wingdings" panose="05000000000000000000" pitchFamily="2" charset="2"/>
              </a:rPr>
              <a:t> </a:t>
            </a:r>
            <a:r>
              <a:rPr lang="es-EC" b="1" dirty="0" smtClean="0">
                <a:sym typeface="Wingdings" panose="05000000000000000000" pitchFamily="2" charset="2"/>
              </a:rPr>
              <a:t>distancia</a:t>
            </a:r>
            <a:r>
              <a:rPr lang="es-EC" dirty="0" smtClean="0">
                <a:sym typeface="Wingdings" panose="05000000000000000000" pitchFamily="2" charset="2"/>
              </a:rPr>
              <a:t> </a:t>
            </a:r>
            <a:r>
              <a:rPr lang="es-EC" dirty="0" smtClean="0"/>
              <a:t>se asocian a procesos dialécticos entre </a:t>
            </a:r>
            <a:r>
              <a:rPr lang="es-EC" b="1" dirty="0" smtClean="0">
                <a:solidFill>
                  <a:schemeClr val="bg1"/>
                </a:solidFill>
              </a:rPr>
              <a:t>orden</a:t>
            </a:r>
            <a:r>
              <a:rPr lang="es-EC" dirty="0" smtClean="0"/>
              <a:t> y </a:t>
            </a:r>
            <a:r>
              <a:rPr lang="es-EC" b="1" dirty="0" smtClean="0">
                <a:solidFill>
                  <a:schemeClr val="bg1"/>
                </a:solidFill>
              </a:rPr>
              <a:t>caos:</a:t>
            </a: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             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598798" y="4136531"/>
            <a:ext cx="4067034" cy="160043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bg1"/>
                </a:solidFill>
              </a:rPr>
              <a:t>            </a:t>
            </a:r>
            <a:r>
              <a:rPr lang="es-EC" sz="2600" b="1" dirty="0" smtClean="0">
                <a:solidFill>
                  <a:schemeClr val="bg1"/>
                </a:solidFill>
              </a:rPr>
              <a:t>ORDEN</a:t>
            </a:r>
            <a:r>
              <a:rPr lang="es-EC" sz="2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C" sz="2400" dirty="0" smtClean="0">
                <a:solidFill>
                  <a:schemeClr val="bg1"/>
                </a:solidFill>
              </a:rPr>
              <a:t>- Salud        </a:t>
            </a:r>
            <a:r>
              <a:rPr lang="es-EC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s-EC" sz="2400" dirty="0" smtClean="0">
                <a:solidFill>
                  <a:schemeClr val="bg1"/>
                </a:solidFill>
              </a:rPr>
              <a:t>  vida</a:t>
            </a:r>
          </a:p>
          <a:p>
            <a:r>
              <a:rPr lang="es-EC" sz="2400" dirty="0" smtClean="0">
                <a:solidFill>
                  <a:schemeClr val="bg1"/>
                </a:solidFill>
              </a:rPr>
              <a:t>- Nombre     </a:t>
            </a:r>
            <a:r>
              <a:rPr lang="es-EC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s-EC" sz="2400" dirty="0" smtClean="0">
                <a:solidFill>
                  <a:schemeClr val="bg1"/>
                </a:solidFill>
              </a:rPr>
              <a:t>  identidad</a:t>
            </a:r>
          </a:p>
          <a:p>
            <a:r>
              <a:rPr lang="es-EC" sz="2400" dirty="0" smtClean="0">
                <a:solidFill>
                  <a:schemeClr val="bg1"/>
                </a:solidFill>
              </a:rPr>
              <a:t>- Ritualidad </a:t>
            </a:r>
            <a:r>
              <a:rPr lang="es-EC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 pertenencia</a:t>
            </a:r>
            <a:endParaRPr lang="es-EC" sz="2400" dirty="0" smtClean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92974" y="4136531"/>
            <a:ext cx="4694830" cy="160043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bg1"/>
                </a:solidFill>
              </a:rPr>
              <a:t>                 </a:t>
            </a:r>
            <a:r>
              <a:rPr lang="es-EC" sz="2600" b="1" dirty="0" smtClean="0">
                <a:solidFill>
                  <a:schemeClr val="bg1"/>
                </a:solidFill>
              </a:rPr>
              <a:t>CAOS</a:t>
            </a:r>
            <a:r>
              <a:rPr lang="es-EC" sz="2600" dirty="0" smtClean="0">
                <a:solidFill>
                  <a:schemeClr val="bg1"/>
                </a:solidFill>
              </a:rPr>
              <a:t> </a:t>
            </a:r>
            <a:endParaRPr lang="es-EC" sz="2600" dirty="0">
              <a:solidFill>
                <a:schemeClr val="bg1"/>
              </a:solidFill>
            </a:endParaRPr>
          </a:p>
          <a:p>
            <a:r>
              <a:rPr lang="es-EC" sz="2400" dirty="0" smtClean="0">
                <a:solidFill>
                  <a:schemeClr val="bg1"/>
                </a:solidFill>
              </a:rPr>
              <a:t>- Enfermedad       </a:t>
            </a:r>
            <a:r>
              <a:rPr lang="es-EC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 muerte</a:t>
            </a:r>
          </a:p>
          <a:p>
            <a:r>
              <a:rPr lang="es-EC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- Desaparición        anonimato</a:t>
            </a:r>
          </a:p>
          <a:p>
            <a:r>
              <a:rPr lang="es-EC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- Desritualización   anomia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4915504" y="4832992"/>
            <a:ext cx="62779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08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128" y="843566"/>
            <a:ext cx="4600575" cy="990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EC" sz="2800" dirty="0" smtClean="0"/>
              <a:t>Para concluir…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dirty="0" smtClean="0"/>
              <a:t>   Como la Antropología y la Semiótica nos han demostrado a lo largo de los años, las representaciones de la enfermedad, la muerte, el espacio y el cuerpo son </a:t>
            </a:r>
            <a:r>
              <a:rPr lang="es-EC" b="1" dirty="0" smtClean="0"/>
              <a:t>socialmente construidas </a:t>
            </a:r>
            <a:r>
              <a:rPr lang="es-EC" dirty="0" smtClean="0"/>
              <a:t>y no modelos universales.</a:t>
            </a:r>
          </a:p>
          <a:p>
            <a:pPr marL="0" indent="0">
              <a:buNone/>
            </a:pPr>
            <a:r>
              <a:rPr lang="es-EC" dirty="0"/>
              <a:t> </a:t>
            </a:r>
            <a:r>
              <a:rPr lang="es-EC" dirty="0" smtClean="0"/>
              <a:t>  Semiotizamos nuestros espacios, cuerpos, identidades y ritos en relación con nuestros contextos históricos. La pandemia ha trastocado las relaciones tradicionales de cuerpos, espacios y ritos con esos escenarios y prácticas. </a:t>
            </a:r>
          </a:p>
          <a:p>
            <a:pPr marL="0" indent="0">
              <a:buNone/>
            </a:pPr>
            <a:r>
              <a:rPr lang="es-EC" dirty="0"/>
              <a:t> </a:t>
            </a:r>
            <a:r>
              <a:rPr lang="es-EC" dirty="0" smtClean="0"/>
              <a:t>  En consecuencia, la pandemia ha afectado también nuestras identidades, un constructo socio-cultural que depende de tales relaciones. </a:t>
            </a:r>
          </a:p>
        </p:txBody>
      </p:sp>
    </p:spTree>
    <p:extLst>
      <p:ext uri="{BB962C8B-B14F-4D97-AF65-F5344CB8AC3E}">
        <p14:creationId xmlns:p14="http://schemas.microsoft.com/office/powerpoint/2010/main" val="36278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 </a:t>
            </a:r>
            <a:r>
              <a:rPr lang="es-EC" sz="2700" dirty="0"/>
              <a:t>“…el microbio de la peste no muere ni desaparece </a:t>
            </a:r>
            <a:r>
              <a:rPr lang="es-EC" sz="2700" dirty="0" smtClean="0"/>
              <a:t>nunca…”</a:t>
            </a:r>
            <a:endParaRPr lang="es-EC" sz="27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3746338"/>
            <a:ext cx="9613861" cy="2483894"/>
          </a:xfrm>
          <a:solidFill>
            <a:schemeClr val="accent4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EC" dirty="0" smtClean="0"/>
          </a:p>
          <a:p>
            <a:pPr marL="0" indent="0" algn="ctr">
              <a:buNone/>
            </a:pPr>
            <a:r>
              <a:rPr lang="es-EC" sz="2600" dirty="0" smtClean="0"/>
              <a:t>“Aquella multitud dichosa ignoraba aquello que estaba en los libros: que el microbio de la peste no muere ni desaparece nunca, que puede permanecer dormido o apaciguado por años  o siglos en los muebles, en la ropa, y que espera con paciencia en los rincones de las ciudades hasta el día en que otra peste (…) despierte su aluvión de ratas y las envíe a morir en una ciudad hasta entonces feliz”.</a:t>
            </a:r>
          </a:p>
          <a:p>
            <a:pPr marL="0" indent="0" algn="ctr">
              <a:buNone/>
            </a:pPr>
            <a:r>
              <a:rPr lang="es-EC" sz="2600" dirty="0" smtClean="0"/>
              <a:t>Albert Camus, </a:t>
            </a:r>
            <a:r>
              <a:rPr lang="es-EC" sz="2600" i="1" dirty="0" smtClean="0"/>
              <a:t>La peste. </a:t>
            </a:r>
            <a:r>
              <a:rPr lang="es-EC" sz="2600" dirty="0" smtClean="0"/>
              <a:t>1947.</a:t>
            </a:r>
            <a:endParaRPr lang="es-EC" sz="2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80321" y="2238233"/>
            <a:ext cx="95009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dirty="0" smtClean="0"/>
              <a:t>Una </a:t>
            </a:r>
            <a:r>
              <a:rPr lang="es-EC" sz="2300" dirty="0"/>
              <a:t>de las enseñanzas más fuertes de la </a:t>
            </a:r>
            <a:r>
              <a:rPr lang="es-EC" sz="2300" dirty="0" smtClean="0"/>
              <a:t>pandemia </a:t>
            </a:r>
            <a:r>
              <a:rPr lang="es-EC" sz="2300" dirty="0"/>
              <a:t>es </a:t>
            </a:r>
            <a:r>
              <a:rPr lang="es-EC" sz="2300" dirty="0" smtClean="0"/>
              <a:t>que la </a:t>
            </a:r>
            <a:r>
              <a:rPr lang="es-EC" sz="2300" dirty="0"/>
              <a:t>vida es frágil y transitoria, vulnerable y limitada y que, como nos dice Camus, </a:t>
            </a:r>
            <a:r>
              <a:rPr lang="es-EC" sz="2300" dirty="0" smtClean="0"/>
              <a:t>ella </a:t>
            </a:r>
            <a:r>
              <a:rPr lang="es-EC" sz="2300" dirty="0"/>
              <a:t>no </a:t>
            </a:r>
            <a:r>
              <a:rPr lang="es-EC" sz="2300" dirty="0" smtClean="0"/>
              <a:t>desaparece </a:t>
            </a:r>
            <a:r>
              <a:rPr lang="es-EC" sz="2300" dirty="0"/>
              <a:t>definitivamente sino reposa en los rincones menos esperados:</a:t>
            </a:r>
          </a:p>
        </p:txBody>
      </p:sp>
    </p:spTree>
    <p:extLst>
      <p:ext uri="{BB962C8B-B14F-4D97-AF65-F5344CB8AC3E}">
        <p14:creationId xmlns:p14="http://schemas.microsoft.com/office/powerpoint/2010/main" val="8389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Referencias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9725809" cy="3599316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Camus, Albert (217 [1947]). </a:t>
            </a:r>
            <a:r>
              <a:rPr lang="es-EC" i="1" dirty="0" smtClean="0"/>
              <a:t>La peste</a:t>
            </a:r>
            <a:r>
              <a:rPr lang="es-EC" dirty="0" smtClean="0"/>
              <a:t>. Caracas: </a:t>
            </a:r>
            <a:r>
              <a:rPr lang="es-EC" dirty="0" err="1" smtClean="0"/>
              <a:t>Lucemar</a:t>
            </a:r>
            <a:r>
              <a:rPr lang="es-EC" dirty="0" smtClean="0"/>
              <a:t>. </a:t>
            </a:r>
          </a:p>
          <a:p>
            <a:r>
              <a:rPr lang="es-EC" dirty="0"/>
              <a:t>C</a:t>
            </a:r>
            <a:r>
              <a:rPr lang="es-EC" dirty="0" smtClean="0"/>
              <a:t>olón </a:t>
            </a:r>
            <a:r>
              <a:rPr lang="es-EC" dirty="0"/>
              <a:t>Z</a:t>
            </a:r>
            <a:r>
              <a:rPr lang="es-EC" dirty="0" smtClean="0"/>
              <a:t>ayas, </a:t>
            </a:r>
            <a:r>
              <a:rPr lang="es-EC" dirty="0"/>
              <a:t>Eliseo (2020). De virus y memorias o cómo vivir la </a:t>
            </a:r>
            <a:r>
              <a:rPr lang="es-EC" dirty="0" err="1"/>
              <a:t>viralidad</a:t>
            </a:r>
            <a:r>
              <a:rPr lang="es-EC" dirty="0"/>
              <a:t> contemporánea. Disponible en https://www.metro.pr/pr/blogs/2020/05/10/virus-memorias-como-vivir-la-viralidad-contemporanea.html</a:t>
            </a:r>
            <a:endParaRPr lang="es-EC" dirty="0" smtClean="0"/>
          </a:p>
          <a:p>
            <a:r>
              <a:rPr lang="es-EC" dirty="0" smtClean="0"/>
              <a:t>Finol, José Enrique (2015</a:t>
            </a:r>
            <a:r>
              <a:rPr lang="es-EC" dirty="0"/>
              <a:t>). </a:t>
            </a:r>
            <a:r>
              <a:rPr lang="es-EC" dirty="0" smtClean="0"/>
              <a:t>Antropo-Semiótica de la muerte: suicidio asistido, ritualización y des-ritualización. </a:t>
            </a:r>
            <a:r>
              <a:rPr lang="es-EC" dirty="0"/>
              <a:t>En </a:t>
            </a:r>
            <a:r>
              <a:rPr lang="es-EC" i="1" dirty="0"/>
              <a:t>L</a:t>
            </a:r>
            <a:r>
              <a:rPr lang="es-EC" i="1" dirty="0" smtClean="0"/>
              <a:t>ecturas </a:t>
            </a:r>
            <a:r>
              <a:rPr lang="es-EC" i="1" dirty="0" err="1" smtClean="0"/>
              <a:t>antroposemioticas</a:t>
            </a:r>
            <a:r>
              <a:rPr lang="es-EC" i="1" dirty="0" smtClean="0"/>
              <a:t> sobre la muerte y el morir desde </a:t>
            </a:r>
            <a:r>
              <a:rPr lang="es-EC" i="1" dirty="0"/>
              <a:t>Latinoamérica. </a:t>
            </a:r>
            <a:r>
              <a:rPr lang="es-EC" dirty="0" err="1" smtClean="0"/>
              <a:t>Krautstofl</a:t>
            </a:r>
            <a:r>
              <a:rPr lang="es-EC" dirty="0" smtClean="0"/>
              <a:t>, E. M. y </a:t>
            </a:r>
            <a:r>
              <a:rPr lang="es-EC" dirty="0" err="1" smtClean="0"/>
              <a:t>Bondar</a:t>
            </a:r>
            <a:r>
              <a:rPr lang="es-EC" dirty="0" smtClean="0"/>
              <a:t>, C. I. (Compiladores).  Posadas: Universidad Nacional de Misiones.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390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Introducción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C" sz="2600" dirty="0" smtClean="0"/>
              <a:t>   Apoyado en una suerte de Antropo-Semiótica vivencial, propongo unas reflexiones sobre la pandemia, a partir de categorías generales como cuerpo, espacio, ritualización e identidad.</a:t>
            </a:r>
            <a:endParaRPr lang="es-EC" sz="2600" dirty="0"/>
          </a:p>
          <a:p>
            <a:pPr marL="0" indent="0" algn="just">
              <a:buNone/>
            </a:pPr>
            <a:r>
              <a:rPr lang="es-EC" sz="2600" dirty="0" smtClean="0"/>
              <a:t>   Me gustaría provocar una discusión que nos ayude a comprender cómo se han transformado nuestras conductas y percepciones, </a:t>
            </a:r>
            <a:r>
              <a:rPr lang="es-EC" sz="2600" dirty="0"/>
              <a:t>l</a:t>
            </a:r>
            <a:r>
              <a:rPr lang="es-EC" sz="2600" dirty="0" smtClean="0"/>
              <a:t>as relaciones que hoy vivimos con nuestro entorno cotidiano.</a:t>
            </a:r>
          </a:p>
          <a:p>
            <a:pPr marL="0" indent="0" algn="just">
              <a:buNone/>
            </a:pPr>
            <a:r>
              <a:rPr lang="es-EC" sz="2600" dirty="0" smtClean="0"/>
              <a:t>   El cuerpo en la pandemia también forma parte de ese conjunto de lenguajes que hemos llamado la Corposfera, parte constitutiva de la Semiosfera propuesta por Lotman. </a:t>
            </a:r>
          </a:p>
          <a:p>
            <a:pPr marL="0" indent="0" algn="just">
              <a:buNone/>
            </a:pPr>
            <a:endParaRPr lang="es-EC" sz="2600" dirty="0" smtClean="0"/>
          </a:p>
          <a:p>
            <a:pPr marL="0" indent="0" algn="just">
              <a:buNone/>
            </a:pPr>
            <a:endParaRPr lang="es-EC" sz="2600" dirty="0" smtClean="0"/>
          </a:p>
          <a:p>
            <a:pPr marL="0" indent="0" algn="just">
              <a:buNone/>
            </a:pPr>
            <a:endParaRPr lang="es-EC" sz="2600" dirty="0" smtClean="0"/>
          </a:p>
          <a:p>
            <a:pPr marL="0" indent="0" algn="just">
              <a:buNone/>
            </a:pPr>
            <a:endParaRPr lang="es-EC" sz="2600" dirty="0"/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391" y="1007594"/>
            <a:ext cx="3838791" cy="8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369" y="1005038"/>
            <a:ext cx="3840813" cy="8291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   Enfocaremos </a:t>
            </a:r>
            <a:r>
              <a:rPr lang="es-EC" dirty="0"/>
              <a:t>nuestra atención </a:t>
            </a:r>
            <a:r>
              <a:rPr lang="es-EC" dirty="0" smtClean="0"/>
              <a:t>sobre </a:t>
            </a:r>
            <a:r>
              <a:rPr lang="es-EC" dirty="0"/>
              <a:t>procesos cotidianos: las relaciones espaciales, corporales, identitarias y rituales de las sociedades </a:t>
            </a:r>
            <a:r>
              <a:rPr lang="es-EC" dirty="0" smtClean="0"/>
              <a:t>afectadas por la pandemia.</a:t>
            </a:r>
          </a:p>
          <a:p>
            <a:pPr marL="0" indent="0">
              <a:buNone/>
            </a:pPr>
            <a:r>
              <a:rPr lang="es-EC" dirty="0" smtClean="0"/>
              <a:t>   </a:t>
            </a:r>
            <a:r>
              <a:rPr lang="es-EC" b="1" dirty="0" smtClean="0"/>
              <a:t>Espacio</a:t>
            </a:r>
            <a:r>
              <a:rPr lang="es-EC" dirty="0" smtClean="0"/>
              <a:t> </a:t>
            </a:r>
            <a:r>
              <a:rPr lang="es-EC" dirty="0"/>
              <a:t>y </a:t>
            </a:r>
            <a:r>
              <a:rPr lang="es-EC" b="1" dirty="0"/>
              <a:t>cuerpo</a:t>
            </a:r>
            <a:r>
              <a:rPr lang="es-EC" dirty="0"/>
              <a:t> son dos capítulos estrechamente entrelazados y son el objeto de la disciplina semiótica que se ha llamado </a:t>
            </a:r>
            <a:r>
              <a:rPr lang="es-EC" b="1" dirty="0"/>
              <a:t>Proxémica</a:t>
            </a:r>
            <a:r>
              <a:rPr lang="es-EC" dirty="0"/>
              <a:t> (Hall, 1959), y que Greimas y Courtés definen como una disciplina “que busca analizar las disposiciones de los sujetos y objetos en el espacio y el uso que los sujetos hacen </a:t>
            </a:r>
            <a:r>
              <a:rPr lang="es-EC" dirty="0" smtClean="0"/>
              <a:t>de él </a:t>
            </a:r>
            <a:r>
              <a:rPr lang="es-EC" dirty="0"/>
              <a:t>con fines de </a:t>
            </a:r>
            <a:r>
              <a:rPr lang="es-EC" dirty="0" smtClean="0"/>
              <a:t>significación.” </a:t>
            </a:r>
            <a:r>
              <a:rPr lang="es-EC" dirty="0"/>
              <a:t>(1979: 300</a:t>
            </a:r>
            <a:r>
              <a:rPr lang="es-EC" dirty="0" smtClean="0"/>
              <a:t>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612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/>
              <a:t>Pandemia y espacialización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/>
              <a:t> </a:t>
            </a:r>
            <a:r>
              <a:rPr lang="es-EC" dirty="0" smtClean="0"/>
              <a:t>  La </a:t>
            </a:r>
            <a:r>
              <a:rPr lang="es-EC" b="1" dirty="0"/>
              <a:t>espacialización</a:t>
            </a:r>
            <a:r>
              <a:rPr lang="es-EC" dirty="0"/>
              <a:t> es una de las operaciones fundamentales de la productividad </a:t>
            </a:r>
            <a:r>
              <a:rPr lang="es-EC" dirty="0" smtClean="0"/>
              <a:t>semiótica</a:t>
            </a:r>
            <a:r>
              <a:rPr lang="es-EC" dirty="0"/>
              <a:t>,</a:t>
            </a:r>
            <a:r>
              <a:rPr lang="es-EC" dirty="0" smtClean="0"/>
              <a:t> </a:t>
            </a:r>
            <a:r>
              <a:rPr lang="es-EC" dirty="0"/>
              <a:t>ella genera significados y sentidos de una gran capacidad y densidad comunicativas.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   Greimas </a:t>
            </a:r>
            <a:r>
              <a:rPr lang="es-EC" dirty="0"/>
              <a:t>y </a:t>
            </a:r>
            <a:r>
              <a:rPr lang="es-EC" dirty="0" smtClean="0"/>
              <a:t>Courtés </a:t>
            </a:r>
            <a:r>
              <a:rPr lang="es-EC" dirty="0"/>
              <a:t>definen </a:t>
            </a:r>
            <a:r>
              <a:rPr lang="es-EC" dirty="0" smtClean="0"/>
              <a:t>la </a:t>
            </a:r>
            <a:r>
              <a:rPr lang="es-EC" b="1" dirty="0" smtClean="0"/>
              <a:t>espacialización</a:t>
            </a:r>
            <a:r>
              <a:rPr lang="es-EC" dirty="0" smtClean="0"/>
              <a:t> como </a:t>
            </a:r>
            <a:r>
              <a:rPr lang="es-EC" dirty="0"/>
              <a:t>uno de los componentes de la construcción de discurso (1979: 358); en ella actúan cuerpos, objetos y sus múltiples interacciones para construir y semiotizar un entorno, cuyo dinamismo determina sentidos particulares</a:t>
            </a:r>
            <a:r>
              <a:rPr lang="es-EC" dirty="0" smtClean="0"/>
              <a:t>.</a:t>
            </a:r>
          </a:p>
          <a:p>
            <a:pPr marL="0" indent="0">
              <a:buNone/>
            </a:pPr>
            <a:r>
              <a:rPr lang="es-EC" dirty="0" smtClean="0"/>
              <a:t>  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303" y="1005038"/>
            <a:ext cx="3840813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Pandemia y transformación de la espacialización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859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2200" dirty="0" smtClean="0"/>
              <a:t>   </a:t>
            </a:r>
          </a:p>
          <a:p>
            <a:pPr marL="0" indent="0">
              <a:buNone/>
            </a:pPr>
            <a:r>
              <a:rPr lang="es-EC" dirty="0" smtClean="0"/>
              <a:t>En el análisis de las transformaciones de la </a:t>
            </a:r>
            <a:r>
              <a:rPr lang="es-EC" b="1" dirty="0" smtClean="0"/>
              <a:t>espacialización</a:t>
            </a:r>
            <a:r>
              <a:rPr lang="es-EC" dirty="0" smtClean="0"/>
              <a:t> en el contexto de la pandemia, nos parece útil introducir los conceptos de </a:t>
            </a:r>
            <a:r>
              <a:rPr lang="es-EC" b="1" dirty="0" smtClean="0"/>
              <a:t>lugar</a:t>
            </a:r>
            <a:r>
              <a:rPr lang="es-EC" dirty="0" smtClean="0"/>
              <a:t> y </a:t>
            </a:r>
            <a:r>
              <a:rPr lang="es-EC" b="1" dirty="0" smtClean="0"/>
              <a:t>territorio.</a:t>
            </a:r>
            <a:r>
              <a:rPr lang="es-EC" dirty="0" smtClean="0"/>
              <a:t> (Finol 2018, 2019, 2020)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  El </a:t>
            </a:r>
            <a:r>
              <a:rPr lang="es-EC" b="1" dirty="0"/>
              <a:t>lugar</a:t>
            </a:r>
            <a:r>
              <a:rPr lang="es-EC" dirty="0"/>
              <a:t> “es una porción de espacio que se caracteriza por la permanencia y habitabilidad de sus ocupantes, lo que conduce a que esté dotado de una densidad semiótica e identitaria fuertes y, en consecuencia, es un generador de memoria densa”. (Finol, 2020</a:t>
            </a:r>
            <a:r>
              <a:rPr lang="es-EC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72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369" y="879133"/>
            <a:ext cx="3840813" cy="8291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/>
              <a:t> </a:t>
            </a: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El </a:t>
            </a:r>
            <a:r>
              <a:rPr lang="es-EC" b="1" dirty="0"/>
              <a:t>territorio</a:t>
            </a:r>
            <a:r>
              <a:rPr lang="es-EC" dirty="0"/>
              <a:t> “es una porción de espacio más extensa, menos vinculada a habitantes y más a transeúntes.  Su densidad semiótica y eficiencia identitaria es más difusa, pues no está necesariamente asociada a la permanencia de sus habitantes”. </a:t>
            </a: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   “Mientras en los </a:t>
            </a:r>
            <a:r>
              <a:rPr lang="es-EC" b="1" dirty="0"/>
              <a:t>lugares</a:t>
            </a:r>
            <a:r>
              <a:rPr lang="es-EC" dirty="0"/>
              <a:t> predominan los habitantes, en los </a:t>
            </a:r>
            <a:r>
              <a:rPr lang="es-EC" b="1" dirty="0"/>
              <a:t>territorios</a:t>
            </a:r>
            <a:r>
              <a:rPr lang="es-EC" dirty="0"/>
              <a:t> predominan los transeúntes”. (Finol, 2020). El hogar es un </a:t>
            </a:r>
            <a:r>
              <a:rPr lang="es-EC" b="1" dirty="0"/>
              <a:t>lugar</a:t>
            </a:r>
            <a:r>
              <a:rPr lang="es-EC" dirty="0"/>
              <a:t>, la calle es un </a:t>
            </a:r>
            <a:r>
              <a:rPr lang="es-EC" b="1" dirty="0"/>
              <a:t>territorio</a:t>
            </a:r>
            <a:r>
              <a:rPr lang="es-EC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1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Pandemia y espacialización</a:t>
            </a:r>
            <a:endParaRPr lang="es-EC" sz="28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0684" y="2748718"/>
            <a:ext cx="3324496" cy="279294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2821" y="2133717"/>
            <a:ext cx="75678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dirty="0" smtClean="0"/>
              <a:t>   Entre </a:t>
            </a:r>
            <a:r>
              <a:rPr lang="es-EC" sz="2300" dirty="0"/>
              <a:t>los ejemplos </a:t>
            </a:r>
            <a:r>
              <a:rPr lang="es-EC" sz="2300" dirty="0" smtClean="0"/>
              <a:t>de </a:t>
            </a:r>
            <a:r>
              <a:rPr lang="es-EC" sz="2300" dirty="0"/>
              <a:t>la transformación de los procesos de </a:t>
            </a:r>
            <a:r>
              <a:rPr lang="es-EC" sz="2300" b="1" dirty="0"/>
              <a:t>espacialización</a:t>
            </a:r>
            <a:r>
              <a:rPr lang="es-EC" sz="2300" dirty="0"/>
              <a:t> durante la pandemia </a:t>
            </a:r>
            <a:r>
              <a:rPr lang="es-EC" sz="2300" dirty="0" smtClean="0"/>
              <a:t>están </a:t>
            </a:r>
            <a:r>
              <a:rPr lang="es-EC" sz="2300" dirty="0"/>
              <a:t>el teletrabajo, la </a:t>
            </a:r>
            <a:r>
              <a:rPr lang="es-EC" sz="2300" dirty="0" smtClean="0"/>
              <a:t>teledocencia, </a:t>
            </a:r>
            <a:r>
              <a:rPr lang="es-EC" sz="2300" dirty="0"/>
              <a:t>la </a:t>
            </a:r>
            <a:r>
              <a:rPr lang="es-EC" sz="2300" dirty="0" smtClean="0"/>
              <a:t>telecompra </a:t>
            </a:r>
            <a:r>
              <a:rPr lang="es-EC" sz="2300" dirty="0"/>
              <a:t>de alimentos y </a:t>
            </a:r>
            <a:r>
              <a:rPr lang="es-EC" sz="2300" dirty="0" smtClean="0"/>
              <a:t>medicinas. </a:t>
            </a:r>
            <a:endParaRPr lang="es-EC" sz="2300" dirty="0"/>
          </a:p>
          <a:p>
            <a:r>
              <a:rPr lang="es-EC" sz="2300" dirty="0" smtClean="0"/>
              <a:t>   El teletrabajo ha transformado </a:t>
            </a:r>
            <a:r>
              <a:rPr lang="es-EC" sz="2300" dirty="0"/>
              <a:t>la relación entre </a:t>
            </a:r>
            <a:r>
              <a:rPr lang="es-EC" sz="2300" dirty="0">
                <a:solidFill>
                  <a:schemeClr val="bg1"/>
                </a:solidFill>
              </a:rPr>
              <a:t>lugares</a:t>
            </a:r>
            <a:r>
              <a:rPr lang="es-EC" sz="2300" dirty="0"/>
              <a:t> </a:t>
            </a:r>
            <a:r>
              <a:rPr lang="es-EC" sz="2300" dirty="0" smtClean="0"/>
              <a:t>y </a:t>
            </a:r>
            <a:r>
              <a:rPr lang="es-EC" sz="2300" dirty="0" smtClean="0">
                <a:solidFill>
                  <a:schemeClr val="bg1"/>
                </a:solidFill>
              </a:rPr>
              <a:t>territorios. </a:t>
            </a:r>
            <a:r>
              <a:rPr lang="es-EC" sz="2300" dirty="0"/>
              <a:t>H</a:t>
            </a:r>
            <a:r>
              <a:rPr lang="es-EC" sz="2300" dirty="0" smtClean="0"/>
              <a:t>a producido que</a:t>
            </a:r>
            <a:r>
              <a:rPr lang="es-EC" sz="2300" dirty="0" smtClean="0">
                <a:solidFill>
                  <a:schemeClr val="bg1"/>
                </a:solidFill>
              </a:rPr>
              <a:t> </a:t>
            </a:r>
            <a:r>
              <a:rPr lang="es-EC" sz="2300" dirty="0" smtClean="0"/>
              <a:t>un </a:t>
            </a:r>
            <a:r>
              <a:rPr lang="es-EC" sz="2300" dirty="0"/>
              <a:t>espacio </a:t>
            </a:r>
            <a:r>
              <a:rPr lang="es-EC" sz="2300" dirty="0" smtClean="0"/>
              <a:t>laboral tradicional como la oficina, que </a:t>
            </a:r>
            <a:r>
              <a:rPr lang="es-EC" sz="2300" dirty="0"/>
              <a:t>podría </a:t>
            </a:r>
            <a:r>
              <a:rPr lang="es-EC" sz="2300" dirty="0" smtClean="0"/>
              <a:t>considerarse un </a:t>
            </a:r>
            <a:r>
              <a:rPr lang="es-EC" sz="2300" dirty="0">
                <a:solidFill>
                  <a:schemeClr val="bg1"/>
                </a:solidFill>
              </a:rPr>
              <a:t>territorio</a:t>
            </a:r>
            <a:r>
              <a:rPr lang="es-EC" sz="2300" dirty="0"/>
              <a:t>, pues no satisface el requisito de la </a:t>
            </a:r>
            <a:r>
              <a:rPr lang="es-EC" sz="2300" dirty="0" smtClean="0"/>
              <a:t>habitabilidad aunque sí el de la permanencia, </a:t>
            </a:r>
            <a:r>
              <a:rPr lang="es-EC" sz="2300" dirty="0"/>
              <a:t>se </a:t>
            </a:r>
            <a:r>
              <a:rPr lang="es-EC" sz="2300" dirty="0" smtClean="0"/>
              <a:t>haya </a:t>
            </a:r>
            <a:r>
              <a:rPr lang="es-EC" sz="2300" dirty="0"/>
              <a:t>mudado al </a:t>
            </a:r>
            <a:r>
              <a:rPr lang="es-EC" sz="2300" dirty="0" smtClean="0"/>
              <a:t>hogar, </a:t>
            </a:r>
            <a:r>
              <a:rPr lang="es-EC" sz="2300" dirty="0"/>
              <a:t>un espacio que, según nuestra definición, es un </a:t>
            </a:r>
            <a:r>
              <a:rPr lang="es-EC" sz="2300" dirty="0" smtClean="0">
                <a:solidFill>
                  <a:schemeClr val="bg1"/>
                </a:solidFill>
              </a:rPr>
              <a:t>lugar</a:t>
            </a:r>
            <a:r>
              <a:rPr lang="es-EC" sz="2300" dirty="0" smtClean="0"/>
              <a:t>, pues implica habitabilidad y permanencia.  </a:t>
            </a:r>
            <a:endParaRPr lang="es-EC" sz="23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880684" y="5541661"/>
            <a:ext cx="332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https</a:t>
            </a:r>
            <a:r>
              <a:rPr lang="es-EC" sz="1400" dirty="0"/>
              <a:t>://</a:t>
            </a:r>
            <a:r>
              <a:rPr lang="es-EC" sz="1400" dirty="0" smtClean="0"/>
              <a:t>empresas.infoempleo.com/hrtrends/medidas-de-conciliacion-en-el-teletrabajo</a:t>
            </a:r>
            <a:endParaRPr lang="es-EC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006" y="1047750"/>
            <a:ext cx="345805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Pandemia </a:t>
            </a:r>
            <a:r>
              <a:rPr lang="es-EC" sz="2800" dirty="0"/>
              <a:t>y espacialización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   Los procesos de </a:t>
            </a:r>
            <a:r>
              <a:rPr lang="es-EC" b="1" dirty="0" smtClean="0"/>
              <a:t>espacialización</a:t>
            </a:r>
            <a:r>
              <a:rPr lang="es-EC" dirty="0" smtClean="0"/>
              <a:t> que la pandemia ha re-generado se expresan de varias maneras que, en general, se desprenden de la llamada </a:t>
            </a:r>
            <a:r>
              <a:rPr lang="es-EC" b="1" dirty="0" smtClean="0"/>
              <a:t>distancia social</a:t>
            </a:r>
            <a:r>
              <a:rPr lang="es-EC" dirty="0" smtClean="0"/>
              <a:t>: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707199" y="3699863"/>
            <a:ext cx="2369711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Espacio Social </a:t>
            </a:r>
          </a:p>
          <a:p>
            <a:r>
              <a:rPr lang="es-EC" sz="2400" dirty="0"/>
              <a:t> </a:t>
            </a:r>
            <a:r>
              <a:rPr lang="es-EC" sz="2400" dirty="0" smtClean="0"/>
              <a:t>         ≈</a:t>
            </a:r>
          </a:p>
          <a:p>
            <a:r>
              <a:rPr lang="es-EC" sz="2400" dirty="0" smtClean="0"/>
              <a:t>Espacio Físico</a:t>
            </a:r>
            <a:endParaRPr lang="es-EC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276541" y="3699863"/>
            <a:ext cx="2459865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Espacio Privado</a:t>
            </a:r>
          </a:p>
          <a:p>
            <a:r>
              <a:rPr lang="es-EC" sz="2400" dirty="0"/>
              <a:t> </a:t>
            </a:r>
            <a:r>
              <a:rPr lang="es-EC" sz="2400" dirty="0" smtClean="0"/>
              <a:t>         ≈</a:t>
            </a:r>
          </a:p>
          <a:p>
            <a:r>
              <a:rPr lang="es-EC" sz="2400" dirty="0" smtClean="0"/>
              <a:t>Espacio Público</a:t>
            </a:r>
            <a:endParaRPr lang="es-EC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910277" y="3699864"/>
            <a:ext cx="2356834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Espacio Íntimo</a:t>
            </a:r>
          </a:p>
          <a:p>
            <a:r>
              <a:rPr lang="es-EC" sz="2400" dirty="0"/>
              <a:t> </a:t>
            </a:r>
            <a:r>
              <a:rPr lang="es-EC" sz="2400" dirty="0" smtClean="0"/>
              <a:t>         ≈</a:t>
            </a:r>
          </a:p>
          <a:p>
            <a:r>
              <a:rPr lang="es-EC" sz="2400" dirty="0" smtClean="0"/>
              <a:t>Espacio Extraño</a:t>
            </a:r>
            <a:endParaRPr lang="es-EC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07212" y="5113397"/>
            <a:ext cx="10406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   Todas esas posibilidades espaciales, actualizadas con mayor o menor frecuencia en vivencias socio-corporales concretas, están dinámicamente modalizadas por las operaciones de </a:t>
            </a:r>
            <a:r>
              <a:rPr lang="es-EC" sz="2400" b="1" dirty="0" smtClean="0">
                <a:solidFill>
                  <a:schemeClr val="bg1"/>
                </a:solidFill>
              </a:rPr>
              <a:t>alejamiento</a:t>
            </a:r>
            <a:r>
              <a:rPr lang="es-EC" sz="2400" dirty="0" smtClean="0"/>
              <a:t> </a:t>
            </a:r>
            <a:r>
              <a:rPr lang="es-EC" sz="2400" dirty="0">
                <a:sym typeface="Wingdings" panose="05000000000000000000" pitchFamily="2" charset="2"/>
              </a:rPr>
              <a:t> </a:t>
            </a:r>
            <a:r>
              <a:rPr lang="es-EC" sz="2400" dirty="0" smtClean="0">
                <a:sym typeface="Wingdings" panose="05000000000000000000" pitchFamily="2" charset="2"/>
              </a:rPr>
              <a:t> </a:t>
            </a:r>
            <a:r>
              <a:rPr lang="es-EC" sz="2400" dirty="0" smtClean="0"/>
              <a:t>      </a:t>
            </a:r>
            <a:r>
              <a:rPr lang="es-EC" sz="2400" b="1" dirty="0" smtClean="0">
                <a:solidFill>
                  <a:schemeClr val="bg1"/>
                </a:solidFill>
              </a:rPr>
              <a:t>acercamiento</a:t>
            </a:r>
            <a:r>
              <a:rPr lang="es-EC" sz="2400" dirty="0" smtClean="0"/>
              <a:t>.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95904" y="3699863"/>
            <a:ext cx="2537138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Espacio Cercano</a:t>
            </a:r>
          </a:p>
          <a:p>
            <a:r>
              <a:rPr lang="es-EC" sz="2400" dirty="0" smtClean="0"/>
              <a:t>            ≈</a:t>
            </a:r>
            <a:endParaRPr lang="es-EC" sz="2400" dirty="0"/>
          </a:p>
          <a:p>
            <a:r>
              <a:rPr lang="es-EC" sz="2400" dirty="0" smtClean="0"/>
              <a:t>Espacio Remoto</a:t>
            </a:r>
            <a:endParaRPr lang="es-EC" sz="2400" dirty="0"/>
          </a:p>
        </p:txBody>
      </p:sp>
      <p:sp>
        <p:nvSpPr>
          <p:cNvPr id="10" name="Flecha izquierda y derecha 9"/>
          <p:cNvSpPr/>
          <p:nvPr/>
        </p:nvSpPr>
        <p:spPr>
          <a:xfrm>
            <a:off x="7585656" y="5990754"/>
            <a:ext cx="528034" cy="2132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061" y="1067909"/>
            <a:ext cx="345673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1501</TotalTime>
  <Words>2157</Words>
  <Application>Microsoft Office PowerPoint</Application>
  <PresentationFormat>Panorámica</PresentationFormat>
  <Paragraphs>167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</vt:lpstr>
      <vt:lpstr>Berlín</vt:lpstr>
      <vt:lpstr>Antropo-Semióticas del cuerpo: Pandemia y espacios, desritualización e identidades</vt:lpstr>
      <vt:lpstr>Presentación de PowerPoint</vt:lpstr>
      <vt:lpstr>Introducción</vt:lpstr>
      <vt:lpstr>Presentación de PowerPoint</vt:lpstr>
      <vt:lpstr>Pandemia y espacialización</vt:lpstr>
      <vt:lpstr>Pandemia y transformación de la espacialización</vt:lpstr>
      <vt:lpstr>Presentación de PowerPoint</vt:lpstr>
      <vt:lpstr>Pandemia y espacialización</vt:lpstr>
      <vt:lpstr>Pandemia y espacialización</vt:lpstr>
      <vt:lpstr>Presentación de PowerPoint</vt:lpstr>
      <vt:lpstr>Un nuevo lenguaje espacial </vt:lpstr>
      <vt:lpstr>Pandemias y corporalidades</vt:lpstr>
      <vt:lpstr>Presentación de PowerPoint</vt:lpstr>
      <vt:lpstr>Del “calor de cuerpo” al “cuerpo electrónico”</vt:lpstr>
      <vt:lpstr>Presentación de PowerPoint</vt:lpstr>
      <vt:lpstr>Pandemia e identidades perdidas…</vt:lpstr>
      <vt:lpstr>Pandemia e identidades perdidas…</vt:lpstr>
      <vt:lpstr>Presentación de PowerPoint</vt:lpstr>
      <vt:lpstr>La erosión de los rituales…</vt:lpstr>
      <vt:lpstr>Pandemia y desritualización</vt:lpstr>
      <vt:lpstr>Pandemia y desritualización</vt:lpstr>
      <vt:lpstr>Orden y caos</vt:lpstr>
      <vt:lpstr>Para concluir…</vt:lpstr>
      <vt:lpstr> “…el microbio de la peste no muere ni desaparece nunca…”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Antropo-Semióticas del Espacio: Pandemia y desritualization, cuerpos e identidades</dc:title>
  <dc:creator>José Enrique Finol</dc:creator>
  <cp:lastModifiedBy>José Enrique Finol</cp:lastModifiedBy>
  <cp:revision>117</cp:revision>
  <dcterms:created xsi:type="dcterms:W3CDTF">2020-09-01T15:50:29Z</dcterms:created>
  <dcterms:modified xsi:type="dcterms:W3CDTF">2020-09-22T13:55:40Z</dcterms:modified>
</cp:coreProperties>
</file>