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87" r:id="rId18"/>
    <p:sldId id="271" r:id="rId19"/>
    <p:sldId id="276" r:id="rId20"/>
    <p:sldId id="277" r:id="rId21"/>
    <p:sldId id="272" r:id="rId22"/>
    <p:sldId id="274" r:id="rId23"/>
    <p:sldId id="275" r:id="rId24"/>
    <p:sldId id="279" r:id="rId25"/>
    <p:sldId id="280" r:id="rId26"/>
    <p:sldId id="284" r:id="rId27"/>
    <p:sldId id="281" r:id="rId28"/>
    <p:sldId id="282" r:id="rId29"/>
    <p:sldId id="283" r:id="rId30"/>
    <p:sldId id="285" r:id="rId31"/>
    <p:sldId id="286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DE121-3BC3-49BD-9B22-DC92A1B99755}" type="datetimeFigureOut">
              <a:rPr lang="es-EC" smtClean="0"/>
              <a:t>27/08/2020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8200D-5CCA-4865-A718-06F2D4CC44A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596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560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7144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341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294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La Escuela Cusqueña, desarrollada principalmente entre los siglos XVII y XVIII, surge de las enseñanzas de artistas europeos que llegaron a Perú con el proceso de conquista y colonización del Tahuantinsuyo, el Imperio Inca, liderado por el conquistador español Francisco Pizarro, iniciado en 1542 y finalizado en 1572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841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8062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ANAGÓGICO: 1. f. Sentido místico de la Sagrada Escritura, encaminado a dar idea de la bienaventuranza eterna.</a:t>
            </a:r>
          </a:p>
          <a:p>
            <a:endParaRPr lang="es-EC" dirty="0" smtClean="0"/>
          </a:p>
          <a:p>
            <a:r>
              <a:rPr lang="es-EC" dirty="0" smtClean="0"/>
              <a:t>2. f. Elevación y enajenamiento del alma en la contemplación de las cosas divinas.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2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: “Los cielos son mi trono y la tierra el estrado de mis pies” (Isaías 66: 1); “No juréis en modo alguno: ni por el cielo, porque es el trono de Dios, ni por la tierra, porque es el estrado de sus pies” (Mateo 5, 34-35).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0080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PANTOCRÁTOR: Imagen de Cristo sentado en su trono, con la mano derecha en actitud de bendecir y sosteniendo en la mano izquierda el libro de los Evangelios. La cruz, como se sabe, es uno de los símbolos</a:t>
            </a:r>
            <a:r>
              <a:rPr lang="es-EC" baseline="0" dirty="0" smtClean="0"/>
              <a:t> </a:t>
            </a:r>
            <a:r>
              <a:rPr lang="es-EC" dirty="0" smtClean="0"/>
              <a:t>fundamentales del Cristianismo y representa la victoria de Jesús sobre la muerte.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8789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Ángeles que están junto al trono de Dios y que tiene un grado inferior al de los serafines.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018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Consideración de lo abstracto o irreal como algo real.  En la religión cristiana, supuesto o persona, especialmente de la Santísima Trinidad.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8200D-5CCA-4865-A718-06F2D4CC44AE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865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ssimo.leone@unito.it" TargetMode="External"/><Relationship Id="rId2" Type="http://schemas.openxmlformats.org/officeDocument/2006/relationships/hyperlink" Target="mailto:joseenriquefinol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://www.unito.it/persone/maleone" TargetMode="External"/><Relationship Id="rId4" Type="http://schemas.openxmlformats.org/officeDocument/2006/relationships/hyperlink" Target="http://www.joseenriquefinol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76424" y="1755351"/>
            <a:ext cx="6803552" cy="2387600"/>
          </a:xfrm>
        </p:spPr>
        <p:txBody>
          <a:bodyPr>
            <a:normAutofit fontScale="90000"/>
          </a:bodyPr>
          <a:lstStyle/>
          <a:p>
            <a:r>
              <a:rPr lang="es-EC" sz="3600" cap="none" dirty="0" smtClean="0"/>
              <a:t>Semióticas de las representaciones trifaciales y tricorporales de la Trinidad en la pintura religiosa colonial</a:t>
            </a:r>
            <a:br>
              <a:rPr lang="es-EC" sz="3600" cap="none" dirty="0" smtClean="0"/>
            </a:br>
            <a:endParaRPr lang="es-EC" sz="3600" cap="non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76424" y="4142951"/>
            <a:ext cx="6530597" cy="134344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C" sz="2800" cap="none" dirty="0">
                <a:solidFill>
                  <a:schemeClr val="bg1"/>
                </a:solidFill>
              </a:rPr>
              <a:t>J</a:t>
            </a:r>
            <a:r>
              <a:rPr lang="es-EC" sz="2800" cap="none" dirty="0" smtClean="0">
                <a:solidFill>
                  <a:schemeClr val="bg1"/>
                </a:solidFill>
              </a:rPr>
              <a:t>osé Enrique Finol              Massimo </a:t>
            </a:r>
            <a:r>
              <a:rPr lang="es-EC" sz="2800" cap="none" dirty="0">
                <a:solidFill>
                  <a:schemeClr val="bg1"/>
                </a:solidFill>
              </a:rPr>
              <a:t>L</a:t>
            </a:r>
            <a:r>
              <a:rPr lang="es-EC" sz="2800" cap="none" dirty="0" smtClean="0">
                <a:solidFill>
                  <a:schemeClr val="bg1"/>
                </a:solidFill>
              </a:rPr>
              <a:t>eone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C" sz="2800" cap="none" dirty="0">
                <a:solidFill>
                  <a:schemeClr val="bg1"/>
                </a:solidFill>
              </a:rPr>
              <a:t>U</a:t>
            </a:r>
            <a:r>
              <a:rPr lang="es-EC" sz="2800" cap="none" dirty="0" smtClean="0">
                <a:solidFill>
                  <a:schemeClr val="bg1"/>
                </a:solidFill>
              </a:rPr>
              <a:t>niversidad del Zulia        Universidad de Turín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C" sz="2200" cap="none" dirty="0" smtClean="0">
                <a:solidFill>
                  <a:schemeClr val="bg1"/>
                </a:solidFill>
                <a:hlinkClick r:id="rId2"/>
              </a:rPr>
              <a:t>joseenriquefinol@gmail.com</a:t>
            </a:r>
            <a:r>
              <a:rPr lang="es-EC" sz="2200" cap="none" dirty="0">
                <a:solidFill>
                  <a:schemeClr val="bg1"/>
                </a:solidFill>
              </a:rPr>
              <a:t> </a:t>
            </a:r>
            <a:r>
              <a:rPr lang="es-EC" sz="2200" cap="none" dirty="0" smtClean="0">
                <a:solidFill>
                  <a:schemeClr val="bg1"/>
                </a:solidFill>
              </a:rPr>
              <a:t>       </a:t>
            </a:r>
            <a:r>
              <a:rPr lang="es-EC" sz="2200" cap="none" dirty="0" smtClean="0">
                <a:solidFill>
                  <a:schemeClr val="bg1"/>
                </a:solidFill>
                <a:hlinkClick r:id="rId3"/>
              </a:rPr>
              <a:t>massimo.leone@unito.it</a:t>
            </a:r>
            <a:endParaRPr lang="es-EC" sz="2200" cap="none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C" sz="2200" cap="none" dirty="0" smtClean="0">
                <a:solidFill>
                  <a:schemeClr val="bg1"/>
                </a:solidFill>
                <a:hlinkClick r:id="rId4"/>
              </a:rPr>
              <a:t>www.joseenriquefinol.com</a:t>
            </a:r>
            <a:r>
              <a:rPr lang="es-EC" sz="2200" cap="none" dirty="0">
                <a:solidFill>
                  <a:schemeClr val="bg1"/>
                </a:solidFill>
              </a:rPr>
              <a:t>           </a:t>
            </a:r>
            <a:r>
              <a:rPr lang="es-EC" sz="2200" cap="none" dirty="0" smtClean="0">
                <a:solidFill>
                  <a:schemeClr val="bg1"/>
                </a:solidFill>
                <a:hlinkClick r:id="rId5"/>
              </a:rPr>
              <a:t>www.unito.it/persone/maleone</a:t>
            </a:r>
            <a:endParaRPr lang="es-EC" sz="2200" cap="none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EC" sz="2200" cap="none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EC" sz="2200" dirty="0">
              <a:solidFill>
                <a:schemeClr val="bg1"/>
              </a:solidFill>
            </a:endParaRPr>
          </a:p>
          <a:p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50" y="3357349"/>
            <a:ext cx="1504894" cy="190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00598"/>
          </a:xfrm>
        </p:spPr>
        <p:txBody>
          <a:bodyPr>
            <a:normAutofit/>
          </a:bodyPr>
          <a:lstStyle/>
          <a:p>
            <a:r>
              <a:rPr lang="es-EC" sz="2800" cap="none" dirty="0"/>
              <a:t>L</a:t>
            </a:r>
            <a:r>
              <a:rPr lang="es-EC" sz="2800" cap="none" dirty="0" smtClean="0"/>
              <a:t>a </a:t>
            </a:r>
            <a:r>
              <a:rPr lang="es-EC" sz="2800" cap="none" dirty="0"/>
              <a:t>E</a:t>
            </a:r>
            <a:r>
              <a:rPr lang="es-EC" sz="2800" cap="none" dirty="0" smtClean="0"/>
              <a:t>scuela </a:t>
            </a:r>
            <a:r>
              <a:rPr lang="es-EC" sz="2800" cap="none" dirty="0"/>
              <a:t>C</a:t>
            </a:r>
            <a:r>
              <a:rPr lang="es-EC" sz="2800" cap="none" dirty="0" smtClean="0"/>
              <a:t>usqueña</a:t>
            </a:r>
            <a:endParaRPr lang="es-EC" sz="28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093" y="1255594"/>
            <a:ext cx="6338917" cy="47221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C" dirty="0" smtClean="0"/>
              <a:t>   El artista cusqueño representará </a:t>
            </a:r>
            <a:r>
              <a:rPr lang="es-EC" dirty="0"/>
              <a:t>a Dios privilegiando la </a:t>
            </a:r>
            <a:r>
              <a:rPr lang="es-EC" b="1" dirty="0"/>
              <a:t>diversidad numérica</a:t>
            </a:r>
            <a:r>
              <a:rPr lang="es-EC" dirty="0"/>
              <a:t>; </a:t>
            </a:r>
            <a:r>
              <a:rPr lang="es-EC" dirty="0" smtClean="0"/>
              <a:t>en lugar </a:t>
            </a:r>
            <a:r>
              <a:rPr lang="es-EC" dirty="0"/>
              <a:t>de un solo </a:t>
            </a:r>
            <a:r>
              <a:rPr lang="es-EC" dirty="0" smtClean="0"/>
              <a:t>Dios pintará </a:t>
            </a:r>
            <a:r>
              <a:rPr lang="es-EC" dirty="0"/>
              <a:t>tres, lo que resolvería la contradicción inherente al misterio </a:t>
            </a:r>
            <a:r>
              <a:rPr lang="es-EC" dirty="0" smtClean="0"/>
              <a:t>en favor </a:t>
            </a:r>
            <a:r>
              <a:rPr lang="es-EC" dirty="0"/>
              <a:t>del número; es decir, de la cantidad y no de la unicidad. En otras palabras, no </a:t>
            </a:r>
            <a:r>
              <a:rPr lang="es-EC" dirty="0" smtClean="0"/>
              <a:t>privilegiará la </a:t>
            </a:r>
            <a:r>
              <a:rPr lang="es-EC" i="1" dirty="0"/>
              <a:t>predicación singular</a:t>
            </a:r>
            <a:r>
              <a:rPr lang="es-EC" dirty="0"/>
              <a:t> agustiniana, la unicidad, que correspondería a su naturaleza cualitativa.</a:t>
            </a:r>
          </a:p>
          <a:p>
            <a:r>
              <a:rPr lang="es-EC" dirty="0"/>
              <a:t>L</a:t>
            </a:r>
            <a:r>
              <a:rPr lang="es-EC" dirty="0" smtClean="0"/>
              <a:t>a </a:t>
            </a:r>
            <a:r>
              <a:rPr lang="es-EC" dirty="0"/>
              <a:t>predicación pictórica elige la representación </a:t>
            </a:r>
            <a:r>
              <a:rPr lang="es-EC" dirty="0" smtClean="0"/>
              <a:t>triple </a:t>
            </a:r>
            <a:r>
              <a:rPr lang="es-EC" dirty="0"/>
              <a:t>en detrimento </a:t>
            </a:r>
            <a:r>
              <a:rPr lang="es-EC" dirty="0" smtClean="0"/>
              <a:t>de la </a:t>
            </a:r>
            <a:r>
              <a:rPr lang="es-EC" b="1" dirty="0" smtClean="0"/>
              <a:t>unidad</a:t>
            </a:r>
            <a:r>
              <a:rPr lang="es-EC" dirty="0" smtClean="0"/>
              <a:t>; sin embargo, dicha </a:t>
            </a:r>
            <a:r>
              <a:rPr lang="es-EC" b="1" dirty="0" smtClean="0"/>
              <a:t>unidad</a:t>
            </a:r>
            <a:r>
              <a:rPr lang="es-EC" dirty="0" smtClean="0"/>
              <a:t> </a:t>
            </a:r>
            <a:r>
              <a:rPr lang="es-EC" dirty="0"/>
              <a:t>será representada por la </a:t>
            </a:r>
            <a:r>
              <a:rPr lang="es-EC" b="1" dirty="0"/>
              <a:t>identidad</a:t>
            </a:r>
            <a:r>
              <a:rPr lang="es-EC" dirty="0"/>
              <a:t> </a:t>
            </a:r>
            <a:r>
              <a:rPr lang="es-EC" b="1" dirty="0"/>
              <a:t>corporal</a:t>
            </a:r>
            <a:r>
              <a:rPr lang="es-EC" dirty="0"/>
              <a:t> de los tres actores.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10" y="1119116"/>
            <a:ext cx="4625487" cy="38486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45157" y="5006718"/>
            <a:ext cx="4913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/>
              <a:t>La Santísima Trinidad</a:t>
            </a:r>
            <a:r>
              <a:rPr lang="es-EC" dirty="0"/>
              <a:t>. Anónimo. Escuela Cusqueña, Cusco, Perú, siglo XVIII (</a:t>
            </a:r>
            <a:r>
              <a:rPr lang="es-EC" dirty="0" smtClean="0"/>
              <a:t>1720-1740</a:t>
            </a:r>
            <a:r>
              <a:rPr lang="es-EC" dirty="0"/>
              <a:t>). Óleo sobre tela. 152 x 214 cm. Museo de Arte de Lima (</a:t>
            </a:r>
            <a:r>
              <a:rPr lang="es-EC" dirty="0" smtClean="0"/>
              <a:t>MALI).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5805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925" y="926555"/>
            <a:ext cx="932769" cy="11705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653966" cy="1478570"/>
          </a:xfrm>
        </p:spPr>
        <p:txBody>
          <a:bodyPr>
            <a:normAutofit/>
          </a:bodyPr>
          <a:lstStyle/>
          <a:p>
            <a:r>
              <a:rPr lang="es-EC" sz="2800" cap="none" dirty="0" smtClean="0"/>
              <a:t>Unicidad e identidad divinas</a:t>
            </a:r>
            <a:endParaRPr lang="es-EC" sz="28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329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C" dirty="0"/>
              <a:t> </a:t>
            </a:r>
            <a:r>
              <a:rPr lang="es-EC" dirty="0" smtClean="0"/>
              <a:t>  Frente </a:t>
            </a:r>
            <a:r>
              <a:rPr lang="es-EC" dirty="0"/>
              <a:t>a la contradicción teológica y doctrinaria que significaría </a:t>
            </a:r>
            <a:r>
              <a:rPr lang="es-EC" dirty="0" smtClean="0"/>
              <a:t>el desconocimiento o relegamiento </a:t>
            </a:r>
            <a:r>
              <a:rPr lang="es-EC" dirty="0"/>
              <a:t>de la </a:t>
            </a:r>
            <a:r>
              <a:rPr lang="es-EC" b="1" dirty="0"/>
              <a:t>unicidad divina</a:t>
            </a:r>
            <a:r>
              <a:rPr lang="es-EC" dirty="0"/>
              <a:t>, el pintor construye una solución: </a:t>
            </a:r>
            <a:r>
              <a:rPr lang="es-EC" dirty="0" smtClean="0"/>
              <a:t>pinta los tres </a:t>
            </a:r>
            <a:r>
              <a:rPr lang="es-EC" dirty="0"/>
              <a:t>seres </a:t>
            </a:r>
            <a:r>
              <a:rPr lang="es-EC" dirty="0" smtClean="0"/>
              <a:t>antropomorfos </a:t>
            </a:r>
            <a:r>
              <a:rPr lang="es-EC" dirty="0"/>
              <a:t>corporal y vestimentariamente </a:t>
            </a:r>
            <a:r>
              <a:rPr lang="es-EC" b="1" dirty="0"/>
              <a:t>idénticos</a:t>
            </a:r>
            <a:r>
              <a:rPr lang="es-EC" dirty="0"/>
              <a:t>, lo cual, simultáneamente, le permite resolver el problema de la jerarquía entre las tres divinidades, puesto que todas </a:t>
            </a:r>
            <a:r>
              <a:rPr lang="es-EC" dirty="0" smtClean="0"/>
              <a:t>son Dios</a:t>
            </a:r>
            <a:r>
              <a:rPr lang="es-EC" dirty="0"/>
              <a:t>, </a:t>
            </a:r>
            <a:r>
              <a:rPr lang="es-EC" dirty="0" smtClean="0"/>
              <a:t>y </a:t>
            </a:r>
            <a:r>
              <a:rPr lang="es-EC" dirty="0"/>
              <a:t>en consecuencia, los presenta como </a:t>
            </a:r>
            <a:r>
              <a:rPr lang="es-EC" dirty="0" smtClean="0"/>
              <a:t>iguales. </a:t>
            </a:r>
          </a:p>
          <a:p>
            <a:pPr marL="0" indent="0">
              <a:buNone/>
            </a:pPr>
            <a:r>
              <a:rPr lang="es-EC" dirty="0" smtClean="0"/>
              <a:t>   Así </a:t>
            </a:r>
            <a:r>
              <a:rPr lang="es-EC" dirty="0"/>
              <a:t>frente a </a:t>
            </a:r>
            <a:r>
              <a:rPr lang="es-EC" dirty="0" smtClean="0"/>
              <a:t>la </a:t>
            </a:r>
            <a:r>
              <a:rPr lang="es-EC" b="1" dirty="0" smtClean="0"/>
              <a:t>representación </a:t>
            </a:r>
            <a:r>
              <a:rPr lang="es-EC" b="1" dirty="0"/>
              <a:t>cuantitativa </a:t>
            </a:r>
            <a:r>
              <a:rPr lang="es-EC" dirty="0"/>
              <a:t>del número tres, el cual no solo se expresa en las figuras sino </a:t>
            </a:r>
            <a:r>
              <a:rPr lang="es-EC" dirty="0" smtClean="0"/>
              <a:t>que se </a:t>
            </a:r>
            <a:r>
              <a:rPr lang="es-EC" dirty="0"/>
              <a:t>reproduce en los tres querubines que cada una de ellas </a:t>
            </a:r>
            <a:r>
              <a:rPr lang="es-EC" dirty="0" smtClean="0"/>
              <a:t>tiene </a:t>
            </a:r>
            <a:r>
              <a:rPr lang="es-EC" dirty="0"/>
              <a:t>a sus pies, el pintor </a:t>
            </a:r>
            <a:r>
              <a:rPr lang="es-EC" dirty="0" smtClean="0"/>
              <a:t>recupera el </a:t>
            </a:r>
            <a:r>
              <a:rPr lang="es-EC" dirty="0"/>
              <a:t>sentido de </a:t>
            </a:r>
            <a:r>
              <a:rPr lang="es-EC" b="1" dirty="0"/>
              <a:t>unidad</a:t>
            </a:r>
            <a:r>
              <a:rPr lang="es-EC" dirty="0"/>
              <a:t>, del dios único, representando las tres figuras de manera idéntica.</a:t>
            </a:r>
          </a:p>
        </p:txBody>
      </p:sp>
    </p:spTree>
    <p:extLst>
      <p:ext uri="{BB962C8B-B14F-4D97-AF65-F5344CB8AC3E}">
        <p14:creationId xmlns:p14="http://schemas.microsoft.com/office/powerpoint/2010/main" val="210560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0425" y="517771"/>
            <a:ext cx="8269328" cy="584775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15022" y="517770"/>
            <a:ext cx="211540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dirty="0"/>
              <a:t>La </a:t>
            </a:r>
            <a:r>
              <a:rPr lang="es-EC" sz="2200" b="1" dirty="0"/>
              <a:t>identidad</a:t>
            </a:r>
            <a:r>
              <a:rPr lang="es-EC" sz="2200" dirty="0"/>
              <a:t> y </a:t>
            </a:r>
            <a:r>
              <a:rPr lang="es-EC" sz="2200" b="1" dirty="0"/>
              <a:t>carencia de jerarquía </a:t>
            </a:r>
            <a:r>
              <a:rPr lang="es-EC" sz="2200" dirty="0"/>
              <a:t>no solo se expresa en sus cuerpos y rostros, </a:t>
            </a:r>
            <a:r>
              <a:rPr lang="es-EC" sz="2200" dirty="0" smtClean="0"/>
              <a:t>sino también </a:t>
            </a:r>
            <a:r>
              <a:rPr lang="es-EC" sz="2200" dirty="0"/>
              <a:t>en sus vestimentas, decorados, </a:t>
            </a:r>
            <a:r>
              <a:rPr lang="es-EC" sz="2200" dirty="0" smtClean="0"/>
              <a:t> poses </a:t>
            </a:r>
            <a:r>
              <a:rPr lang="es-EC" sz="2200" dirty="0"/>
              <a:t>y miradas. También se expresa </a:t>
            </a:r>
            <a:r>
              <a:rPr lang="es-EC" sz="2200" dirty="0" smtClean="0"/>
              <a:t>espacialmente</a:t>
            </a:r>
          </a:p>
          <a:p>
            <a:r>
              <a:rPr lang="es-EC" sz="2200" dirty="0" smtClean="0"/>
              <a:t>al </a:t>
            </a:r>
            <a:r>
              <a:rPr lang="es-EC" sz="2200" dirty="0"/>
              <a:t>colocar las figuras en un mismo nivel horizontal</a:t>
            </a:r>
          </a:p>
        </p:txBody>
      </p:sp>
    </p:spTree>
    <p:extLst>
      <p:ext uri="{BB962C8B-B14F-4D97-AF65-F5344CB8AC3E}">
        <p14:creationId xmlns:p14="http://schemas.microsoft.com/office/powerpoint/2010/main" val="291846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86951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270329"/>
            <a:ext cx="9905999" cy="4520872"/>
          </a:xfrm>
        </p:spPr>
        <p:txBody>
          <a:bodyPr/>
          <a:lstStyle/>
          <a:p>
            <a:pPr marL="0" indent="0" algn="ctr">
              <a:buNone/>
            </a:pPr>
            <a:r>
              <a:rPr lang="es-EC" dirty="0" smtClean="0"/>
              <a:t>Representaciones similares encontramos en otros países: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2" y="1778299"/>
            <a:ext cx="4454170" cy="35049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60060" y="5243874"/>
            <a:ext cx="443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/>
              <a:t>Las tres Divinas Personas</a:t>
            </a:r>
            <a:r>
              <a:rPr lang="es-EC" dirty="0"/>
              <a:t>. </a:t>
            </a:r>
            <a:r>
              <a:rPr lang="es-EC" dirty="0" smtClean="0"/>
              <a:t>Anónimo. Escuela </a:t>
            </a:r>
            <a:r>
              <a:rPr lang="es-EC" dirty="0"/>
              <a:t>de Mérida, Venezuela, </a:t>
            </a:r>
            <a:r>
              <a:rPr lang="es-EC" dirty="0" smtClean="0"/>
              <a:t>segunda mitad </a:t>
            </a:r>
            <a:r>
              <a:rPr lang="es-EC" dirty="0"/>
              <a:t>siglo </a:t>
            </a:r>
            <a:r>
              <a:rPr lang="es-EC" dirty="0" smtClean="0"/>
              <a:t>XVIII.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966" y="2183642"/>
            <a:ext cx="5577380" cy="264766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750261" y="4986151"/>
            <a:ext cx="5704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Trinidad Antropomorfa </a:t>
            </a:r>
            <a:r>
              <a:rPr lang="es-EC" dirty="0" err="1"/>
              <a:t>Isomórfica</a:t>
            </a:r>
            <a:r>
              <a:rPr lang="es-EC" dirty="0"/>
              <a:t>. Anónimo. Talla en madera</a:t>
            </a:r>
            <a:r>
              <a:rPr lang="es-EC" dirty="0" smtClean="0"/>
              <a:t>. Siglo </a:t>
            </a:r>
            <a:r>
              <a:rPr lang="es-EC" dirty="0"/>
              <a:t>XVII. 56 x 37 cm. Museo de Arte Colonial, Quito, </a:t>
            </a:r>
            <a:r>
              <a:rPr lang="es-EC" dirty="0" smtClean="0"/>
              <a:t>Ecuador.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042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295882"/>
          </a:xfrm>
        </p:spPr>
        <p:txBody>
          <a:bodyPr>
            <a:normAutofit fontScale="90000"/>
          </a:bodyPr>
          <a:lstStyle/>
          <a:p>
            <a:endParaRPr lang="es-EC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1576098"/>
            <a:ext cx="7088188" cy="467208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C" dirty="0" smtClean="0"/>
              <a:t>   Ahora </a:t>
            </a:r>
            <a:r>
              <a:rPr lang="es-EC" dirty="0"/>
              <a:t>bien, ¿cuáles son las características </a:t>
            </a:r>
            <a:r>
              <a:rPr lang="es-EC" dirty="0" smtClean="0"/>
              <a:t>semióticas de </a:t>
            </a:r>
            <a:r>
              <a:rPr lang="es-EC" dirty="0"/>
              <a:t>la manifestación del </a:t>
            </a:r>
            <a:r>
              <a:rPr lang="es-EC" dirty="0" smtClean="0"/>
              <a:t>arquetipo de </a:t>
            </a:r>
            <a:r>
              <a:rPr lang="es-EC" dirty="0"/>
              <a:t>esa </a:t>
            </a:r>
            <a:r>
              <a:rPr lang="es-EC" b="1" dirty="0"/>
              <a:t>triple </a:t>
            </a:r>
            <a:r>
              <a:rPr lang="es-EC" b="1" dirty="0" smtClean="0"/>
              <a:t>pero única </a:t>
            </a:r>
            <a:r>
              <a:rPr lang="es-EC" b="1" dirty="0"/>
              <a:t>corporeidad divina </a:t>
            </a:r>
            <a:r>
              <a:rPr lang="es-EC" dirty="0"/>
              <a:t>que observamos en la </a:t>
            </a:r>
            <a:r>
              <a:rPr lang="es-EC" dirty="0" smtClean="0"/>
              <a:t>imagen cusqueña?</a:t>
            </a:r>
          </a:p>
          <a:p>
            <a:pPr marL="0" indent="0" algn="just">
              <a:buNone/>
            </a:pPr>
            <a:r>
              <a:rPr lang="es-EC" dirty="0" smtClean="0"/>
              <a:t>1. </a:t>
            </a:r>
            <a:r>
              <a:rPr lang="es-EC" b="1" dirty="0" smtClean="0"/>
              <a:t>Mirada </a:t>
            </a:r>
            <a:r>
              <a:rPr lang="es-EC" b="1" dirty="0"/>
              <a:t>frontal </a:t>
            </a:r>
            <a:r>
              <a:rPr lang="es-EC" dirty="0"/>
              <a:t>de los actores que apela al espectador; mirada desde la imagen </a:t>
            </a:r>
            <a:r>
              <a:rPr lang="es-EC" dirty="0" smtClean="0"/>
              <a:t>que, gracias </a:t>
            </a:r>
            <a:r>
              <a:rPr lang="es-EC" dirty="0"/>
              <a:t>a su eficacia icónica, invita al reconocimiento de su existencia triádica y única.</a:t>
            </a:r>
          </a:p>
          <a:p>
            <a:pPr marL="0" indent="0" algn="just">
              <a:buNone/>
            </a:pPr>
            <a:r>
              <a:rPr lang="es-EC" dirty="0" smtClean="0"/>
              <a:t>2. </a:t>
            </a:r>
            <a:r>
              <a:rPr lang="es-EC" b="1" dirty="0"/>
              <a:t>Pose hierática</a:t>
            </a:r>
            <a:r>
              <a:rPr lang="es-EC" dirty="0"/>
              <a:t>, rígida, estática, propia de la inmutabilidad esencial </a:t>
            </a:r>
            <a:r>
              <a:rPr lang="es-EC" dirty="0" smtClean="0"/>
              <a:t>divina y </a:t>
            </a:r>
            <a:r>
              <a:rPr lang="es-EC" dirty="0"/>
              <a:t>de la </a:t>
            </a:r>
            <a:r>
              <a:rPr lang="es-EC" dirty="0" smtClean="0"/>
              <a:t>permanencia temporal</a:t>
            </a:r>
            <a:r>
              <a:rPr lang="es-EC" dirty="0"/>
              <a:t>.</a:t>
            </a:r>
          </a:p>
          <a:p>
            <a:pPr marL="0" indent="0" algn="just">
              <a:buNone/>
            </a:pPr>
            <a:r>
              <a:rPr lang="es-EC" dirty="0" smtClean="0"/>
              <a:t>3. </a:t>
            </a:r>
            <a:r>
              <a:rPr lang="es-EC" b="1" dirty="0"/>
              <a:t>Vestimenta</a:t>
            </a:r>
            <a:r>
              <a:rPr lang="es-EC" dirty="0"/>
              <a:t> compuesta por ricos vestidos bizantinos y capas nobles o </a:t>
            </a:r>
            <a:r>
              <a:rPr lang="es-EC" dirty="0" smtClean="0"/>
              <a:t>reales, compatibles </a:t>
            </a:r>
            <a:r>
              <a:rPr lang="es-EC" dirty="0"/>
              <a:t>con el sentido de autoridad y poder</a:t>
            </a:r>
            <a:r>
              <a:rPr lang="es-EC" dirty="0" smtClean="0"/>
              <a:t>.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1" y="3170571"/>
            <a:ext cx="3359959" cy="27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642" y="663830"/>
            <a:ext cx="932769" cy="11705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C" dirty="0" smtClean="0"/>
              <a:t>4. </a:t>
            </a:r>
            <a:r>
              <a:rPr lang="es-EC" b="1" dirty="0" smtClean="0"/>
              <a:t>Colores</a:t>
            </a:r>
            <a:r>
              <a:rPr lang="es-EC" dirty="0"/>
              <a:t>: rojos, blancos, áureos y ocres que son muy utilizados en los íconos, murales </a:t>
            </a:r>
            <a:r>
              <a:rPr lang="es-EC" dirty="0" smtClean="0"/>
              <a:t>y frescos </a:t>
            </a:r>
            <a:r>
              <a:rPr lang="es-EC" dirty="0"/>
              <a:t>cristianos, </a:t>
            </a:r>
            <a:r>
              <a:rPr lang="es-EC" dirty="0" smtClean="0"/>
              <a:t>colores </a:t>
            </a:r>
            <a:r>
              <a:rPr lang="es-EC" dirty="0"/>
              <a:t>que los </a:t>
            </a:r>
            <a:r>
              <a:rPr lang="es-EC" dirty="0" smtClean="0"/>
              <a:t>vinculan </a:t>
            </a:r>
            <a:r>
              <a:rPr lang="es-EC" dirty="0"/>
              <a:t>a la fuerza y el prestigio de una tradición y </a:t>
            </a:r>
            <a:r>
              <a:rPr lang="es-EC" dirty="0" smtClean="0"/>
              <a:t>unas creencias</a:t>
            </a:r>
            <a:r>
              <a:rPr lang="es-EC" dirty="0"/>
              <a:t>.</a:t>
            </a:r>
          </a:p>
          <a:p>
            <a:pPr marL="0" indent="0">
              <a:buNone/>
            </a:pPr>
            <a:r>
              <a:rPr lang="es-EC" dirty="0" smtClean="0"/>
              <a:t>5. </a:t>
            </a:r>
            <a:r>
              <a:rPr lang="es-EC" b="1" dirty="0" smtClean="0"/>
              <a:t>Coreografía</a:t>
            </a:r>
            <a:r>
              <a:rPr lang="es-EC" dirty="0"/>
              <a:t>: ángeles y querubines que confirman el mundo divino y su espacialidad </a:t>
            </a:r>
            <a:r>
              <a:rPr lang="es-EC" dirty="0" smtClean="0"/>
              <a:t>y actorialidad </a:t>
            </a:r>
            <a:r>
              <a:rPr lang="es-EC" dirty="0"/>
              <a:t>celestial.</a:t>
            </a:r>
          </a:p>
          <a:p>
            <a:pPr marL="0" indent="0">
              <a:buNone/>
            </a:pPr>
            <a:r>
              <a:rPr lang="es-EC" dirty="0" smtClean="0"/>
              <a:t>6. </a:t>
            </a:r>
            <a:r>
              <a:rPr lang="es-EC" b="1" dirty="0" smtClean="0"/>
              <a:t>Piel</a:t>
            </a:r>
            <a:r>
              <a:rPr lang="es-EC" dirty="0" smtClean="0"/>
              <a:t> </a:t>
            </a:r>
            <a:r>
              <a:rPr lang="es-EC" dirty="0"/>
              <a:t>blanca que confirma su jerarquía étnica, superior, dominante, frente a los </a:t>
            </a:r>
            <a:r>
              <a:rPr lang="es-EC" dirty="0" smtClean="0"/>
              <a:t>otros colores </a:t>
            </a:r>
            <a:r>
              <a:rPr lang="es-EC" dirty="0"/>
              <a:t>de piel, los de los dominados.</a:t>
            </a:r>
          </a:p>
          <a:p>
            <a:pPr marL="0" indent="0">
              <a:buNone/>
            </a:pPr>
            <a:r>
              <a:rPr lang="es-EC" dirty="0" smtClean="0"/>
              <a:t>7. </a:t>
            </a:r>
            <a:r>
              <a:rPr lang="es-EC" b="1" dirty="0"/>
              <a:t>Símbolos</a:t>
            </a:r>
            <a:r>
              <a:rPr lang="es-EC" dirty="0"/>
              <a:t>: cruz, cetro, corona, mano y dedos. Los símbolos buscan darle una </a:t>
            </a:r>
            <a:r>
              <a:rPr lang="es-EC" dirty="0" smtClean="0"/>
              <a:t>gran densidad </a:t>
            </a:r>
            <a:r>
              <a:rPr lang="es-EC" dirty="0"/>
              <a:t>semiótica y una eficiencia enunciativa y anagógica al mensaje pictórico.</a:t>
            </a:r>
          </a:p>
        </p:txBody>
      </p:sp>
    </p:spTree>
    <p:extLst>
      <p:ext uri="{BB962C8B-B14F-4D97-AF65-F5344CB8AC3E}">
        <p14:creationId xmlns:p14="http://schemas.microsoft.com/office/powerpoint/2010/main" val="32760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389" y="618518"/>
            <a:ext cx="932769" cy="11705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391416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1789051"/>
            <a:ext cx="10036103" cy="3985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000" dirty="0" smtClean="0"/>
              <a:t>   </a:t>
            </a:r>
            <a:r>
              <a:rPr lang="es-EC" sz="2300" dirty="0" smtClean="0"/>
              <a:t>En  </a:t>
            </a:r>
            <a:r>
              <a:rPr lang="es-EC" sz="2300" dirty="0"/>
              <a:t>el </a:t>
            </a:r>
            <a:r>
              <a:rPr lang="es-EC" sz="2300" b="1" dirty="0"/>
              <a:t>eje vertical </a:t>
            </a:r>
            <a:r>
              <a:rPr lang="es-EC" sz="2300" dirty="0"/>
              <a:t>de los cuerpos en </a:t>
            </a:r>
            <a:r>
              <a:rPr lang="es-EC" sz="2300" dirty="0" smtClean="0"/>
              <a:t>el cuadro vemos </a:t>
            </a:r>
            <a:r>
              <a:rPr lang="es-EC" sz="2300" dirty="0"/>
              <a:t>que en la parte superior sus cabezas sobresalen del espaldar de las sillas, </a:t>
            </a:r>
            <a:r>
              <a:rPr lang="es-EC" sz="2300" dirty="0" smtClean="0"/>
              <a:t>coronadas con mitras, </a:t>
            </a:r>
            <a:r>
              <a:rPr lang="es-EC" sz="2300" dirty="0"/>
              <a:t>rematadas con una cruz y rodeadas por un ambiente numinoso y lleno de luz.</a:t>
            </a:r>
          </a:p>
          <a:p>
            <a:pPr marL="0" indent="0">
              <a:buNone/>
            </a:pPr>
            <a:r>
              <a:rPr lang="es-EC" sz="2300" dirty="0" smtClean="0"/>
              <a:t>   Aparecen </a:t>
            </a:r>
            <a:r>
              <a:rPr lang="es-EC" sz="2300" dirty="0"/>
              <a:t>cuatro cabezas de querubines y dos ángeles-niños al extremo derecho </a:t>
            </a:r>
            <a:r>
              <a:rPr lang="es-EC" sz="2300" dirty="0" smtClean="0"/>
              <a:t>e izquierdo </a:t>
            </a:r>
            <a:r>
              <a:rPr lang="es-EC" sz="2300" dirty="0"/>
              <a:t>del cuadro. Detrás de sus cabezas se </a:t>
            </a:r>
            <a:r>
              <a:rPr lang="es-EC" sz="2300" dirty="0" smtClean="0"/>
              <a:t>observan </a:t>
            </a:r>
            <a:r>
              <a:rPr lang="es-EC" sz="2300" dirty="0"/>
              <a:t>estrellas de </a:t>
            </a:r>
            <a:r>
              <a:rPr lang="es-EC" sz="2300" dirty="0" smtClean="0"/>
              <a:t>color anaranjado </a:t>
            </a:r>
            <a:r>
              <a:rPr lang="es-EC" sz="2300" dirty="0"/>
              <a:t>claro. Esos </a:t>
            </a:r>
            <a:r>
              <a:rPr lang="es-EC" sz="2300" dirty="0" smtClean="0"/>
              <a:t>símbolos </a:t>
            </a:r>
            <a:r>
              <a:rPr lang="es-EC" sz="2300" dirty="0"/>
              <a:t>indicarían la vinculación de sus cuerpos con </a:t>
            </a:r>
            <a:r>
              <a:rPr lang="es-EC" sz="2300" dirty="0" smtClean="0"/>
              <a:t>el </a:t>
            </a:r>
            <a:r>
              <a:rPr lang="es-EC" sz="2300" b="1" dirty="0" smtClean="0"/>
              <a:t>mundo </a:t>
            </a:r>
            <a:r>
              <a:rPr lang="es-EC" sz="2300" b="1" dirty="0"/>
              <a:t>celestial</a:t>
            </a:r>
            <a:r>
              <a:rPr lang="es-EC" sz="2300" dirty="0"/>
              <a:t>. En la parte </a:t>
            </a:r>
            <a:r>
              <a:rPr lang="es-EC" sz="2300" dirty="0" smtClean="0"/>
              <a:t>inferior </a:t>
            </a:r>
            <a:r>
              <a:rPr lang="es-EC" sz="2300" dirty="0"/>
              <a:t>se observa una suerte de almohadones </a:t>
            </a:r>
            <a:r>
              <a:rPr lang="es-EC" sz="2300" dirty="0" smtClean="0"/>
              <a:t>o cojines</a:t>
            </a:r>
            <a:r>
              <a:rPr lang="es-EC" sz="2300" dirty="0"/>
              <a:t>, con nueve querubines, donde </a:t>
            </a:r>
            <a:r>
              <a:rPr lang="es-EC" sz="2300" dirty="0" smtClean="0"/>
              <a:t>reposarían </a:t>
            </a:r>
            <a:r>
              <a:rPr lang="es-EC" sz="2300" dirty="0"/>
              <a:t>los pies de las tres divinas personas. </a:t>
            </a:r>
            <a:endParaRPr lang="es-EC" sz="2300" dirty="0" smtClean="0"/>
          </a:p>
        </p:txBody>
      </p:sp>
    </p:spTree>
    <p:extLst>
      <p:ext uri="{BB962C8B-B14F-4D97-AF65-F5344CB8AC3E}">
        <p14:creationId xmlns:p14="http://schemas.microsoft.com/office/powerpoint/2010/main" val="4924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2687" y="1755892"/>
            <a:ext cx="4564724" cy="398980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41412" y="1755893"/>
            <a:ext cx="5204796" cy="398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 </a:t>
            </a:r>
            <a:r>
              <a:rPr lang="es-EC" sz="2200" dirty="0"/>
              <a:t>Los elementos del eje vertical inferior indicarían el mundo terrenal. Los cuerpos divinos serían una suerte de conexión o puente entre el </a:t>
            </a:r>
            <a:r>
              <a:rPr lang="es-EC" sz="2200" b="1" dirty="0"/>
              <a:t>mundo celestial </a:t>
            </a:r>
            <a:r>
              <a:rPr lang="es-EC" sz="2200" dirty="0"/>
              <a:t>y el </a:t>
            </a:r>
            <a:r>
              <a:rPr lang="es-EC" sz="2200" b="1" dirty="0"/>
              <a:t>mundo terrenal</a:t>
            </a:r>
            <a:r>
              <a:rPr lang="es-EC" sz="2200" dirty="0"/>
              <a:t>. </a:t>
            </a:r>
            <a:endParaRPr lang="es-EC" sz="2200" dirty="0" smtClean="0"/>
          </a:p>
          <a:p>
            <a:pPr algn="ctr"/>
            <a:r>
              <a:rPr lang="es-EC" sz="2200" dirty="0" smtClean="0"/>
              <a:t>Esta </a:t>
            </a:r>
            <a:r>
              <a:rPr lang="es-EC" sz="2200" dirty="0"/>
              <a:t>hipótesis encontraría sustento en textos bíblicos como el de Isaías 66: 1; o el de Mateo 5, 34-35; también en Hechos 7: 49. Además, una larga tradición topo-simbólica, mítica y religiosa, asocia lo alto con el cielo y lo bajo con la tierra.</a:t>
            </a:r>
          </a:p>
        </p:txBody>
      </p:sp>
    </p:spTree>
    <p:extLst>
      <p:ext uri="{BB962C8B-B14F-4D97-AF65-F5344CB8AC3E}">
        <p14:creationId xmlns:p14="http://schemas.microsoft.com/office/powerpoint/2010/main" val="13821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59655"/>
          </a:xfrm>
        </p:spPr>
        <p:txBody>
          <a:bodyPr>
            <a:noAutofit/>
          </a:bodyPr>
          <a:lstStyle/>
          <a:p>
            <a:r>
              <a:rPr lang="es-EC" sz="2800" cap="none" dirty="0"/>
              <a:t>L</a:t>
            </a:r>
            <a:r>
              <a:rPr lang="es-EC" sz="2800" cap="none" dirty="0" smtClean="0"/>
              <a:t>a Corposfera divina: las manos</a:t>
            </a:r>
            <a:endParaRPr lang="es-EC" sz="28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2602" y="1077369"/>
            <a:ext cx="11074473" cy="2989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200" dirty="0" smtClean="0"/>
              <a:t>   Dentro </a:t>
            </a:r>
            <a:r>
              <a:rPr lang="es-EC" sz="2200" dirty="0"/>
              <a:t>de la Corposfera las manos constituyen una suerte de esfera semiótica </a:t>
            </a:r>
            <a:r>
              <a:rPr lang="es-EC" sz="2200" dirty="0" smtClean="0"/>
              <a:t>de una </a:t>
            </a:r>
            <a:r>
              <a:rPr lang="es-EC" sz="2200" dirty="0"/>
              <a:t>gran potencia significativa, no solo en las representaciones visuales sino también en </a:t>
            </a:r>
            <a:r>
              <a:rPr lang="es-EC" sz="2200" dirty="0" smtClean="0"/>
              <a:t>las prácticas </a:t>
            </a:r>
            <a:r>
              <a:rPr lang="es-EC" sz="2200" dirty="0"/>
              <a:t>cotidianas, una potencia solo comparable con la del rostro. </a:t>
            </a:r>
            <a:endParaRPr lang="es-EC" sz="2200" dirty="0" smtClean="0"/>
          </a:p>
          <a:p>
            <a:pPr marL="0" indent="0">
              <a:buNone/>
            </a:pPr>
            <a:r>
              <a:rPr lang="es-EC" sz="2200" dirty="0" smtClean="0"/>
              <a:t>   En </a:t>
            </a:r>
            <a:r>
              <a:rPr lang="es-EC" sz="2200" dirty="0"/>
              <a:t>la Imagen </a:t>
            </a:r>
            <a:r>
              <a:rPr lang="es-EC" sz="2200" dirty="0" smtClean="0"/>
              <a:t>cusqueña </a:t>
            </a:r>
            <a:r>
              <a:rPr lang="es-EC" sz="2200" dirty="0"/>
              <a:t>las </a:t>
            </a:r>
            <a:r>
              <a:rPr lang="es-EC" sz="2200" dirty="0" smtClean="0"/>
              <a:t>tres personas </a:t>
            </a:r>
            <a:r>
              <a:rPr lang="es-EC" sz="2200" dirty="0"/>
              <a:t>muestran al espectador la palma de la mano </a:t>
            </a:r>
            <a:r>
              <a:rPr lang="es-EC" sz="2200" dirty="0" smtClean="0"/>
              <a:t>derecha para </a:t>
            </a:r>
            <a:r>
              <a:rPr lang="es-EC" sz="2200" dirty="0"/>
              <a:t>que sean perfectamente visibles los tres </a:t>
            </a:r>
            <a:r>
              <a:rPr lang="es-EC" sz="2200" dirty="0" smtClean="0"/>
              <a:t>dedos El </a:t>
            </a:r>
            <a:r>
              <a:rPr lang="es-EC" sz="2200" dirty="0"/>
              <a:t>entrelazamiento de las </a:t>
            </a:r>
            <a:r>
              <a:rPr lang="es-EC" sz="2200" dirty="0" smtClean="0"/>
              <a:t>manos simboliza la unidad </a:t>
            </a:r>
            <a:r>
              <a:rPr lang="es-EC" sz="2200" dirty="0"/>
              <a:t>divina, </a:t>
            </a:r>
            <a:r>
              <a:rPr lang="es-EC" sz="2200" dirty="0" smtClean="0"/>
              <a:t>tal como </a:t>
            </a:r>
            <a:r>
              <a:rPr lang="es-EC" sz="2200" dirty="0"/>
              <a:t>lo observamos en dos representaciones tricorporales, una talla en madera y un cuadro </a:t>
            </a:r>
            <a:r>
              <a:rPr lang="es-EC" sz="2200" dirty="0" smtClean="0"/>
              <a:t>al óleo</a:t>
            </a:r>
            <a:r>
              <a:rPr lang="es-EC" sz="2200" dirty="0"/>
              <a:t>, </a:t>
            </a:r>
            <a:r>
              <a:rPr lang="es-EC" sz="2200" dirty="0" smtClean="0"/>
              <a:t>que encontramos </a:t>
            </a:r>
            <a:r>
              <a:rPr lang="es-EC" sz="2200" dirty="0"/>
              <a:t>en el Museo de Arte Colonial de </a:t>
            </a:r>
            <a:r>
              <a:rPr lang="es-EC" sz="2200" dirty="0" smtClean="0"/>
              <a:t>Ecuador.</a:t>
            </a:r>
            <a:endParaRPr lang="es-EC" sz="2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28" y="4067033"/>
            <a:ext cx="7220668" cy="24844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060" y="4067032"/>
            <a:ext cx="3043451" cy="248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268586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15701" y="887103"/>
            <a:ext cx="3531537" cy="45856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18615" y="887103"/>
            <a:ext cx="7301551" cy="5800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200" dirty="0" smtClean="0"/>
              <a:t>   En </a:t>
            </a:r>
            <a:r>
              <a:rPr lang="es-EC" sz="2200" dirty="0"/>
              <a:t>el cuadro de Fridolin </a:t>
            </a:r>
            <a:r>
              <a:rPr lang="es-EC" sz="2200" dirty="0" err="1"/>
              <a:t>Leiber</a:t>
            </a:r>
            <a:r>
              <a:rPr lang="es-EC" sz="2200" dirty="0"/>
              <a:t> (1853–1912</a:t>
            </a:r>
            <a:r>
              <a:rPr lang="es-EC" sz="2200" dirty="0" smtClean="0"/>
              <a:t>) </a:t>
            </a:r>
            <a:r>
              <a:rPr lang="es-EC" sz="2200" dirty="0"/>
              <a:t>la corporalidad de los tres personajes es idéntica, por lo que </a:t>
            </a:r>
            <a:r>
              <a:rPr lang="es-EC" sz="2200" dirty="0" smtClean="0"/>
              <a:t>el pintor </a:t>
            </a:r>
            <a:r>
              <a:rPr lang="es-EC" sz="2200" dirty="0"/>
              <a:t>recurre a símbolos que permitan diferenciarlos: el </a:t>
            </a:r>
            <a:r>
              <a:rPr lang="es-EC" sz="2200" b="1" dirty="0"/>
              <a:t>Padre</a:t>
            </a:r>
            <a:r>
              <a:rPr lang="es-EC" sz="2200" dirty="0"/>
              <a:t> es representado con el </a:t>
            </a:r>
            <a:r>
              <a:rPr lang="es-EC" sz="2200" dirty="0" smtClean="0"/>
              <a:t>llamado “Ojo </a:t>
            </a:r>
            <a:r>
              <a:rPr lang="es-EC" sz="2200" dirty="0"/>
              <a:t>de la Providencia”, en el cual un ojo aparece en el centro de un triángulo equilátero; el </a:t>
            </a:r>
            <a:r>
              <a:rPr lang="es-EC" sz="2200" b="1" dirty="0" smtClean="0"/>
              <a:t>Hijo</a:t>
            </a:r>
            <a:r>
              <a:rPr lang="es-EC" sz="2200" dirty="0" smtClean="0"/>
              <a:t> se </a:t>
            </a:r>
            <a:r>
              <a:rPr lang="es-EC" sz="2200" dirty="0"/>
              <a:t>representa con la imagen de un cordero (“agnus Dei”) y el Espíritu Santo con una </a:t>
            </a:r>
            <a:r>
              <a:rPr lang="es-EC" sz="2200" dirty="0" smtClean="0"/>
              <a:t>paloma. </a:t>
            </a:r>
          </a:p>
          <a:p>
            <a:pPr algn="just"/>
            <a:r>
              <a:rPr lang="es-EC" sz="2200" dirty="0" smtClean="0"/>
              <a:t>   Aquí </a:t>
            </a:r>
            <a:r>
              <a:rPr lang="es-EC" sz="2200" dirty="0"/>
              <a:t>cada uno de los </a:t>
            </a:r>
            <a:r>
              <a:rPr lang="es-EC" sz="2200" dirty="0" smtClean="0"/>
              <a:t>actores </a:t>
            </a:r>
            <a:r>
              <a:rPr lang="es-EC" sz="2200" dirty="0"/>
              <a:t>aparece con un solo pie </a:t>
            </a:r>
            <a:r>
              <a:rPr lang="es-EC" sz="2200" dirty="0" smtClean="0"/>
              <a:t>que reposa </a:t>
            </a:r>
            <a:r>
              <a:rPr lang="es-EC" sz="2200" dirty="0"/>
              <a:t>sobre la cabeza de un </a:t>
            </a:r>
            <a:r>
              <a:rPr lang="es-EC" sz="2200" dirty="0" smtClean="0"/>
              <a:t>querubín y </a:t>
            </a:r>
            <a:r>
              <a:rPr lang="es-EC" sz="2200" dirty="0"/>
              <a:t>solo el de Jesús tiene el estigma de la crucifixión, lo </a:t>
            </a:r>
            <a:r>
              <a:rPr lang="es-EC" sz="2200" dirty="0" smtClean="0"/>
              <a:t>que también lo distingue </a:t>
            </a:r>
            <a:r>
              <a:rPr lang="es-EC" sz="2200" dirty="0"/>
              <a:t>del Padre y del Espíritu Santo. </a:t>
            </a:r>
            <a:endParaRPr lang="es-EC" sz="2200" dirty="0" smtClean="0"/>
          </a:p>
          <a:p>
            <a:pPr algn="just"/>
            <a:r>
              <a:rPr lang="es-EC" sz="2200" dirty="0"/>
              <a:t> </a:t>
            </a:r>
            <a:r>
              <a:rPr lang="es-EC" sz="2200" dirty="0" smtClean="0"/>
              <a:t>  Sabemos </a:t>
            </a:r>
            <a:r>
              <a:rPr lang="es-EC" sz="2200" dirty="0"/>
              <a:t>que </a:t>
            </a:r>
            <a:r>
              <a:rPr lang="es-EC" sz="2200" dirty="0" smtClean="0"/>
              <a:t>Cristo es </a:t>
            </a:r>
            <a:r>
              <a:rPr lang="es-EC" sz="2200" dirty="0"/>
              <a:t>el de la izquierda del observador, pues las escrituras señalan que Él está sentado a la </a:t>
            </a:r>
            <a:r>
              <a:rPr lang="es-EC" sz="2200" dirty="0" smtClean="0"/>
              <a:t>diestra de </a:t>
            </a:r>
            <a:r>
              <a:rPr lang="es-EC" sz="2200" dirty="0"/>
              <a:t>Dios Padre (Marcos 16: 19; Lucas 22: 69; 1 Pedro 3: 22; Romanos 8: 34), lo </a:t>
            </a:r>
            <a:r>
              <a:rPr lang="es-EC" sz="2200" dirty="0" smtClean="0"/>
              <a:t>que ubica </a:t>
            </a:r>
            <a:r>
              <a:rPr lang="es-EC" sz="2200" dirty="0"/>
              <a:t>a este último en el centro de la Trinidad </a:t>
            </a:r>
            <a:r>
              <a:rPr lang="es-EC" sz="2200" dirty="0" smtClean="0"/>
              <a:t>y al </a:t>
            </a:r>
            <a:r>
              <a:rPr lang="es-EC" sz="2200" dirty="0"/>
              <a:t>Espíritu Santo a </a:t>
            </a:r>
            <a:r>
              <a:rPr lang="es-EC" sz="2200" dirty="0" smtClean="0"/>
              <a:t>la izquierda </a:t>
            </a:r>
            <a:r>
              <a:rPr lang="es-EC" sz="2200" dirty="0"/>
              <a:t>de Dios padre</a:t>
            </a:r>
            <a:r>
              <a:rPr lang="es-EC" sz="2200" dirty="0" smtClean="0"/>
              <a:t>.</a:t>
            </a:r>
            <a:endParaRPr lang="es-EC" sz="2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7915701" y="5577048"/>
            <a:ext cx="3944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i="1" dirty="0" smtClean="0"/>
              <a:t>La Santísima Trinidad. Fridolin </a:t>
            </a:r>
            <a:r>
              <a:rPr lang="es-EC" sz="1600" i="1" dirty="0" err="1"/>
              <a:t>Leiber</a:t>
            </a:r>
            <a:r>
              <a:rPr lang="es-EC" sz="1600" i="1" dirty="0"/>
              <a:t> (1853–1912). (Finales del siglo XIX, principio del siglo </a:t>
            </a:r>
            <a:r>
              <a:rPr lang="es-EC" sz="1600" i="1" dirty="0" smtClean="0"/>
              <a:t>XX, antes </a:t>
            </a:r>
            <a:r>
              <a:rPr lang="es-EC" sz="1600" i="1" dirty="0"/>
              <a:t>de 1912</a:t>
            </a:r>
            <a:r>
              <a:rPr lang="es-EC" sz="1600" i="1" dirty="0" smtClean="0"/>
              <a:t>).</a:t>
            </a:r>
            <a:endParaRPr lang="es-EC" sz="1600" i="1" dirty="0"/>
          </a:p>
        </p:txBody>
      </p:sp>
    </p:spTree>
    <p:extLst>
      <p:ext uri="{BB962C8B-B14F-4D97-AF65-F5344CB8AC3E}">
        <p14:creationId xmlns:p14="http://schemas.microsoft.com/office/powerpoint/2010/main" val="21608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cap="none" dirty="0" smtClean="0"/>
              <a:t>Introducción</a:t>
            </a:r>
            <a:endParaRPr lang="es-EC" sz="28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C" dirty="0"/>
              <a:t> </a:t>
            </a:r>
            <a:r>
              <a:rPr lang="es-EC" dirty="0" smtClean="0"/>
              <a:t>  Las </a:t>
            </a:r>
            <a:r>
              <a:rPr lang="es-EC" dirty="0"/>
              <a:t>representaciones </a:t>
            </a:r>
            <a:r>
              <a:rPr lang="es-EC" dirty="0" smtClean="0"/>
              <a:t>visuales del </a:t>
            </a:r>
            <a:r>
              <a:rPr lang="es-EC" dirty="0"/>
              <a:t>cuerpo de Dios en la religión católica son numerosas. En </a:t>
            </a:r>
            <a:r>
              <a:rPr lang="es-EC" dirty="0" smtClean="0"/>
              <a:t>algunas religiones cristianas, </a:t>
            </a:r>
            <a:r>
              <a:rPr lang="es-EC" dirty="0"/>
              <a:t>por el contrario, están vedadas, pues siguen la prohibición divina</a:t>
            </a:r>
            <a:r>
              <a:rPr lang="es-EC" dirty="0" smtClean="0"/>
              <a:t>:</a:t>
            </a:r>
          </a:p>
          <a:p>
            <a:pPr marL="0" indent="0">
              <a:buNone/>
            </a:pPr>
            <a:r>
              <a:rPr lang="es-EC" dirty="0" smtClean="0"/>
              <a:t>    </a:t>
            </a:r>
            <a:r>
              <a:rPr lang="es-EC" dirty="0"/>
              <a:t>"No te </a:t>
            </a:r>
            <a:r>
              <a:rPr lang="es-EC" dirty="0" smtClean="0"/>
              <a:t>harás imagen</a:t>
            </a:r>
            <a:r>
              <a:rPr lang="es-EC" dirty="0"/>
              <a:t>, ni ninguna semejanza de lo que esté arriba en el cielo, ni abajo en la tierra, ni en </a:t>
            </a:r>
            <a:r>
              <a:rPr lang="es-EC" dirty="0" smtClean="0"/>
              <a:t>las aguas </a:t>
            </a:r>
            <a:r>
              <a:rPr lang="es-EC" dirty="0"/>
              <a:t>debajo de la tierra. No te inclinarás a ellas, ni las honrarás; porque yo soy Jehová tu </a:t>
            </a:r>
            <a:r>
              <a:rPr lang="es-EC" dirty="0" smtClean="0"/>
              <a:t>Dios, fuerte</a:t>
            </a:r>
            <a:r>
              <a:rPr lang="es-EC" dirty="0"/>
              <a:t>, celoso, que visito la maldad de los padres sobre los hijos hasta la tercera y </a:t>
            </a:r>
            <a:r>
              <a:rPr lang="es-EC" dirty="0" smtClean="0"/>
              <a:t>cuarta generación </a:t>
            </a:r>
            <a:r>
              <a:rPr lang="es-EC" dirty="0"/>
              <a:t>de los que me aborrecen” (Éxodo 20: 4-5. Versión Reina-Valera, 1960).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888" y="1001974"/>
            <a:ext cx="927954" cy="117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73303"/>
          </a:xfrm>
        </p:spPr>
        <p:txBody>
          <a:bodyPr>
            <a:normAutofit fontScale="90000"/>
          </a:bodyPr>
          <a:lstStyle/>
          <a:p>
            <a:endParaRPr lang="es-EC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1362" y="948803"/>
            <a:ext cx="3336426" cy="477366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68490" y="948803"/>
            <a:ext cx="7697336" cy="5588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300" dirty="0" smtClean="0"/>
              <a:t>   Observemos que en este cuadro las manos no se utilizan para representar la </a:t>
            </a:r>
            <a:r>
              <a:rPr lang="es-EC" sz="2300" b="1" dirty="0" smtClean="0"/>
              <a:t>unidad divina</a:t>
            </a:r>
            <a:r>
              <a:rPr lang="es-EC" sz="2300" dirty="0" smtClean="0"/>
              <a:t>, como vimos en los dos cuadros ecuatorianos, sino para identificar a cada figura: el </a:t>
            </a:r>
            <a:r>
              <a:rPr lang="es-EC" sz="2300" b="1" dirty="0" smtClean="0"/>
              <a:t>Hijo</a:t>
            </a:r>
            <a:r>
              <a:rPr lang="es-EC" sz="2300" dirty="0" smtClean="0"/>
              <a:t> muestra los estigmas de la crucifixión, el </a:t>
            </a:r>
            <a:r>
              <a:rPr lang="es-EC" sz="2300" b="1" dirty="0" smtClean="0"/>
              <a:t>Padre</a:t>
            </a:r>
            <a:r>
              <a:rPr lang="es-EC" sz="2300" dirty="0" smtClean="0"/>
              <a:t> muestra los tres dedos de la bendición divina (índice, medio y pulgar) y el </a:t>
            </a:r>
            <a:r>
              <a:rPr lang="es-EC" sz="2300" b="1" dirty="0" smtClean="0"/>
              <a:t>Espíritu Santo </a:t>
            </a:r>
            <a:r>
              <a:rPr lang="es-EC" sz="2300" dirty="0" smtClean="0"/>
              <a:t>recoge las manos, una sobe otra, frente a su pecho. Aquí observamos una suerte de semióticas de los dedos:</a:t>
            </a:r>
          </a:p>
          <a:p>
            <a:pPr algn="just"/>
            <a:r>
              <a:rPr lang="es-EC" sz="2300" dirty="0" smtClean="0"/>
              <a:t>   “En </a:t>
            </a:r>
            <a:r>
              <a:rPr lang="es-EC" sz="2300" dirty="0"/>
              <a:t>el catolicismo el pulgar </a:t>
            </a:r>
            <a:r>
              <a:rPr lang="es-EC" sz="2300" dirty="0" smtClean="0"/>
              <a:t>denota </a:t>
            </a:r>
            <a:r>
              <a:rPr lang="es-EC" sz="2300" dirty="0"/>
              <a:t>la </a:t>
            </a:r>
            <a:r>
              <a:rPr lang="es-EC" sz="2300" dirty="0" smtClean="0"/>
              <a:t>persona del </a:t>
            </a:r>
            <a:r>
              <a:rPr lang="es-EC" sz="2300" dirty="0"/>
              <a:t>Todopoderoso, de la Divinidad; el segundo dedo, el Espíritu Santo, que procede </a:t>
            </a:r>
            <a:r>
              <a:rPr lang="es-EC" sz="2300" dirty="0" smtClean="0"/>
              <a:t>del Padre </a:t>
            </a:r>
            <a:r>
              <a:rPr lang="es-EC" sz="2300" dirty="0"/>
              <a:t>y del Hijo; el tercer dedo o medio –por ser más largo que los demás- se </a:t>
            </a:r>
            <a:r>
              <a:rPr lang="es-EC" sz="2300" dirty="0" smtClean="0"/>
              <a:t>relaciona con </a:t>
            </a:r>
            <a:r>
              <a:rPr lang="es-EC" sz="2300" dirty="0"/>
              <a:t>Cristo y la salvación. El anular y el meñique denotan la naturaleza doble de Cristo. </a:t>
            </a:r>
            <a:r>
              <a:rPr lang="es-EC" sz="2300" dirty="0" smtClean="0"/>
              <a:t>El cuarto </a:t>
            </a:r>
            <a:r>
              <a:rPr lang="es-EC" sz="2300" dirty="0"/>
              <a:t>dedo manifiesta la naturaleza divina y el meñique la </a:t>
            </a:r>
            <a:r>
              <a:rPr lang="es-EC" sz="2300" dirty="0" smtClean="0"/>
              <a:t>humana”. (</a:t>
            </a:r>
            <a:r>
              <a:rPr lang="es-EC" sz="2300" dirty="0" err="1"/>
              <a:t>Sorell</a:t>
            </a:r>
            <a:r>
              <a:rPr lang="es-EC" sz="2300" dirty="0"/>
              <a:t> en Cerrada Macías, 2007, p. 326-27</a:t>
            </a:r>
            <a:r>
              <a:rPr lang="es-EC" sz="2300" dirty="0" smtClean="0"/>
              <a:t>).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161362" y="5722469"/>
            <a:ext cx="333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La Santísima Trinidad. Fridolin </a:t>
            </a:r>
            <a:r>
              <a:rPr lang="es-EC" sz="1600" dirty="0" err="1"/>
              <a:t>Leiber</a:t>
            </a:r>
            <a:r>
              <a:rPr lang="es-EC" sz="1600" dirty="0"/>
              <a:t> (1853–1912). (Finales del siglo XIX, principio del siglo XX, antes de 1912).</a:t>
            </a:r>
          </a:p>
        </p:txBody>
      </p:sp>
    </p:spTree>
    <p:extLst>
      <p:ext uri="{BB962C8B-B14F-4D97-AF65-F5344CB8AC3E}">
        <p14:creationId xmlns:p14="http://schemas.microsoft.com/office/powerpoint/2010/main" val="37357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28145"/>
          </a:xfrm>
        </p:spPr>
        <p:txBody>
          <a:bodyPr>
            <a:normAutofit fontScale="90000"/>
          </a:bodyPr>
          <a:lstStyle/>
          <a:p>
            <a:r>
              <a:rPr lang="es-EC" sz="3100" cap="none" dirty="0"/>
              <a:t>L</a:t>
            </a:r>
            <a:r>
              <a:rPr lang="es-EC" sz="3100" cap="none" dirty="0" smtClean="0"/>
              <a:t>a simbología del número tres</a:t>
            </a:r>
            <a:r>
              <a:rPr lang="es-EC" sz="2800" cap="none" dirty="0" smtClean="0"/>
              <a:t/>
            </a:r>
            <a:br>
              <a:rPr lang="es-EC" sz="2800" cap="none" dirty="0" smtClean="0"/>
            </a:br>
            <a:endParaRPr lang="es-EC" sz="28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555845"/>
            <a:ext cx="9905999" cy="5131557"/>
          </a:xfrm>
        </p:spPr>
        <p:txBody>
          <a:bodyPr>
            <a:noAutofit/>
          </a:bodyPr>
          <a:lstStyle/>
          <a:p>
            <a:r>
              <a:rPr lang="es-EC" sz="2200" dirty="0"/>
              <a:t>En ese conjunto de símbolos poderosos que los cuadros utilizan, ocupa un lugar privilegiado </a:t>
            </a:r>
            <a:r>
              <a:rPr lang="es-EC" sz="2200" dirty="0" smtClean="0"/>
              <a:t>el número tres. </a:t>
            </a:r>
            <a:r>
              <a:rPr lang="es-EC" sz="2200" dirty="0" err="1" smtClean="0"/>
              <a:t>Karolus</a:t>
            </a:r>
            <a:r>
              <a:rPr lang="es-EC" sz="2200" dirty="0" smtClean="0"/>
              <a:t> </a:t>
            </a:r>
            <a:r>
              <a:rPr lang="es-EC" sz="2200" dirty="0"/>
              <a:t>lo sintetiza </a:t>
            </a:r>
            <a:r>
              <a:rPr lang="es-EC" sz="2200" dirty="0" smtClean="0"/>
              <a:t>así: </a:t>
            </a:r>
          </a:p>
          <a:p>
            <a:pPr marL="0" indent="0">
              <a:buNone/>
            </a:pPr>
            <a:r>
              <a:rPr lang="es-EC" sz="2200" dirty="0" smtClean="0"/>
              <a:t>   “Para </a:t>
            </a:r>
            <a:r>
              <a:rPr lang="es-EC" sz="2200" dirty="0"/>
              <a:t>los cristianos Dios es uno en tres personas: Padre, Hijo y Espíritu Santo; para </a:t>
            </a:r>
            <a:r>
              <a:rPr lang="es-EC" sz="2200" dirty="0" smtClean="0"/>
              <a:t>los budistas</a:t>
            </a:r>
            <a:r>
              <a:rPr lang="es-EC" sz="2200" dirty="0"/>
              <a:t>, es la Triple Joya o </a:t>
            </a:r>
            <a:r>
              <a:rPr lang="es-EC" sz="2200" dirty="0" err="1"/>
              <a:t>Triratna</a:t>
            </a:r>
            <a:r>
              <a:rPr lang="es-EC" sz="2200" dirty="0"/>
              <a:t>: </a:t>
            </a:r>
            <a:r>
              <a:rPr lang="es-EC" sz="2200" dirty="0" err="1"/>
              <a:t>Budha</a:t>
            </a:r>
            <a:r>
              <a:rPr lang="es-EC" sz="2200" dirty="0"/>
              <a:t>, </a:t>
            </a:r>
            <a:r>
              <a:rPr lang="es-EC" sz="2200" dirty="0" err="1"/>
              <a:t>Dharma</a:t>
            </a:r>
            <a:r>
              <a:rPr lang="es-EC" sz="2200" dirty="0"/>
              <a:t> y Sangha; en el Egipto ancestral, </a:t>
            </a:r>
            <a:r>
              <a:rPr lang="es-EC" sz="2200" dirty="0" smtClean="0"/>
              <a:t>el triángulo </a:t>
            </a:r>
            <a:r>
              <a:rPr lang="es-EC" sz="2200" dirty="0"/>
              <a:t>divino está formado por Isis, Osiris y </a:t>
            </a:r>
            <a:r>
              <a:rPr lang="es-EC" sz="2200" dirty="0" err="1"/>
              <a:t>Orus</a:t>
            </a:r>
            <a:r>
              <a:rPr lang="es-EC" sz="2200" dirty="0"/>
              <a:t>; en el hinduismo, la trinidad </a:t>
            </a:r>
            <a:r>
              <a:rPr lang="es-EC" sz="2200" dirty="0" smtClean="0"/>
              <a:t>se expresa </a:t>
            </a:r>
            <a:r>
              <a:rPr lang="es-EC" sz="2200" dirty="0"/>
              <a:t>como Brahma, </a:t>
            </a:r>
            <a:r>
              <a:rPr lang="es-EC" sz="2200" dirty="0" err="1"/>
              <a:t>Vishnu</a:t>
            </a:r>
            <a:r>
              <a:rPr lang="es-EC" sz="2200" dirty="0"/>
              <a:t> y </a:t>
            </a:r>
            <a:r>
              <a:rPr lang="es-EC" sz="2200" dirty="0" smtClean="0"/>
              <a:t>Shiva; </a:t>
            </a:r>
            <a:r>
              <a:rPr lang="es-EC" sz="2200" dirty="0"/>
              <a:t>el </a:t>
            </a:r>
            <a:r>
              <a:rPr lang="es-EC" sz="2200" dirty="0" err="1"/>
              <a:t>mantram</a:t>
            </a:r>
            <a:r>
              <a:rPr lang="es-EC" sz="2200" dirty="0"/>
              <a:t> “</a:t>
            </a:r>
            <a:r>
              <a:rPr lang="es-EC" sz="2200" dirty="0" err="1"/>
              <a:t>Aum</a:t>
            </a:r>
            <a:r>
              <a:rPr lang="es-EC" sz="2200" dirty="0" smtClean="0"/>
              <a:t>”, los </a:t>
            </a:r>
            <a:r>
              <a:rPr lang="es-EC" sz="2200" dirty="0"/>
              <a:t>tres estados de la manifestación o los tres </a:t>
            </a:r>
            <a:r>
              <a:rPr lang="es-EC" sz="2200" dirty="0" err="1"/>
              <a:t>Gunas</a:t>
            </a:r>
            <a:r>
              <a:rPr lang="es-EC" sz="2200" dirty="0"/>
              <a:t>: </a:t>
            </a:r>
            <a:r>
              <a:rPr lang="es-EC" sz="2200" dirty="0" err="1"/>
              <a:t>Sattva</a:t>
            </a:r>
            <a:r>
              <a:rPr lang="es-EC" sz="2200" dirty="0"/>
              <a:t>, Rajas y </a:t>
            </a:r>
            <a:r>
              <a:rPr lang="es-EC" sz="2200" dirty="0" err="1"/>
              <a:t>Tamas</a:t>
            </a:r>
            <a:r>
              <a:rPr lang="es-EC" sz="2200" dirty="0"/>
              <a:t>; los tres </a:t>
            </a:r>
            <a:r>
              <a:rPr lang="es-EC" sz="2200" dirty="0" smtClean="0"/>
              <a:t>Reyes Magos </a:t>
            </a:r>
            <a:r>
              <a:rPr lang="es-EC" sz="2200" dirty="0"/>
              <a:t>de Oriente, símbolos de las tres funciones del Rey del Mundo en la figura de </a:t>
            </a:r>
            <a:r>
              <a:rPr lang="es-EC" sz="2200" dirty="0" smtClean="0"/>
              <a:t>Cristo naciente</a:t>
            </a:r>
            <a:r>
              <a:rPr lang="es-EC" sz="2200" dirty="0"/>
              <a:t>: Rey, Sacerdote y Profeta, y sus tres ofrendas: oro –símbolo de la realeza-</a:t>
            </a:r>
            <a:r>
              <a:rPr lang="es-EC" sz="2200" dirty="0" smtClean="0"/>
              <a:t>, incienso </a:t>
            </a:r>
            <a:r>
              <a:rPr lang="es-EC" sz="2200" dirty="0"/>
              <a:t>–símbolo de la pureza del sacerdocio-, y mirra –la resina más amarga… el don </a:t>
            </a:r>
            <a:r>
              <a:rPr lang="es-EC" sz="2200" dirty="0" smtClean="0"/>
              <a:t>de la profecía”. (</a:t>
            </a:r>
            <a:r>
              <a:rPr lang="es-EC" sz="2200" dirty="0" err="1"/>
              <a:t>Karolus</a:t>
            </a:r>
            <a:r>
              <a:rPr lang="es-EC" sz="2200" dirty="0"/>
              <a:t>, 2011, s/p</a:t>
            </a:r>
            <a:r>
              <a:rPr lang="es-EC" sz="2200" dirty="0" smtClean="0"/>
              <a:t>).</a:t>
            </a:r>
            <a:endParaRPr lang="es-EC" sz="2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386" y="447323"/>
            <a:ext cx="932769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cap="none" dirty="0"/>
              <a:t>E</a:t>
            </a:r>
            <a:r>
              <a:rPr lang="es-EC" sz="2800" cap="none" dirty="0" smtClean="0"/>
              <a:t>l triángulo </a:t>
            </a:r>
            <a:endParaRPr lang="es-EC" sz="2800" cap="none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5507" y="1517160"/>
            <a:ext cx="3882336" cy="50411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28048" y="1621691"/>
            <a:ext cx="59640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dirty="0"/>
              <a:t>“El triángulo constituye el símbolo capital del ternario; se dice que 3 es un número triangular porque tres puntos dispuestos al azar forman naturalmente un triángulo y sólo uno. El 3 es considerado un número perfecto porque es el primer impar, porque es igual a la suma de los números que lo preceden, y porque es necesario para establecer cualquier relación o proporción. Con tres lados, tres vértices, tres ángulos, tres mediatrices y tres bisectrices, el triángulo es la primera figura perfecta, el polígono más simple. </a:t>
            </a:r>
            <a:r>
              <a:rPr lang="es-EC" sz="2200" dirty="0" smtClean="0"/>
              <a:t>  Y </a:t>
            </a:r>
            <a:r>
              <a:rPr lang="es-EC" sz="2200" dirty="0"/>
              <a:t>puesto que contiene la recta, el ángulo y la superficie es como una síntesis de la geometría”. (</a:t>
            </a:r>
            <a:r>
              <a:rPr lang="es-EC" sz="2200" dirty="0" err="1"/>
              <a:t>Bonell</a:t>
            </a:r>
            <a:r>
              <a:rPr lang="es-EC" sz="2200" dirty="0"/>
              <a:t>, 2000, p. 64)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521972" y="2097088"/>
            <a:ext cx="10508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Fridolin </a:t>
            </a:r>
            <a:r>
              <a:rPr lang="es-EC" dirty="0" err="1"/>
              <a:t>Leiber</a:t>
            </a:r>
            <a:r>
              <a:rPr lang="es-EC" dirty="0"/>
              <a:t>. </a:t>
            </a:r>
            <a:r>
              <a:rPr lang="es-EC" i="1" dirty="0"/>
              <a:t>La Santísima Trinidad</a:t>
            </a:r>
            <a:r>
              <a:rPr lang="es-EC" dirty="0"/>
              <a:t>. (Finales del siglo XIX, principio del siglo XX,</a:t>
            </a:r>
          </a:p>
          <a:p>
            <a:r>
              <a:rPr lang="es-EC" dirty="0"/>
              <a:t>antes de 1912).</a:t>
            </a:r>
          </a:p>
        </p:txBody>
      </p:sp>
    </p:spTree>
    <p:extLst>
      <p:ext uri="{BB962C8B-B14F-4D97-AF65-F5344CB8AC3E}">
        <p14:creationId xmlns:p14="http://schemas.microsoft.com/office/powerpoint/2010/main" val="13015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94796"/>
          </a:xfrm>
        </p:spPr>
        <p:txBody>
          <a:bodyPr>
            <a:normAutofit fontScale="90000"/>
          </a:bodyPr>
          <a:lstStyle/>
          <a:p>
            <a:r>
              <a:rPr lang="es-EC" cap="none" dirty="0" smtClean="0"/>
              <a:t/>
            </a:r>
            <a:br>
              <a:rPr lang="es-EC" cap="none" dirty="0" smtClean="0"/>
            </a:br>
            <a:r>
              <a:rPr lang="es-EC" cap="none" dirty="0" smtClean="0"/>
              <a:t>Visibilidad </a:t>
            </a:r>
            <a:r>
              <a:rPr lang="es-EC" cap="none" dirty="0"/>
              <a:t>e invisibilidad: un vacío semiótico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1789051"/>
            <a:ext cx="9905999" cy="42035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dirty="0" smtClean="0"/>
              <a:t>   En </a:t>
            </a:r>
            <a:r>
              <a:rPr lang="es-EC" dirty="0"/>
              <a:t>el proceso de producir sentidos </a:t>
            </a:r>
            <a:r>
              <a:rPr lang="es-EC" dirty="0" smtClean="0"/>
              <a:t>viables, comprensibles, inteligibles </a:t>
            </a:r>
            <a:r>
              <a:rPr lang="es-EC" dirty="0"/>
              <a:t>para los </a:t>
            </a:r>
            <a:r>
              <a:rPr lang="es-EC" dirty="0" smtClean="0"/>
              <a:t>futuros </a:t>
            </a:r>
            <a:r>
              <a:rPr lang="es-EC" dirty="0"/>
              <a:t>conversos, la </a:t>
            </a:r>
            <a:r>
              <a:rPr lang="es-EC" dirty="0" smtClean="0"/>
              <a:t>Iglesia Católica </a:t>
            </a:r>
            <a:r>
              <a:rPr lang="es-EC" dirty="0"/>
              <a:t>tenía que llenar, en primer lugar, el vacío semiótico entre la invisibilidad y la </a:t>
            </a:r>
            <a:r>
              <a:rPr lang="es-EC" dirty="0" smtClean="0"/>
              <a:t>visibilidad divina</a:t>
            </a:r>
            <a:r>
              <a:rPr lang="es-EC" dirty="0"/>
              <a:t>, pues, sin duda alguna, lo visible apela al reconocimiento y a la credibilidad con </a:t>
            </a:r>
            <a:r>
              <a:rPr lang="es-EC" dirty="0" smtClean="0"/>
              <a:t>más fuerza </a:t>
            </a:r>
            <a:r>
              <a:rPr lang="es-EC" dirty="0"/>
              <a:t>que lo invisible, una condición que apela a la </a:t>
            </a:r>
            <a:r>
              <a:rPr lang="es-EC" dirty="0" err="1"/>
              <a:t>fides</a:t>
            </a:r>
            <a:r>
              <a:rPr lang="es-EC" dirty="0"/>
              <a:t>, a la confianza. </a:t>
            </a:r>
            <a:endParaRPr lang="es-EC" dirty="0" smtClean="0"/>
          </a:p>
          <a:p>
            <a:pPr marL="0" indent="0" algn="just">
              <a:buNone/>
            </a:pPr>
            <a:r>
              <a:rPr lang="es-EC" dirty="0" smtClean="0"/>
              <a:t>   En </a:t>
            </a:r>
            <a:r>
              <a:rPr lang="es-EC" dirty="0"/>
              <a:t>segundo lugar, </a:t>
            </a:r>
            <a:r>
              <a:rPr lang="es-EC" dirty="0" smtClean="0"/>
              <a:t>la iglesia </a:t>
            </a:r>
            <a:r>
              <a:rPr lang="es-EC" dirty="0"/>
              <a:t>también debía llenar un segundo </a:t>
            </a:r>
            <a:r>
              <a:rPr lang="es-EC" b="1" dirty="0"/>
              <a:t>vacío semiótico </a:t>
            </a:r>
            <a:r>
              <a:rPr lang="es-EC" dirty="0"/>
              <a:t>expresado en la </a:t>
            </a:r>
            <a:r>
              <a:rPr lang="es-EC" b="1" dirty="0"/>
              <a:t>existencia </a:t>
            </a:r>
            <a:r>
              <a:rPr lang="es-EC" b="1" dirty="0" smtClean="0"/>
              <a:t>hipostática</a:t>
            </a:r>
            <a:r>
              <a:rPr lang="es-EC" dirty="0" smtClean="0"/>
              <a:t>: la </a:t>
            </a:r>
            <a:r>
              <a:rPr lang="es-EC" dirty="0"/>
              <a:t>creencia y aceptación de una </a:t>
            </a:r>
            <a:r>
              <a:rPr lang="es-EC" b="1" dirty="0"/>
              <a:t>imposibilidad lógica</a:t>
            </a:r>
            <a:r>
              <a:rPr lang="es-EC" dirty="0"/>
              <a:t>, racional, como la conciliación </a:t>
            </a:r>
            <a:r>
              <a:rPr lang="es-EC" dirty="0" smtClean="0"/>
              <a:t>absoluta entre </a:t>
            </a:r>
            <a:r>
              <a:rPr lang="es-EC" dirty="0"/>
              <a:t>la diversidad, tres personas, y la unidad, un solo </a:t>
            </a:r>
            <a:r>
              <a:rPr lang="es-EC" dirty="0" smtClean="0"/>
              <a:t>Dios.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296" y="618518"/>
            <a:ext cx="932769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cap="none" dirty="0"/>
              <a:t>Visibilidad e invisibilidad: un vacío semiótico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2197289"/>
            <a:ext cx="9905999" cy="39078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C" dirty="0" smtClean="0"/>
              <a:t>   Es </a:t>
            </a:r>
            <a:r>
              <a:rPr lang="es-EC" dirty="0"/>
              <a:t>para colmar ese doble </a:t>
            </a:r>
            <a:r>
              <a:rPr lang="es-EC" b="1" dirty="0"/>
              <a:t>vacío semiótico </a:t>
            </a:r>
            <a:r>
              <a:rPr lang="es-EC" dirty="0"/>
              <a:t>que las iglesias católicas se llenarán </a:t>
            </a:r>
            <a:r>
              <a:rPr lang="es-EC" dirty="0" smtClean="0"/>
              <a:t>de imágenes </a:t>
            </a:r>
            <a:r>
              <a:rPr lang="es-EC" dirty="0"/>
              <a:t>escultóricas y pictóricas que intentan satisfacer el espacio entre lo que los fieles </a:t>
            </a:r>
            <a:r>
              <a:rPr lang="es-EC" dirty="0" smtClean="0"/>
              <a:t>no pueden </a:t>
            </a:r>
            <a:r>
              <a:rPr lang="es-EC" dirty="0"/>
              <a:t>ver y lo que sí, entre un dios invisible y un mundo visible; una proliferación visual </a:t>
            </a:r>
            <a:r>
              <a:rPr lang="es-EC" dirty="0" smtClean="0"/>
              <a:t>que también </a:t>
            </a:r>
            <a:r>
              <a:rPr lang="es-EC" dirty="0"/>
              <a:t>pretende colmar el espacio entre lo lógicamente imposible y lo impuesto por la </a:t>
            </a:r>
            <a:r>
              <a:rPr lang="es-EC" dirty="0" smtClean="0"/>
              <a:t>fe como posible y verdadero. </a:t>
            </a:r>
          </a:p>
          <a:p>
            <a:pPr marL="0" indent="0">
              <a:buNone/>
            </a:pPr>
            <a:r>
              <a:rPr lang="es-EC" dirty="0" smtClean="0"/>
              <a:t>  Podemos </a:t>
            </a:r>
            <a:r>
              <a:rPr lang="es-EC" dirty="0"/>
              <a:t>definir lo que denominamos </a:t>
            </a:r>
            <a:r>
              <a:rPr lang="es-EC" b="1" dirty="0"/>
              <a:t>vacío semiótico </a:t>
            </a:r>
            <a:r>
              <a:rPr lang="es-EC" dirty="0"/>
              <a:t>como la ausencia de referente, sea este sensorial o ficcional, ontológico o semiótico; sea este visible, palpable, audible, </a:t>
            </a:r>
            <a:r>
              <a:rPr lang="es-EC" dirty="0" smtClean="0"/>
              <a:t>olfateable o </a:t>
            </a:r>
            <a:r>
              <a:rPr lang="es-EC" dirty="0"/>
              <a:t>degustable. Estos instrumentos semióticos visuales –imágenes, esculturas, grabados, </a:t>
            </a:r>
            <a:r>
              <a:rPr lang="es-EC" dirty="0" smtClean="0"/>
              <a:t>dibujos- , </a:t>
            </a:r>
            <a:r>
              <a:rPr lang="es-EC" dirty="0"/>
              <a:t>situados en contextos espaciales específicos –iglesias, capillas, santuarios- vienen así </a:t>
            </a:r>
            <a:r>
              <a:rPr lang="es-EC" dirty="0" smtClean="0"/>
              <a:t>a constituirse </a:t>
            </a:r>
            <a:r>
              <a:rPr lang="es-EC" dirty="0"/>
              <a:t>en la referencia positiva, en prueba de </a:t>
            </a:r>
            <a:r>
              <a:rPr lang="es-EC" dirty="0" smtClean="0"/>
              <a:t>la existencia de lo </a:t>
            </a:r>
            <a:r>
              <a:rPr lang="es-EC" dirty="0"/>
              <a:t>real-divino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579" y="772536"/>
            <a:ext cx="932769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18963"/>
          </a:xfrm>
        </p:spPr>
        <p:txBody>
          <a:bodyPr>
            <a:normAutofit/>
          </a:bodyPr>
          <a:lstStyle/>
          <a:p>
            <a:r>
              <a:rPr lang="es-EC" sz="2800" cap="none" dirty="0"/>
              <a:t>Representación trifacial de la Trinidad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7463" y="1528549"/>
            <a:ext cx="3398293" cy="42662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42745" y="5768690"/>
            <a:ext cx="4080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Trinidad </a:t>
            </a:r>
            <a:r>
              <a:rPr lang="es-EC" sz="1400" dirty="0"/>
              <a:t>Trifacial. Anónimo. Escuela Cusqueña, Cusco, Perú, siglo XVIII. Óleo </a:t>
            </a:r>
            <a:r>
              <a:rPr lang="es-EC" sz="1400" dirty="0" smtClean="0"/>
              <a:t>sobre tela</a:t>
            </a:r>
            <a:r>
              <a:rPr lang="es-EC" sz="1400" dirty="0"/>
              <a:t>. 182 x 124 cm. Circa 1.750 – 1.770. Museo de Arte de Lima (MALI), sala de Arte Colonial</a:t>
            </a:r>
            <a:r>
              <a:rPr lang="es-EC" sz="1400" dirty="0" smtClean="0"/>
              <a:t>.</a:t>
            </a:r>
            <a:endParaRPr lang="es-EC" sz="1400" dirty="0"/>
          </a:p>
        </p:txBody>
      </p:sp>
      <p:sp>
        <p:nvSpPr>
          <p:cNvPr id="6" name="Rectángulo 5"/>
          <p:cNvSpPr/>
          <p:nvPr/>
        </p:nvSpPr>
        <p:spPr>
          <a:xfrm>
            <a:off x="1078172" y="1528549"/>
            <a:ext cx="6455391" cy="5104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200" dirty="0"/>
              <a:t>En el siguiente ejemplo de la pintura cusqueña </a:t>
            </a:r>
            <a:r>
              <a:rPr lang="es-EC" sz="2200" dirty="0" smtClean="0"/>
              <a:t>el </a:t>
            </a:r>
            <a:r>
              <a:rPr lang="es-EC" sz="2200" dirty="0"/>
              <a:t>pintor ha prescindido de </a:t>
            </a:r>
            <a:r>
              <a:rPr lang="es-EC" sz="2200" dirty="0" smtClean="0"/>
              <a:t>la noción </a:t>
            </a:r>
            <a:r>
              <a:rPr lang="es-EC" sz="2200" dirty="0"/>
              <a:t>de cantidad en lo relativo al cuerpo, pero la ha conservado en lo relativo al </a:t>
            </a:r>
            <a:r>
              <a:rPr lang="es-EC" sz="2200" b="1" dirty="0"/>
              <a:t>rostro</a:t>
            </a:r>
            <a:r>
              <a:rPr lang="es-EC" sz="2200" dirty="0"/>
              <a:t> </a:t>
            </a:r>
            <a:r>
              <a:rPr lang="es-EC" sz="2200" dirty="0" smtClean="0"/>
              <a:t>y también </a:t>
            </a:r>
            <a:r>
              <a:rPr lang="es-EC" sz="2200" dirty="0"/>
              <a:t>en la doble utilización del </a:t>
            </a:r>
            <a:r>
              <a:rPr lang="es-EC" sz="2200" b="1" dirty="0"/>
              <a:t>triángulo</a:t>
            </a:r>
            <a:r>
              <a:rPr lang="es-EC" sz="2200" dirty="0"/>
              <a:t>, figura geométrica que, como dijimos, </a:t>
            </a:r>
            <a:r>
              <a:rPr lang="es-EC" sz="2200" dirty="0" smtClean="0"/>
              <a:t>es frecuentemente </a:t>
            </a:r>
            <a:r>
              <a:rPr lang="es-EC" sz="2200" dirty="0"/>
              <a:t>usada en la iconografía católica para representar la Trinidad. </a:t>
            </a:r>
            <a:endParaRPr lang="es-EC" sz="2200" dirty="0" smtClean="0"/>
          </a:p>
          <a:p>
            <a:pPr algn="ctr"/>
            <a:r>
              <a:rPr lang="es-EC" sz="2200" dirty="0" smtClean="0"/>
              <a:t>Privilegiar el rostro </a:t>
            </a:r>
            <a:r>
              <a:rPr lang="es-EC" sz="2200" dirty="0"/>
              <a:t>en su enunciación pictórico-discursiva no es una operación inocente: ella revela </a:t>
            </a:r>
            <a:r>
              <a:rPr lang="es-EC" sz="2200" dirty="0" smtClean="0"/>
              <a:t>la importancia </a:t>
            </a:r>
            <a:r>
              <a:rPr lang="es-EC" sz="2200" dirty="0"/>
              <a:t>y la trascendencia semiótica que el rostro tiene en la morfología del cuerpo, </a:t>
            </a:r>
            <a:r>
              <a:rPr lang="es-EC" sz="2200" dirty="0" smtClean="0"/>
              <a:t>su enorme </a:t>
            </a:r>
            <a:r>
              <a:rPr lang="es-EC" sz="2200" dirty="0"/>
              <a:t>capacidad representativa y comunicativa, su condición identitaria y </a:t>
            </a:r>
            <a:r>
              <a:rPr lang="es-EC" sz="2200" dirty="0" smtClean="0"/>
              <a:t>simbólica. 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291224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358963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615" y="1883068"/>
            <a:ext cx="2445155" cy="37697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707" y="1883068"/>
            <a:ext cx="2949080" cy="38276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69241" y="5481935"/>
            <a:ext cx="3573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Izquierda: </a:t>
            </a:r>
            <a:r>
              <a:rPr lang="es-EC" dirty="0" smtClean="0"/>
              <a:t>Escuela </a:t>
            </a:r>
            <a:r>
              <a:rPr lang="es-EC" dirty="0"/>
              <a:t>Holandesa, c. 1500</a:t>
            </a:r>
            <a:r>
              <a:rPr lang="es-EC" dirty="0" smtClean="0"/>
              <a:t>. </a:t>
            </a:r>
          </a:p>
          <a:p>
            <a:r>
              <a:rPr lang="es-EC" dirty="0" smtClean="0"/>
              <a:t>Derecha: </a:t>
            </a:r>
            <a:r>
              <a:rPr lang="es-EC" dirty="0"/>
              <a:t>Foto de Andrew </a:t>
            </a:r>
            <a:r>
              <a:rPr lang="es-EC" dirty="0" smtClean="0"/>
              <a:t>Dupont tomada </a:t>
            </a:r>
            <a:r>
              <a:rPr lang="es-EC" dirty="0"/>
              <a:t>de https://www.pinterest.de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141412" y="1966754"/>
            <a:ext cx="370146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200" dirty="0" smtClean="0"/>
          </a:p>
          <a:p>
            <a:endParaRPr lang="es-EC" sz="2200" dirty="0"/>
          </a:p>
          <a:p>
            <a:endParaRPr lang="es-EC" sz="2200" dirty="0" smtClean="0"/>
          </a:p>
          <a:p>
            <a:r>
              <a:rPr lang="es-EC" sz="2200" dirty="0" smtClean="0"/>
              <a:t>Hay </a:t>
            </a:r>
            <a:r>
              <a:rPr lang="es-EC" sz="2200" dirty="0"/>
              <a:t>varios ejemplos de la </a:t>
            </a:r>
            <a:r>
              <a:rPr lang="es-EC" sz="2200" dirty="0" smtClean="0"/>
              <a:t>representación </a:t>
            </a:r>
            <a:r>
              <a:rPr lang="es-EC" sz="2200" dirty="0"/>
              <a:t>trifacial de la Santísima Trinidad. Estos son algunos de ellos:</a:t>
            </a:r>
          </a:p>
        </p:txBody>
      </p:sp>
    </p:spTree>
    <p:extLst>
      <p:ext uri="{BB962C8B-B14F-4D97-AF65-F5344CB8AC3E}">
        <p14:creationId xmlns:p14="http://schemas.microsoft.com/office/powerpoint/2010/main" val="14413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57763"/>
          </a:xfrm>
        </p:spPr>
        <p:txBody>
          <a:bodyPr>
            <a:normAutofit/>
          </a:bodyPr>
          <a:lstStyle/>
          <a:p>
            <a:r>
              <a:rPr lang="es-EC" sz="2800" cap="none" dirty="0" smtClean="0"/>
              <a:t>Un cuerpo, tres caras y un triángulo</a:t>
            </a:r>
            <a:endParaRPr lang="es-EC" sz="28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3582" y="2140304"/>
            <a:ext cx="7683690" cy="430332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EC" dirty="0" smtClean="0"/>
              <a:t>   </a:t>
            </a:r>
            <a:r>
              <a:rPr lang="es-EC" sz="4600" dirty="0" smtClean="0"/>
              <a:t>Mientras </a:t>
            </a:r>
            <a:r>
              <a:rPr lang="es-EC" sz="4600" dirty="0"/>
              <a:t>en las imágenes </a:t>
            </a:r>
            <a:r>
              <a:rPr lang="es-EC" sz="4600" dirty="0" smtClean="0"/>
              <a:t>anteriores </a:t>
            </a:r>
            <a:r>
              <a:rPr lang="es-EC" sz="4600" dirty="0"/>
              <a:t>los tres personajes aparecen sentados, en </a:t>
            </a:r>
            <a:r>
              <a:rPr lang="es-EC" sz="4600" dirty="0" smtClean="0"/>
              <a:t>esta imagen </a:t>
            </a:r>
            <a:r>
              <a:rPr lang="es-EC" sz="4600" dirty="0"/>
              <a:t>aparece un solo cuerpo de pie, con las </a:t>
            </a:r>
            <a:r>
              <a:rPr lang="es-EC" sz="4600" dirty="0" smtClean="0"/>
              <a:t>manos </a:t>
            </a:r>
            <a:r>
              <a:rPr lang="es-EC" sz="4600" dirty="0"/>
              <a:t>posadas en los dos </a:t>
            </a:r>
            <a:r>
              <a:rPr lang="es-EC" sz="4600" dirty="0" smtClean="0"/>
              <a:t>ángulos superiores </a:t>
            </a:r>
            <a:r>
              <a:rPr lang="es-EC" sz="4600" dirty="0"/>
              <a:t>de un triángulo. </a:t>
            </a:r>
            <a:endParaRPr lang="es-EC" sz="4600" dirty="0" smtClean="0"/>
          </a:p>
          <a:p>
            <a:pPr marL="0" indent="0">
              <a:buNone/>
            </a:pPr>
            <a:r>
              <a:rPr lang="es-EC" sz="4600" dirty="0" smtClean="0"/>
              <a:t>   El </a:t>
            </a:r>
            <a:r>
              <a:rPr lang="es-EC" sz="4600" dirty="0"/>
              <a:t>triángulo y los tres rostros están en una relación de </a:t>
            </a:r>
            <a:r>
              <a:rPr lang="es-EC" sz="4600" dirty="0" smtClean="0"/>
              <a:t>redundancia visual</a:t>
            </a:r>
            <a:r>
              <a:rPr lang="es-EC" sz="4600" dirty="0"/>
              <a:t>, pues </a:t>
            </a:r>
            <a:r>
              <a:rPr lang="es-EC" sz="4600" dirty="0" smtClean="0"/>
              <a:t>ambas </a:t>
            </a:r>
            <a:r>
              <a:rPr lang="es-EC" sz="4600" dirty="0"/>
              <a:t>confirman la isotopía dominante de ambos cuadros: Dios trino y </a:t>
            </a:r>
            <a:r>
              <a:rPr lang="es-EC" sz="4600" dirty="0" smtClean="0"/>
              <a:t>uno, doctrina </a:t>
            </a:r>
            <a:r>
              <a:rPr lang="es-EC" sz="4600" dirty="0"/>
              <a:t>que el pintor reconfirma de modo verbal gracias a la inscripción latina en los lados </a:t>
            </a:r>
            <a:r>
              <a:rPr lang="es-EC" sz="4600" dirty="0" smtClean="0"/>
              <a:t>del triángulo </a:t>
            </a:r>
            <a:r>
              <a:rPr lang="es-EC" sz="4600" dirty="0"/>
              <a:t>que textualmente </a:t>
            </a:r>
            <a:r>
              <a:rPr lang="es-EC" sz="4600" dirty="0" smtClean="0"/>
              <a:t>dice: </a:t>
            </a:r>
            <a:r>
              <a:rPr lang="es-EC" sz="4600" dirty="0"/>
              <a:t>“El Padre no es el Hijo, el Hijo no es el Padre; el Hijo no es </a:t>
            </a:r>
            <a:r>
              <a:rPr lang="es-EC" sz="4600" dirty="0" smtClean="0"/>
              <a:t>el </a:t>
            </a:r>
            <a:r>
              <a:rPr lang="es-EC" sz="4600" dirty="0"/>
              <a:t>Espíritu Santo, el Espíritu Santo no es el Hijo; el Padre no es el Espíritu Santo, el Espíritu </a:t>
            </a:r>
            <a:r>
              <a:rPr lang="es-EC" sz="4600" dirty="0" smtClean="0"/>
              <a:t>Santo no </a:t>
            </a:r>
            <a:r>
              <a:rPr lang="es-EC" sz="4600" dirty="0"/>
              <a:t>es el Padre; pero Padre, Hijo y Espíritu Santo son Dios”.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750" y="1379923"/>
            <a:ext cx="2674960" cy="38941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707272" y="5274082"/>
            <a:ext cx="3098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Trinidad Trifacial. Anónimo. Escuela Cusqueña, Cusco, Perú, siglo XVIII. Óleo </a:t>
            </a:r>
            <a:r>
              <a:rPr lang="es-EC" sz="1400" dirty="0" smtClean="0"/>
              <a:t>sobre tela</a:t>
            </a:r>
            <a:r>
              <a:rPr lang="es-EC" sz="1400" dirty="0"/>
              <a:t>. 182 x 124 cm. Circa 1.750 – 1.770. Museo de Arte de Lima (MALI</a:t>
            </a:r>
            <a:r>
              <a:rPr lang="es-EC" sz="1400" dirty="0" smtClean="0"/>
              <a:t>).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6116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14246"/>
          </a:xfrm>
        </p:spPr>
        <p:txBody>
          <a:bodyPr>
            <a:normAutofit fontScale="90000"/>
          </a:bodyPr>
          <a:lstStyle/>
          <a:p>
            <a:r>
              <a:rPr lang="es-EC" cap="none" dirty="0" smtClean="0"/>
              <a:t>Rostro, imagen y texto</a:t>
            </a:r>
            <a:endParaRPr lang="es-EC" cap="none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6269" y="1347489"/>
            <a:ext cx="4148919" cy="544545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0501" y="1347489"/>
            <a:ext cx="6769290" cy="5445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200" dirty="0" smtClean="0"/>
              <a:t>   El </a:t>
            </a:r>
            <a:r>
              <a:rPr lang="es-EC" sz="2200" dirty="0"/>
              <a:t>recurso a un texto verbal no </a:t>
            </a:r>
            <a:r>
              <a:rPr lang="es-EC" sz="2200" dirty="0" smtClean="0"/>
              <a:t>solo refuerza </a:t>
            </a:r>
            <a:r>
              <a:rPr lang="es-EC" sz="2200" dirty="0"/>
              <a:t>el texto figurativo, sino que lo ancla definitivamente, de modo que los riesgos </a:t>
            </a:r>
            <a:r>
              <a:rPr lang="es-EC" sz="2200" dirty="0" smtClean="0"/>
              <a:t>y equívocos </a:t>
            </a:r>
            <a:r>
              <a:rPr lang="es-EC" sz="2200" dirty="0"/>
              <a:t>interpretativos </a:t>
            </a:r>
            <a:r>
              <a:rPr lang="es-EC" sz="2200" dirty="0" smtClean="0"/>
              <a:t> se </a:t>
            </a:r>
            <a:r>
              <a:rPr lang="es-EC" sz="2200" dirty="0"/>
              <a:t>reduzcan a su mínimo posible.</a:t>
            </a:r>
          </a:p>
          <a:p>
            <a:pPr algn="just"/>
            <a:r>
              <a:rPr lang="es-EC" sz="2200" dirty="0" smtClean="0"/>
              <a:t>   Para autenticar el </a:t>
            </a:r>
            <a:r>
              <a:rPr lang="es-EC" sz="2200" dirty="0"/>
              <a:t>mensaje pictórico, el autor ha incorporado en las esquinas </a:t>
            </a:r>
            <a:r>
              <a:rPr lang="es-EC" sz="2200" dirty="0" smtClean="0"/>
              <a:t>del cuadro </a:t>
            </a:r>
            <a:r>
              <a:rPr lang="es-EC" sz="2200" dirty="0"/>
              <a:t>a los cuatro evangelistas Juan, Marcos, Mateo y Lucas, cada uno con un libro en </a:t>
            </a:r>
            <a:r>
              <a:rPr lang="es-EC" sz="2200" dirty="0" smtClean="0"/>
              <a:t>una mano </a:t>
            </a:r>
            <a:r>
              <a:rPr lang="es-EC" sz="2200" dirty="0"/>
              <a:t>y una pluma en la otra</a:t>
            </a:r>
            <a:r>
              <a:rPr lang="es-EC" sz="2200" dirty="0" smtClean="0"/>
              <a:t>.</a:t>
            </a:r>
          </a:p>
          <a:p>
            <a:pPr algn="just"/>
            <a:r>
              <a:rPr lang="es-EC" sz="2200" dirty="0" smtClean="0"/>
              <a:t>   El </a:t>
            </a:r>
            <a:r>
              <a:rPr lang="es-EC" sz="2200" dirty="0"/>
              <a:t>rostro es particularmente complejo, pues si bien hay tres </a:t>
            </a:r>
            <a:r>
              <a:rPr lang="es-EC" sz="2200" dirty="0" smtClean="0"/>
              <a:t>caras </a:t>
            </a:r>
            <a:r>
              <a:rPr lang="es-EC" sz="2200" dirty="0"/>
              <a:t>en lugar de seis </a:t>
            </a:r>
            <a:r>
              <a:rPr lang="es-EC" sz="2200" dirty="0" smtClean="0"/>
              <a:t>ojos como </a:t>
            </a:r>
            <a:r>
              <a:rPr lang="es-EC" sz="2200" dirty="0"/>
              <a:t>correspondería a tres rostros, aparecen solo </a:t>
            </a:r>
            <a:r>
              <a:rPr lang="es-EC" sz="2200" dirty="0" smtClean="0"/>
              <a:t>cuatro, mientras </a:t>
            </a:r>
            <a:r>
              <a:rPr lang="es-EC" sz="2200" dirty="0"/>
              <a:t>que sí aparecen tres narices y tres bocas. La habilidad del pintor permite que </a:t>
            </a:r>
            <a:r>
              <a:rPr lang="es-EC" sz="2200" dirty="0" smtClean="0"/>
              <a:t>podamos ver </a:t>
            </a:r>
            <a:r>
              <a:rPr lang="es-EC" sz="2200" dirty="0"/>
              <a:t>cada rostro de modo particular, con una misma mirada hacia el vacío, y, al mismo tiempo</a:t>
            </a:r>
            <a:r>
              <a:rPr lang="es-EC" sz="2200" dirty="0" smtClean="0"/>
              <a:t>, también </a:t>
            </a:r>
            <a:r>
              <a:rPr lang="es-EC" sz="2200" dirty="0"/>
              <a:t>podemos verlos como una totalidad.</a:t>
            </a:r>
          </a:p>
        </p:txBody>
      </p:sp>
    </p:spTree>
    <p:extLst>
      <p:ext uri="{BB962C8B-B14F-4D97-AF65-F5344CB8AC3E}">
        <p14:creationId xmlns:p14="http://schemas.microsoft.com/office/powerpoint/2010/main" val="8493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05566"/>
          </a:xfrm>
        </p:spPr>
        <p:txBody>
          <a:bodyPr>
            <a:normAutofit/>
          </a:bodyPr>
          <a:lstStyle/>
          <a:p>
            <a:r>
              <a:rPr lang="es-EC" sz="2800" cap="none" dirty="0" smtClean="0"/>
              <a:t>Unidad corporal y diversidad facial</a:t>
            </a:r>
            <a:endParaRPr lang="es-EC" sz="2800" cap="none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7497" y="1801504"/>
            <a:ext cx="3751643" cy="48586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09684" y="1624084"/>
            <a:ext cx="6796585" cy="5036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200" dirty="0" smtClean="0"/>
              <a:t>   Gracias </a:t>
            </a:r>
            <a:r>
              <a:rPr lang="es-EC" sz="2200" dirty="0"/>
              <a:t>a la representación de la totalidad corporal el autor utiliza al cuerpo como símbolo de la unicidad de Dios y a los rostros como símbolo de cada una de las personas que la componen</a:t>
            </a:r>
            <a:r>
              <a:rPr lang="es-EC" sz="2200" dirty="0" smtClean="0"/>
              <a:t>.</a:t>
            </a:r>
          </a:p>
          <a:p>
            <a:pPr algn="just"/>
            <a:r>
              <a:rPr lang="es-EC" sz="2200" dirty="0" smtClean="0"/>
              <a:t>   Esa </a:t>
            </a:r>
            <a:r>
              <a:rPr lang="es-EC" sz="2200" dirty="0"/>
              <a:t>“rostridad” triple, estática, hierática, caracterizada por una mirada fuera de tiempo </a:t>
            </a:r>
            <a:r>
              <a:rPr lang="es-EC" sz="2200" dirty="0" smtClean="0"/>
              <a:t>y espacio</a:t>
            </a:r>
            <a:r>
              <a:rPr lang="es-EC" sz="2200" dirty="0"/>
              <a:t>, de rasgos masculinos, capaz </a:t>
            </a:r>
            <a:r>
              <a:rPr lang="es-EC" sz="2200" dirty="0" smtClean="0"/>
              <a:t>de </a:t>
            </a:r>
            <a:r>
              <a:rPr lang="es-EC" sz="2200" dirty="0"/>
              <a:t>atenuar las contradicciones lógicas, si </a:t>
            </a:r>
            <a:r>
              <a:rPr lang="es-EC" sz="2200" dirty="0" smtClean="0"/>
              <a:t>bien podría </a:t>
            </a:r>
            <a:r>
              <a:rPr lang="es-EC" sz="2200" dirty="0"/>
              <a:t>parecer “monstruosa” a los sujetos de la evangelización, finalmente ese posible </a:t>
            </a:r>
            <a:r>
              <a:rPr lang="es-EC" sz="2200" dirty="0" smtClean="0"/>
              <a:t>efecto de </a:t>
            </a:r>
            <a:r>
              <a:rPr lang="es-EC" sz="2200" dirty="0"/>
              <a:t>sentido sería atenuado y la imagen aceptada gracias al discurso de </a:t>
            </a:r>
            <a:r>
              <a:rPr lang="es-EC" sz="2200" dirty="0" smtClean="0"/>
              <a:t>los sacerdotes, gracias </a:t>
            </a:r>
            <a:r>
              <a:rPr lang="es-EC" sz="2200" dirty="0"/>
              <a:t>también al poder económico y político de la iglesia, capaz de destruir viejas </a:t>
            </a:r>
            <a:r>
              <a:rPr lang="es-EC" sz="2200" dirty="0" smtClean="0"/>
              <a:t>divinidades e </a:t>
            </a:r>
            <a:r>
              <a:rPr lang="es-EC" sz="2200" dirty="0"/>
              <a:t>imponer las propias, a menudo creando transiciones e hibridaciones que facilitarán </a:t>
            </a:r>
            <a:r>
              <a:rPr lang="es-EC" sz="2200" dirty="0" smtClean="0"/>
              <a:t>la aceptación</a:t>
            </a:r>
            <a:r>
              <a:rPr lang="es-EC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18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629031" cy="1114748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1853374"/>
            <a:ext cx="5338419" cy="354171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C" sz="2600" dirty="0" smtClean="0"/>
              <a:t>   Por </a:t>
            </a:r>
            <a:r>
              <a:rPr lang="es-EC" sz="2600" dirty="0"/>
              <a:t>su enorme poder visual y simbólico, por su trascendencia en las prácticas </a:t>
            </a:r>
            <a:r>
              <a:rPr lang="es-EC" sz="2600" dirty="0" smtClean="0"/>
              <a:t>religiosas de </a:t>
            </a:r>
            <a:r>
              <a:rPr lang="es-EC" sz="2600" dirty="0"/>
              <a:t>millones de seres humanos, las diversas formas e imágenes del </a:t>
            </a:r>
            <a:r>
              <a:rPr lang="es-EC" sz="2600" b="1" dirty="0"/>
              <a:t>cuerpo divino </a:t>
            </a:r>
            <a:r>
              <a:rPr lang="es-EC" sz="2600" dirty="0" smtClean="0"/>
              <a:t>constituyen una </a:t>
            </a:r>
            <a:r>
              <a:rPr lang="es-EC" sz="2600" dirty="0"/>
              <a:t>parte fundamental de lo que </a:t>
            </a:r>
            <a:r>
              <a:rPr lang="es-EC" sz="2600" dirty="0" smtClean="0"/>
              <a:t>he </a:t>
            </a:r>
            <a:r>
              <a:rPr lang="es-EC" sz="2600" dirty="0"/>
              <a:t>llamado la </a:t>
            </a:r>
            <a:r>
              <a:rPr lang="es-EC" sz="2600" b="1" dirty="0"/>
              <a:t>Corposfera</a:t>
            </a:r>
            <a:r>
              <a:rPr lang="es-EC" sz="2600" dirty="0"/>
              <a:t> (Finol, 2013; 2014; 2015; 2016</a:t>
            </a:r>
            <a:r>
              <a:rPr lang="es-EC" sz="2600" dirty="0" smtClean="0"/>
              <a:t>); y</a:t>
            </a:r>
            <a:r>
              <a:rPr lang="es-EC" sz="2600" dirty="0"/>
              <a:t>, en consecuencia, constituyen un capítulo c</a:t>
            </a:r>
            <a:r>
              <a:rPr lang="es-EC" sz="2600" dirty="0" smtClean="0"/>
              <a:t>entral </a:t>
            </a:r>
            <a:r>
              <a:rPr lang="es-EC" sz="2600" dirty="0"/>
              <a:t>de la disciplina semiótica </a:t>
            </a:r>
            <a:r>
              <a:rPr lang="es-EC" sz="2600" dirty="0" smtClean="0"/>
              <a:t>que proponemos </a:t>
            </a:r>
            <a:r>
              <a:rPr lang="es-EC" sz="2600" dirty="0"/>
              <a:t>llamar Teo-Semiótica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94" y="1853374"/>
            <a:ext cx="4620883" cy="30286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19164" y="4882007"/>
            <a:ext cx="4899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Anónimo </a:t>
            </a:r>
            <a:r>
              <a:rPr lang="es-EC" sz="1400" dirty="0"/>
              <a:t>portugués. Siglo XV. </a:t>
            </a:r>
            <a:r>
              <a:rPr lang="es-EC" sz="1400" i="1" dirty="0"/>
              <a:t>La Trinidad</a:t>
            </a:r>
            <a:r>
              <a:rPr lang="es-EC" sz="1400" dirty="0"/>
              <a:t>. Colección privada. Foto: </a:t>
            </a:r>
            <a:r>
              <a:rPr lang="es-EC" sz="1400" dirty="0" smtClean="0"/>
              <a:t>Archive </a:t>
            </a:r>
            <a:r>
              <a:rPr lang="es-EC" sz="1400" dirty="0" err="1" smtClean="0"/>
              <a:t>for</a:t>
            </a:r>
            <a:r>
              <a:rPr lang="es-EC" sz="1400" dirty="0" smtClean="0"/>
              <a:t> </a:t>
            </a:r>
            <a:r>
              <a:rPr lang="es-EC" sz="1400" dirty="0" err="1"/>
              <a:t>Research</a:t>
            </a:r>
            <a:r>
              <a:rPr lang="es-EC" sz="1400" dirty="0"/>
              <a:t> </a:t>
            </a:r>
            <a:r>
              <a:rPr lang="es-EC" sz="1400" dirty="0" err="1"/>
              <a:t>on</a:t>
            </a:r>
            <a:r>
              <a:rPr lang="es-EC" sz="1400" dirty="0"/>
              <a:t> </a:t>
            </a:r>
            <a:r>
              <a:rPr lang="es-EC" sz="1400" dirty="0" err="1"/>
              <a:t>Archetypal</a:t>
            </a:r>
            <a:r>
              <a:rPr lang="es-EC" sz="1400" dirty="0"/>
              <a:t> </a:t>
            </a:r>
            <a:r>
              <a:rPr lang="es-EC" sz="1400" dirty="0" err="1"/>
              <a:t>Symbolism</a:t>
            </a:r>
            <a:r>
              <a:rPr lang="es-EC" sz="1400" dirty="0"/>
              <a:t> (aras.org); </a:t>
            </a:r>
            <a:r>
              <a:rPr lang="es-EC" sz="1400" dirty="0" err="1"/>
              <a:t>Image</a:t>
            </a:r>
            <a:r>
              <a:rPr lang="es-EC" sz="1400" dirty="0"/>
              <a:t>: New York </a:t>
            </a:r>
            <a:r>
              <a:rPr lang="es-EC" sz="1400" dirty="0" err="1"/>
              <a:t>photo</a:t>
            </a:r>
            <a:r>
              <a:rPr lang="es-EC" sz="1400" dirty="0"/>
              <a:t> [EA 51/1] </a:t>
            </a:r>
            <a:r>
              <a:rPr lang="es-EC" sz="1400" dirty="0" err="1" smtClean="0"/>
              <a:t>Zurich</a:t>
            </a:r>
            <a:r>
              <a:rPr lang="es-EC" sz="1400" dirty="0" smtClean="0"/>
              <a:t> </a:t>
            </a:r>
            <a:r>
              <a:rPr lang="es-EC" sz="1400" dirty="0" err="1" smtClean="0"/>
              <a:t>photo</a:t>
            </a:r>
            <a:r>
              <a:rPr lang="es-EC" sz="1400" dirty="0" smtClean="0"/>
              <a:t> </a:t>
            </a:r>
            <a:r>
              <a:rPr lang="es-EC" sz="1400" dirty="0"/>
              <a:t>[</a:t>
            </a:r>
            <a:r>
              <a:rPr lang="es-EC" sz="1400" dirty="0" smtClean="0"/>
              <a:t>CGJ XVI/20/1</a:t>
            </a:r>
            <a:r>
              <a:rPr lang="es-EC" sz="1400" dirty="0"/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18863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C" sz="28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 smtClean="0"/>
              <a:t>   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801" y="696336"/>
            <a:ext cx="932769" cy="117053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41412" y="1943069"/>
            <a:ext cx="9367364" cy="4457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200" dirty="0" smtClean="0"/>
              <a:t>   En </a:t>
            </a:r>
            <a:r>
              <a:rPr lang="es-EC" sz="2200" dirty="0"/>
              <a:t>1628 el Papa Urbano VIII prohibió y ordenó </a:t>
            </a:r>
            <a:r>
              <a:rPr lang="es-EC" sz="2200" dirty="0" smtClean="0"/>
              <a:t>quemar </a:t>
            </a:r>
            <a:r>
              <a:rPr lang="es-EC" sz="2200" dirty="0"/>
              <a:t>las imágenes de </a:t>
            </a:r>
            <a:r>
              <a:rPr lang="es-EC" sz="2200" dirty="0" smtClean="0"/>
              <a:t>la Trinidad </a:t>
            </a:r>
            <a:r>
              <a:rPr lang="es-EC" sz="2200" dirty="0"/>
              <a:t>bajo la figura de tres cuerpos o tres rostros, pues </a:t>
            </a:r>
            <a:r>
              <a:rPr lang="es-EC" sz="2200" dirty="0" smtClean="0"/>
              <a:t>podrían </a:t>
            </a:r>
            <a:r>
              <a:rPr lang="es-EC" sz="2200" dirty="0"/>
              <a:t>conducir a los fieles a </a:t>
            </a:r>
            <a:r>
              <a:rPr lang="es-EC" sz="2200" dirty="0" smtClean="0"/>
              <a:t>pensar que </a:t>
            </a:r>
            <a:r>
              <a:rPr lang="es-EC" sz="2200" dirty="0"/>
              <a:t>la religión católica era politeísta, además de generar las burlas de los </a:t>
            </a:r>
            <a:r>
              <a:rPr lang="es-EC" sz="2200" dirty="0" smtClean="0"/>
              <a:t>protestantes. Dicha prohibición </a:t>
            </a:r>
            <a:r>
              <a:rPr lang="es-EC" sz="2200" dirty="0"/>
              <a:t>fue ratificada en 1745 por el Papa Benedicto XIV </a:t>
            </a:r>
            <a:r>
              <a:rPr lang="es-EC" sz="2200" dirty="0" smtClean="0"/>
              <a:t>por considerarlas </a:t>
            </a:r>
            <a:r>
              <a:rPr lang="es-EC" sz="2200" dirty="0"/>
              <a:t>“representaciones monstruosas</a:t>
            </a:r>
            <a:r>
              <a:rPr lang="es-EC" sz="2200" dirty="0" smtClean="0"/>
              <a:t>”. </a:t>
            </a:r>
          </a:p>
          <a:p>
            <a:pPr algn="just"/>
            <a:r>
              <a:rPr lang="es-EC" sz="2200" dirty="0" smtClean="0"/>
              <a:t>   Sin embargo</a:t>
            </a:r>
            <a:r>
              <a:rPr lang="es-EC" sz="2200" dirty="0"/>
              <a:t>, </a:t>
            </a:r>
            <a:r>
              <a:rPr lang="es-EC" sz="2200" dirty="0" smtClean="0"/>
              <a:t> </a:t>
            </a:r>
            <a:r>
              <a:rPr lang="es-EC" sz="2200" dirty="0" err="1"/>
              <a:t>Sartor</a:t>
            </a:r>
            <a:r>
              <a:rPr lang="es-EC" sz="2200" dirty="0"/>
              <a:t> confirma que el </a:t>
            </a:r>
            <a:r>
              <a:rPr lang="es-EC" sz="2200" dirty="0" smtClean="0"/>
              <a:t>censor del </a:t>
            </a:r>
            <a:r>
              <a:rPr lang="es-EC" sz="2200" dirty="0"/>
              <a:t>Santo Oficio de México comentaba en 1790 que “sería muy ruidosa dicha prohibición [de </a:t>
            </a:r>
            <a:r>
              <a:rPr lang="es-EC" sz="2200" dirty="0" smtClean="0"/>
              <a:t>la Trinidad </a:t>
            </a:r>
            <a:r>
              <a:rPr lang="es-EC" sz="2200" dirty="0"/>
              <a:t>isomorfa] por haberse de reformar casi en todas las iglesias” (2007, p. 20). </a:t>
            </a:r>
            <a:endParaRPr lang="es-EC" sz="2200" dirty="0" smtClean="0"/>
          </a:p>
          <a:p>
            <a:pPr algn="just"/>
            <a:r>
              <a:rPr lang="es-EC" sz="2200" dirty="0"/>
              <a:t> </a:t>
            </a:r>
            <a:r>
              <a:rPr lang="es-EC" sz="2200" dirty="0" smtClean="0"/>
              <a:t>  Así</a:t>
            </a:r>
            <a:r>
              <a:rPr lang="es-EC" sz="2200" dirty="0"/>
              <a:t>, </a:t>
            </a:r>
            <a:r>
              <a:rPr lang="es-EC" sz="2200" dirty="0" smtClean="0"/>
              <a:t>la Sagrada </a:t>
            </a:r>
            <a:r>
              <a:rPr lang="es-EC" sz="2200" dirty="0"/>
              <a:t>Inquisición en México acordó no atender esa prohibición por considerar que si </a:t>
            </a:r>
            <a:r>
              <a:rPr lang="es-EC" sz="2200" dirty="0" smtClean="0"/>
              <a:t>bien era </a:t>
            </a:r>
            <a:r>
              <a:rPr lang="es-EC" sz="2200" dirty="0"/>
              <a:t>adecuada para Europa no lo era para la Nueva </a:t>
            </a:r>
            <a:r>
              <a:rPr lang="es-EC" sz="2200" dirty="0" smtClean="0"/>
              <a:t>España </a:t>
            </a:r>
            <a:r>
              <a:rPr lang="es-EC" sz="2200" dirty="0"/>
              <a:t>(</a:t>
            </a:r>
            <a:r>
              <a:rPr lang="es-EC" sz="2200" dirty="0" err="1"/>
              <a:t>Donahue</a:t>
            </a:r>
            <a:r>
              <a:rPr lang="es-EC" sz="2200" dirty="0"/>
              <a:t>-Wallace, 2008).</a:t>
            </a:r>
            <a:endParaRPr lang="es-EC" sz="2200" dirty="0" smtClean="0"/>
          </a:p>
          <a:p>
            <a:pPr algn="just"/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26467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cap="none" dirty="0"/>
              <a:t>P</a:t>
            </a:r>
            <a:r>
              <a:rPr lang="es-EC" sz="2800" cap="none" dirty="0" smtClean="0"/>
              <a:t>ara concluir…</a:t>
            </a:r>
            <a:endParaRPr lang="es-EC" sz="28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746913"/>
            <a:ext cx="9905999" cy="4353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200" dirty="0"/>
              <a:t> </a:t>
            </a:r>
            <a:r>
              <a:rPr lang="es-EC" sz="2200" dirty="0" smtClean="0"/>
              <a:t>  Hemos examinado solo algunos aspectos de la </a:t>
            </a:r>
            <a:r>
              <a:rPr lang="es-EC" sz="2200" dirty="0" err="1" smtClean="0"/>
              <a:t>tricorporalidad</a:t>
            </a:r>
            <a:r>
              <a:rPr lang="es-EC" sz="2200" dirty="0" smtClean="0"/>
              <a:t> divina, tal como la representan artistas europeos y latinoamericanos. </a:t>
            </a:r>
          </a:p>
          <a:p>
            <a:pPr marL="0" indent="0">
              <a:buNone/>
            </a:pPr>
            <a:r>
              <a:rPr lang="es-EC" sz="2200" dirty="0"/>
              <a:t> </a:t>
            </a:r>
            <a:r>
              <a:rPr lang="es-EC" sz="2200" dirty="0" smtClean="0"/>
              <a:t>  En la corporeidad divina se encarnan no solo los atributos que las escrituras y la tradición le confieren, sino también las estrategias visuales y discursivas para resolver los conflictos y contradicciones que en ella se manifiestan y que hemos llamado </a:t>
            </a:r>
            <a:r>
              <a:rPr lang="es-EC" sz="2200" b="1" dirty="0" smtClean="0"/>
              <a:t>vacío semiótico</a:t>
            </a:r>
            <a:r>
              <a:rPr lang="es-EC" sz="2200" dirty="0" smtClean="0"/>
              <a:t>. </a:t>
            </a:r>
          </a:p>
          <a:p>
            <a:pPr marL="0" indent="0">
              <a:buNone/>
            </a:pPr>
            <a:r>
              <a:rPr lang="es-EC" sz="2200" dirty="0" smtClean="0"/>
              <a:t>   El cristianismo </a:t>
            </a:r>
            <a:r>
              <a:rPr lang="es-EC" sz="2200" dirty="0"/>
              <a:t>construye su </a:t>
            </a:r>
            <a:r>
              <a:rPr lang="es-EC" sz="2200" dirty="0" smtClean="0"/>
              <a:t>éxito </a:t>
            </a:r>
            <a:r>
              <a:rPr lang="es-EC" sz="2200" dirty="0"/>
              <a:t>porque propone un dios encarnado, </a:t>
            </a:r>
            <a:r>
              <a:rPr lang="es-EC" sz="2200" dirty="0" smtClean="0"/>
              <a:t>una trascendencia </a:t>
            </a:r>
            <a:r>
              <a:rPr lang="es-EC" sz="2200" dirty="0"/>
              <a:t>visible, tangible, representable. El riesgo de la idolatría, sin embargo, </a:t>
            </a:r>
            <a:r>
              <a:rPr lang="es-EC" sz="2200" dirty="0" smtClean="0"/>
              <a:t>es omnipresente</a:t>
            </a:r>
            <a:r>
              <a:rPr lang="es-EC" sz="2200" dirty="0"/>
              <a:t>: ¿cómo representar a un dios encarnado sin darle una cara humana y, por </a:t>
            </a:r>
            <a:r>
              <a:rPr lang="es-EC" sz="2200" dirty="0" smtClean="0"/>
              <a:t>lo tanto</a:t>
            </a:r>
            <a:r>
              <a:rPr lang="es-EC" sz="2200" dirty="0"/>
              <a:t>, sujeta al destino inmanente de todas las representaciones?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397" y="576380"/>
            <a:ext cx="932769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68837"/>
          </a:xfrm>
        </p:spPr>
        <p:txBody>
          <a:bodyPr>
            <a:normAutofit fontScale="90000"/>
          </a:bodyPr>
          <a:lstStyle/>
          <a:p>
            <a:r>
              <a:rPr lang="es-EC" cap="none" dirty="0"/>
              <a:t>Para concluir…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6705" y="1828801"/>
            <a:ext cx="3760706" cy="47177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41946" y="2060812"/>
            <a:ext cx="50633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dirty="0" smtClean="0"/>
              <a:t>   Ciertamente la trascendencia histórica, visual y religiosa de estas representaciones nos ilustra sobre los esfuerzos por darle visibilidad a un dios invisible y por darle credibilidad a un misterio que la razón lógica no acepta pero que la fe reivindica.</a:t>
            </a:r>
          </a:p>
          <a:p>
            <a:r>
              <a:rPr lang="es-EC" sz="2200" dirty="0" smtClean="0"/>
              <a:t>   Comprender estos procesos semióticos, religiosos y sociológicos nos ayudará a comprender las respuestas humanas ante los fenómenos sociales y naturales que los seres humanos, en circunstancias históricas concretas, deben enfrentar. 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42616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093" y="1002754"/>
            <a:ext cx="932769" cy="11705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285477" cy="1478570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C" dirty="0" smtClean="0"/>
              <a:t>Trabajaremos </a:t>
            </a:r>
            <a:r>
              <a:rPr lang="es-EC" dirty="0"/>
              <a:t>a partir de las representaciones </a:t>
            </a:r>
            <a:r>
              <a:rPr lang="es-EC" dirty="0" smtClean="0"/>
              <a:t>corporales divinas </a:t>
            </a:r>
            <a:r>
              <a:rPr lang="es-EC" dirty="0"/>
              <a:t>en el </a:t>
            </a:r>
            <a:r>
              <a:rPr lang="es-EC" dirty="0" smtClean="0"/>
              <a:t>Catolicismo</a:t>
            </a:r>
            <a:r>
              <a:rPr lang="es-EC" dirty="0"/>
              <a:t>, específicamente </a:t>
            </a:r>
            <a:r>
              <a:rPr lang="es-EC" dirty="0" smtClean="0"/>
              <a:t>dos</a:t>
            </a:r>
            <a:r>
              <a:rPr lang="es-EC" dirty="0" smtClean="0"/>
              <a:t> pinturas cusqueñas que </a:t>
            </a:r>
            <a:r>
              <a:rPr lang="es-EC" dirty="0"/>
              <a:t>tienen que ver con versiones </a:t>
            </a:r>
            <a:r>
              <a:rPr lang="es-EC" b="1" dirty="0" smtClean="0"/>
              <a:t>trifaciales</a:t>
            </a:r>
            <a:r>
              <a:rPr lang="es-EC" dirty="0" smtClean="0"/>
              <a:t> y </a:t>
            </a:r>
            <a:r>
              <a:rPr lang="es-EC" b="1" dirty="0"/>
              <a:t>tricorporales</a:t>
            </a:r>
            <a:r>
              <a:rPr lang="es-EC" dirty="0"/>
              <a:t> de la llamada Trinidad, la cual incluye al Padre, al Hijo y al Espíritu </a:t>
            </a:r>
            <a:r>
              <a:rPr lang="es-EC" dirty="0" smtClean="0"/>
              <a:t>Santo. </a:t>
            </a:r>
          </a:p>
          <a:p>
            <a:r>
              <a:rPr lang="es-EC" dirty="0" smtClean="0"/>
              <a:t>Por tratarse </a:t>
            </a:r>
            <a:r>
              <a:rPr lang="es-EC" dirty="0"/>
              <a:t>de objetos semióticos históricamente </a:t>
            </a:r>
            <a:r>
              <a:rPr lang="es-EC" dirty="0" smtClean="0"/>
              <a:t>situados, </a:t>
            </a:r>
            <a:r>
              <a:rPr lang="es-EC" dirty="0"/>
              <a:t>vamos a referirnos a </a:t>
            </a:r>
            <a:r>
              <a:rPr lang="es-EC" dirty="0" smtClean="0"/>
              <a:t>contextos concretos </a:t>
            </a:r>
            <a:r>
              <a:rPr lang="es-EC" dirty="0"/>
              <a:t>donde las imágenes se producen y sitúan, entre ellos la Escuela Pictórica </a:t>
            </a:r>
            <a:r>
              <a:rPr lang="es-EC" dirty="0" smtClean="0"/>
              <a:t>Cusqueña, la </a:t>
            </a:r>
            <a:r>
              <a:rPr lang="es-EC" dirty="0"/>
              <a:t>tradición teológica católica, tal como la propone San Agustín de Hipona (354 -430), los orígenes históricos de las representaciones triádicas y las decisiones papales relativas a </a:t>
            </a:r>
            <a:r>
              <a:rPr lang="es-EC" dirty="0" smtClean="0"/>
              <a:t>la representación </a:t>
            </a:r>
            <a:r>
              <a:rPr lang="es-EC" dirty="0"/>
              <a:t>de la Trinidad </a:t>
            </a:r>
            <a:r>
              <a:rPr lang="es-EC" dirty="0" smtClean="0"/>
              <a:t>cristiana.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640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8821453" cy="1478570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46128" y="2249487"/>
            <a:ext cx="5851816" cy="3541714"/>
          </a:xfrm>
        </p:spPr>
        <p:txBody>
          <a:bodyPr>
            <a:normAutofit fontScale="92500" lnSpcReduction="20000"/>
          </a:bodyPr>
          <a:lstStyle/>
          <a:p>
            <a:r>
              <a:rPr lang="es-EC" dirty="0" smtClean="0"/>
              <a:t>   La </a:t>
            </a:r>
            <a:r>
              <a:rPr lang="es-EC" b="1" dirty="0"/>
              <a:t>Corposfera</a:t>
            </a:r>
            <a:r>
              <a:rPr lang="es-EC" dirty="0"/>
              <a:t> está integrada por los diferentes lenguajes y procesos de significación que </a:t>
            </a:r>
            <a:r>
              <a:rPr lang="es-EC" dirty="0" smtClean="0"/>
              <a:t>se originan </a:t>
            </a:r>
            <a:r>
              <a:rPr lang="es-EC" dirty="0"/>
              <a:t>en/desde/por el cuerpo, no solo a partir de su producción </a:t>
            </a:r>
            <a:r>
              <a:rPr lang="es-EC" dirty="0" err="1" smtClean="0"/>
              <a:t>bio</a:t>
            </a:r>
            <a:r>
              <a:rPr lang="es-EC" dirty="0" smtClean="0"/>
              <a:t>-</a:t>
            </a:r>
            <a:r>
              <a:rPr lang="es-EC" dirty="0" err="1" smtClean="0"/>
              <a:t>psico</a:t>
            </a:r>
            <a:r>
              <a:rPr lang="es-EC" dirty="0" smtClean="0"/>
              <a:t>-social, sino también </a:t>
            </a:r>
            <a:r>
              <a:rPr lang="es-EC" dirty="0"/>
              <a:t>de sus múltiples y variadas representaciones, de su constitución y sus </a:t>
            </a:r>
            <a:r>
              <a:rPr lang="es-EC" dirty="0" smtClean="0"/>
              <a:t>articulaciones morfológicas</a:t>
            </a:r>
            <a:r>
              <a:rPr lang="es-EC" dirty="0"/>
              <a:t>, de sus poses, movimientos y trayectorias, de sus ornamentos y </a:t>
            </a:r>
            <a:r>
              <a:rPr lang="es-EC" dirty="0" smtClean="0"/>
              <a:t>transformaciones, de </a:t>
            </a:r>
            <a:r>
              <a:rPr lang="es-EC" dirty="0"/>
              <a:t>sus códigos cromáticos y </a:t>
            </a:r>
            <a:r>
              <a:rPr lang="es-EC" dirty="0" smtClean="0"/>
              <a:t>vestimentarios.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94" y="2647666"/>
            <a:ext cx="1846301" cy="24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cap="none" dirty="0"/>
              <a:t>L</a:t>
            </a:r>
            <a:r>
              <a:rPr lang="es-EC" sz="2800" cap="none" dirty="0" smtClean="0"/>
              <a:t>a representación antropomorfa de la Trinidad cristiana</a:t>
            </a:r>
            <a:endParaRPr lang="es-EC" sz="2800" cap="non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 smtClean="0"/>
              <a:t>   La </a:t>
            </a:r>
            <a:r>
              <a:rPr lang="es-EC" dirty="0"/>
              <a:t>representación antropomorfa de la Trinidad, tanto en su vertiente </a:t>
            </a:r>
            <a:r>
              <a:rPr lang="es-EC" b="1" dirty="0"/>
              <a:t>trifacial</a:t>
            </a:r>
            <a:r>
              <a:rPr lang="es-EC" dirty="0"/>
              <a:t> </a:t>
            </a:r>
            <a:r>
              <a:rPr lang="es-EC" dirty="0" smtClean="0"/>
              <a:t>como </a:t>
            </a:r>
            <a:r>
              <a:rPr lang="es-EC" b="1" dirty="0" smtClean="0"/>
              <a:t>tricorporal</a:t>
            </a:r>
            <a:r>
              <a:rPr lang="es-EC" dirty="0" smtClean="0"/>
              <a:t>, </a:t>
            </a:r>
            <a:r>
              <a:rPr lang="es-EC" dirty="0"/>
              <a:t>siempre tres pero uno, es una tarea racional y visualmente difícil </a:t>
            </a:r>
            <a:r>
              <a:rPr lang="es-EC" dirty="0" smtClean="0"/>
              <a:t>pero necesaria, pues </a:t>
            </a:r>
            <a:r>
              <a:rPr lang="es-EC" dirty="0"/>
              <a:t>de ella dependen las estrategias </a:t>
            </a:r>
            <a:r>
              <a:rPr lang="es-EC" dirty="0" smtClean="0"/>
              <a:t>evangelizadoras. Sin embargo, la iglesia Católica insistirá siempre en lo que dice </a:t>
            </a:r>
            <a:r>
              <a:rPr lang="es-EC" dirty="0"/>
              <a:t>San Agustín: </a:t>
            </a:r>
            <a:r>
              <a:rPr lang="es-EC" dirty="0" smtClean="0"/>
              <a:t>“</a:t>
            </a:r>
            <a:r>
              <a:rPr lang="es-EC" dirty="0"/>
              <a:t>Dios es trino, pero no triple” (1956, </a:t>
            </a:r>
            <a:r>
              <a:rPr lang="es-EC" dirty="0" smtClean="0"/>
              <a:t>p. 447). </a:t>
            </a:r>
          </a:p>
          <a:p>
            <a:pPr marL="0" indent="0">
              <a:buNone/>
            </a:pPr>
            <a:r>
              <a:rPr lang="es-EC" dirty="0" smtClean="0"/>
              <a:t>   Estas representaciones triples tienen una larga tradición en religiones, mitos y creencias anteriores al Cristianismo. 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227" y="1002754"/>
            <a:ext cx="932769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cap="none" dirty="0"/>
              <a:t>R</a:t>
            </a:r>
            <a:r>
              <a:rPr lang="es-EC" sz="2800" cap="none" dirty="0" smtClean="0"/>
              <a:t>epresentaciones policéfalas y policorporales de la divinidad</a:t>
            </a:r>
            <a:endParaRPr lang="es-EC" sz="2800" cap="none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72709" y="1689458"/>
            <a:ext cx="2845700" cy="41352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01802" y="5824729"/>
            <a:ext cx="379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Stéphane Mallarmé. 1880. La triple Hécate. </a:t>
            </a:r>
            <a:r>
              <a:rPr lang="fr-FR" dirty="0" err="1"/>
              <a:t>Grabado</a:t>
            </a:r>
            <a:r>
              <a:rPr lang="fr-FR" dirty="0"/>
              <a:t> </a:t>
            </a:r>
            <a:r>
              <a:rPr lang="fr-FR" dirty="0" smtClean="0"/>
              <a:t>Mallarmé 1880.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805217" y="1779687"/>
            <a:ext cx="67965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/>
              <a:t> </a:t>
            </a:r>
            <a:r>
              <a:rPr lang="es-EC" sz="2000" dirty="0" smtClean="0"/>
              <a:t>  El origen de las </a:t>
            </a:r>
            <a:r>
              <a:rPr lang="es-EC" sz="2000" dirty="0"/>
              <a:t>formas policéfalas, polifaciales y policorporales de la divinidad </a:t>
            </a:r>
            <a:r>
              <a:rPr lang="es-EC" sz="2000" dirty="0" smtClean="0"/>
              <a:t>tiene varias fuentes. </a:t>
            </a:r>
            <a:r>
              <a:rPr lang="es-EC" sz="2000" dirty="0"/>
              <a:t>La primera </a:t>
            </a:r>
            <a:r>
              <a:rPr lang="es-EC" sz="2000" dirty="0" smtClean="0"/>
              <a:t>se encuentra en representaciones </a:t>
            </a:r>
            <a:r>
              <a:rPr lang="es-EC" sz="2000" dirty="0"/>
              <a:t>de seres mitológicos, </a:t>
            </a:r>
            <a:r>
              <a:rPr lang="es-EC" sz="2000" dirty="0" smtClean="0"/>
              <a:t>tales como </a:t>
            </a:r>
            <a:r>
              <a:rPr lang="es-EC" sz="2000" dirty="0"/>
              <a:t>Jano, poseedor de dos caras, una que mira al pasado y otra al futuro; Cerbero o Can Cerbero personaje de la mitología griega en forma de perro que posee tres cabezas; o </a:t>
            </a:r>
            <a:r>
              <a:rPr lang="es-EC" sz="2000" dirty="0" smtClean="0"/>
              <a:t>Hécate, diosa </a:t>
            </a:r>
            <a:r>
              <a:rPr lang="es-EC" sz="2000" dirty="0"/>
              <a:t>de la noche, la magia, la nigromancia, dueña de </a:t>
            </a:r>
            <a:r>
              <a:rPr lang="es-EC" sz="2000" dirty="0" smtClean="0"/>
              <a:t>Cerbero </a:t>
            </a:r>
            <a:r>
              <a:rPr lang="es-EC" sz="2000" dirty="0"/>
              <a:t>y poseedora de </a:t>
            </a:r>
            <a:r>
              <a:rPr lang="es-EC" sz="2000" dirty="0" smtClean="0"/>
              <a:t>tres cabezas.</a:t>
            </a:r>
          </a:p>
          <a:p>
            <a:pPr algn="just"/>
            <a:r>
              <a:rPr lang="es-EC" sz="2000" dirty="0"/>
              <a:t> </a:t>
            </a:r>
            <a:r>
              <a:rPr lang="es-EC" sz="2000" dirty="0" smtClean="0"/>
              <a:t>  Otra </a:t>
            </a:r>
            <a:r>
              <a:rPr lang="es-EC" sz="2000" dirty="0"/>
              <a:t>fuente es la </a:t>
            </a:r>
            <a:r>
              <a:rPr lang="es-EC" sz="2000" dirty="0" smtClean="0"/>
              <a:t>Biblia, </a:t>
            </a:r>
            <a:r>
              <a:rPr lang="es-EC" sz="2000" dirty="0"/>
              <a:t>en particular “dos episodios reportados en el </a:t>
            </a:r>
            <a:r>
              <a:rPr lang="es-EC" sz="2000" dirty="0" smtClean="0"/>
              <a:t>Antiguo Testamento</a:t>
            </a:r>
            <a:r>
              <a:rPr lang="es-EC" sz="2000" dirty="0"/>
              <a:t>, considerados como primeras manifestaciones de la trinidad de Dios: la </a:t>
            </a:r>
            <a:r>
              <a:rPr lang="es-EC" sz="2000" dirty="0" smtClean="0"/>
              <a:t>aparición de </a:t>
            </a:r>
            <a:r>
              <a:rPr lang="es-EC" sz="2000" dirty="0"/>
              <a:t>Dios a Daniel (Daniel, VII, 9-14</a:t>
            </a:r>
            <a:r>
              <a:rPr lang="es-EC" sz="2000" dirty="0" smtClean="0"/>
              <a:t>) (II</a:t>
            </a:r>
            <a:r>
              <a:rPr lang="es-EC" sz="2000" dirty="0"/>
              <a:t>, J 8 y 33); y, sobre todo, la Visita de Dios a Abraham en </a:t>
            </a:r>
            <a:r>
              <a:rPr lang="es-EC" sz="2000" dirty="0" err="1"/>
              <a:t>Mambré</a:t>
            </a:r>
            <a:r>
              <a:rPr lang="es-EC" sz="2000" dirty="0"/>
              <a:t> en forma de tres jóvenes </a:t>
            </a:r>
            <a:r>
              <a:rPr lang="es-EC" sz="2000" dirty="0" smtClean="0"/>
              <a:t>de igual </a:t>
            </a:r>
            <a:r>
              <a:rPr lang="es-EC" sz="2000" dirty="0"/>
              <a:t>aspecto (Génesis, 18,1-5)”. </a:t>
            </a:r>
            <a:r>
              <a:rPr lang="es-EC" sz="2000" dirty="0" smtClean="0"/>
              <a:t>(Amodio, 2005, p. 91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9108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336" y="772536"/>
            <a:ext cx="932769" cy="11705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2426908"/>
            <a:ext cx="5068319" cy="354171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C" dirty="0"/>
              <a:t> </a:t>
            </a:r>
            <a:r>
              <a:rPr lang="es-EC" dirty="0" smtClean="0"/>
              <a:t>  Otra fuente de la </a:t>
            </a:r>
            <a:r>
              <a:rPr lang="es-EC" dirty="0"/>
              <a:t>representación </a:t>
            </a:r>
            <a:r>
              <a:rPr lang="es-EC" dirty="0" smtClean="0"/>
              <a:t>trifacial  de </a:t>
            </a:r>
            <a:r>
              <a:rPr lang="es-EC" dirty="0"/>
              <a:t>la Trinidad </a:t>
            </a:r>
            <a:r>
              <a:rPr lang="es-EC" dirty="0" smtClean="0"/>
              <a:t>podría encontrarse en </a:t>
            </a:r>
            <a:r>
              <a:rPr lang="es-EC" dirty="0"/>
              <a:t>los </a:t>
            </a:r>
            <a:r>
              <a:rPr lang="es-EC" b="1" i="1" dirty="0" err="1"/>
              <a:t>vultus</a:t>
            </a:r>
            <a:r>
              <a:rPr lang="es-EC" b="1" i="1" dirty="0"/>
              <a:t> </a:t>
            </a:r>
            <a:r>
              <a:rPr lang="es-EC" b="1" i="1" dirty="0" err="1"/>
              <a:t>trifons</a:t>
            </a:r>
            <a:r>
              <a:rPr lang="es-EC" dirty="0"/>
              <a:t>, cabezas de triple rostro usadas por los etruscos y celtas y </a:t>
            </a:r>
            <a:r>
              <a:rPr lang="es-EC" dirty="0" smtClean="0"/>
              <a:t>luego extendidas a </a:t>
            </a:r>
            <a:r>
              <a:rPr lang="es-EC" dirty="0"/>
              <a:t>numerosas </a:t>
            </a:r>
            <a:r>
              <a:rPr lang="es-EC" dirty="0" smtClean="0"/>
              <a:t>culturas.</a:t>
            </a:r>
          </a:p>
          <a:p>
            <a:pPr marL="0" indent="0" algn="just">
              <a:buNone/>
            </a:pPr>
            <a:r>
              <a:rPr lang="es-EC" dirty="0"/>
              <a:t> </a:t>
            </a:r>
            <a:r>
              <a:rPr lang="es-EC" dirty="0" smtClean="0"/>
              <a:t>  Originalmente </a:t>
            </a:r>
            <a:r>
              <a:rPr lang="es-EC" dirty="0"/>
              <a:t>se consideraron </a:t>
            </a:r>
            <a:r>
              <a:rPr lang="es-EC" dirty="0" smtClean="0"/>
              <a:t>como ilustraciones </a:t>
            </a:r>
            <a:r>
              <a:rPr lang="es-EC" dirty="0"/>
              <a:t>arquitectónicas, pero su proliferación habría influenciado el gusto por </a:t>
            </a:r>
            <a:r>
              <a:rPr lang="es-EC" dirty="0" smtClean="0"/>
              <a:t>las representaciones triádicas.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731" y="3220259"/>
            <a:ext cx="2585564" cy="25709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758" y="3220260"/>
            <a:ext cx="2337157" cy="25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cap="none" dirty="0"/>
              <a:t>E</a:t>
            </a:r>
            <a:r>
              <a:rPr lang="es-EC" sz="2800" cap="none" dirty="0" smtClean="0"/>
              <a:t>l Trimurti hindú</a:t>
            </a:r>
            <a:r>
              <a:rPr lang="es-EC" sz="2800" dirty="0" smtClean="0"/>
              <a:t>…</a:t>
            </a:r>
            <a:endParaRPr lang="es-EC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594393"/>
            <a:ext cx="8248248" cy="4642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200" dirty="0" smtClean="0"/>
              <a:t>   Otra </a:t>
            </a:r>
            <a:r>
              <a:rPr lang="es-EC" sz="2200" dirty="0"/>
              <a:t>posible </a:t>
            </a:r>
            <a:r>
              <a:rPr lang="es-EC" sz="2200" dirty="0" smtClean="0"/>
              <a:t>fuente </a:t>
            </a:r>
            <a:r>
              <a:rPr lang="es-EC" sz="2200" dirty="0"/>
              <a:t>es el </a:t>
            </a:r>
            <a:r>
              <a:rPr lang="es-EC" sz="2200" i="1" dirty="0"/>
              <a:t>Trimurti</a:t>
            </a:r>
            <a:r>
              <a:rPr lang="es-EC" sz="2200" dirty="0"/>
              <a:t> hindú, imagen </a:t>
            </a:r>
            <a:r>
              <a:rPr lang="es-EC" sz="2200" dirty="0" smtClean="0"/>
              <a:t>triple de </a:t>
            </a:r>
            <a:r>
              <a:rPr lang="es-EC" sz="2200" dirty="0"/>
              <a:t>Shiva, </a:t>
            </a:r>
            <a:r>
              <a:rPr lang="es-EC" sz="2200" dirty="0" err="1"/>
              <a:t>Visna</a:t>
            </a:r>
            <a:r>
              <a:rPr lang="es-EC" sz="2200" dirty="0"/>
              <a:t> y Brahma, donde este último </a:t>
            </a:r>
            <a:r>
              <a:rPr lang="es-EC" sz="2200" dirty="0" smtClean="0"/>
              <a:t>se representa </a:t>
            </a:r>
            <a:r>
              <a:rPr lang="es-EC" sz="2200" dirty="0"/>
              <a:t>con </a:t>
            </a:r>
            <a:r>
              <a:rPr lang="es-EC" sz="2200" dirty="0" smtClean="0"/>
              <a:t>tres </a:t>
            </a:r>
            <a:r>
              <a:rPr lang="es-EC" sz="2200" dirty="0"/>
              <a:t>cabezas. Así mismo, </a:t>
            </a:r>
            <a:r>
              <a:rPr lang="es-EC" sz="2200" dirty="0" smtClean="0"/>
              <a:t>según González </a:t>
            </a:r>
            <a:r>
              <a:rPr lang="es-EC" sz="2200" dirty="0"/>
              <a:t>Hernando “la existencia de divinidades </a:t>
            </a:r>
            <a:r>
              <a:rPr lang="es-EC" sz="2200" dirty="0" err="1"/>
              <a:t>multicéfalas</a:t>
            </a:r>
            <a:r>
              <a:rPr lang="es-EC" sz="2200" dirty="0"/>
              <a:t> entre los germánicos </a:t>
            </a:r>
            <a:r>
              <a:rPr lang="es-EC" sz="2200" dirty="0" smtClean="0"/>
              <a:t>europeos probablemente </a:t>
            </a:r>
            <a:r>
              <a:rPr lang="es-EC" sz="2200" dirty="0"/>
              <a:t>influyó en la génesis de la imagen de la Trinidad tricéfala” (</a:t>
            </a:r>
            <a:r>
              <a:rPr lang="es-EC" sz="2200" dirty="0" smtClean="0"/>
              <a:t>2010</a:t>
            </a:r>
            <a:r>
              <a:rPr lang="es-EC" sz="2200" dirty="0"/>
              <a:t>, p. 2</a:t>
            </a:r>
            <a:r>
              <a:rPr lang="es-EC" sz="2200" dirty="0" smtClean="0"/>
              <a:t>).</a:t>
            </a:r>
          </a:p>
          <a:p>
            <a:pPr marL="0" indent="0">
              <a:buNone/>
            </a:pPr>
            <a:r>
              <a:rPr lang="es-EC" sz="2200" dirty="0" smtClean="0"/>
              <a:t>   Ahora </a:t>
            </a:r>
            <a:r>
              <a:rPr lang="es-EC" sz="2200" dirty="0"/>
              <a:t>bien, ¿cómo la representación pictórica puede resolver la paradoja inherente a </a:t>
            </a:r>
            <a:r>
              <a:rPr lang="es-EC" sz="2200" dirty="0" smtClean="0"/>
              <a:t>una Trinidad </a:t>
            </a:r>
            <a:r>
              <a:rPr lang="es-EC" sz="2200" dirty="0"/>
              <a:t>que debe ser referida con la </a:t>
            </a:r>
            <a:r>
              <a:rPr lang="es-EC" sz="2200" i="1" dirty="0"/>
              <a:t>singularidad </a:t>
            </a:r>
            <a:r>
              <a:rPr lang="es-EC" sz="2200" i="1" dirty="0" smtClean="0"/>
              <a:t>predicativa</a:t>
            </a:r>
            <a:r>
              <a:rPr lang="es-EC" sz="2200" dirty="0" smtClean="0"/>
              <a:t> (San Agustín)? ¿Cómo </a:t>
            </a:r>
            <a:r>
              <a:rPr lang="es-EC" sz="2200" dirty="0"/>
              <a:t>satisfacer esa paradoja en el discurso visual, de modo que </a:t>
            </a:r>
            <a:r>
              <a:rPr lang="es-EC" sz="2200" dirty="0" smtClean="0"/>
              <a:t>sea lógicamente </a:t>
            </a:r>
            <a:r>
              <a:rPr lang="es-EC" sz="2200" dirty="0"/>
              <a:t>tolerable</a:t>
            </a:r>
            <a:r>
              <a:rPr lang="es-EC" sz="2200" dirty="0" smtClean="0"/>
              <a:t>? </a:t>
            </a:r>
            <a:r>
              <a:rPr lang="es-EC" sz="2200" dirty="0"/>
              <a:t>¿Cómo </a:t>
            </a:r>
            <a:r>
              <a:rPr lang="es-EC" sz="2200" dirty="0" smtClean="0"/>
              <a:t>representar la </a:t>
            </a:r>
            <a:r>
              <a:rPr lang="es-EC" sz="2200" i="1" dirty="0"/>
              <a:t>existencia hipostática </a:t>
            </a:r>
            <a:r>
              <a:rPr lang="es-EC" sz="2200" dirty="0"/>
              <a:t>o cómo un ente puede </a:t>
            </a:r>
            <a:r>
              <a:rPr lang="es-EC" sz="2200" dirty="0" smtClean="0"/>
              <a:t>ser, a </a:t>
            </a:r>
            <a:r>
              <a:rPr lang="es-EC" sz="2200" dirty="0"/>
              <a:t>la vez, uno y </a:t>
            </a:r>
            <a:r>
              <a:rPr lang="es-EC" sz="2200" dirty="0" smtClean="0"/>
              <a:t>tres?</a:t>
            </a:r>
            <a:endParaRPr lang="es-EC" sz="2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660" y="3467386"/>
            <a:ext cx="1657751" cy="22636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250" y="772536"/>
            <a:ext cx="932769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1280</TotalTime>
  <Words>4133</Words>
  <Application>Microsoft Office PowerPoint</Application>
  <PresentationFormat>Panorámica</PresentationFormat>
  <Paragraphs>124</Paragraphs>
  <Slides>32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Trebuchet MS</vt:lpstr>
      <vt:lpstr>Tw Cen MT</vt:lpstr>
      <vt:lpstr>Circuito</vt:lpstr>
      <vt:lpstr>Semióticas de las representaciones trifaciales y tricorporales de la Trinidad en la pintura religiosa colonial </vt:lpstr>
      <vt:lpstr>Introducción</vt:lpstr>
      <vt:lpstr>Presentación de PowerPoint</vt:lpstr>
      <vt:lpstr>Presentación de PowerPoint</vt:lpstr>
      <vt:lpstr>Presentación de PowerPoint</vt:lpstr>
      <vt:lpstr>La representación antropomorfa de la Trinidad cristiana</vt:lpstr>
      <vt:lpstr>Representaciones policéfalas y policorporales de la divinidad</vt:lpstr>
      <vt:lpstr>Presentación de PowerPoint</vt:lpstr>
      <vt:lpstr>El Trimurti hindú…</vt:lpstr>
      <vt:lpstr>La Escuela Cusqueña</vt:lpstr>
      <vt:lpstr>Unicidad e identidad divinas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Corposfera divina: las manos</vt:lpstr>
      <vt:lpstr>Presentación de PowerPoint</vt:lpstr>
      <vt:lpstr>Presentación de PowerPoint</vt:lpstr>
      <vt:lpstr>La simbología del número tres </vt:lpstr>
      <vt:lpstr>El triángulo </vt:lpstr>
      <vt:lpstr> Visibilidad e invisibilidad: un vacío semiótico</vt:lpstr>
      <vt:lpstr>Visibilidad e invisibilidad: un vacío semiótico</vt:lpstr>
      <vt:lpstr>Representación trifacial de la Trinidad</vt:lpstr>
      <vt:lpstr>Presentación de PowerPoint</vt:lpstr>
      <vt:lpstr>Un cuerpo, tres caras y un triángulo</vt:lpstr>
      <vt:lpstr>Rostro, imagen y texto</vt:lpstr>
      <vt:lpstr>Unidad corporal y diversidad facial</vt:lpstr>
      <vt:lpstr>Presentación de PowerPoint</vt:lpstr>
      <vt:lpstr>Para concluir…</vt:lpstr>
      <vt:lpstr>Para concluir…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representaciones trifaciales y tricorporales de la Trinidad en la pintura religiosa colonial </dc:title>
  <dc:creator>José Enrique Finol</dc:creator>
  <cp:lastModifiedBy>José Enrique Finol</cp:lastModifiedBy>
  <cp:revision>89</cp:revision>
  <dcterms:created xsi:type="dcterms:W3CDTF">2020-08-01T18:14:50Z</dcterms:created>
  <dcterms:modified xsi:type="dcterms:W3CDTF">2020-08-27T22:00:30Z</dcterms:modified>
</cp:coreProperties>
</file>