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sldIdLst>
    <p:sldId id="256" r:id="rId2"/>
    <p:sldId id="266" r:id="rId3"/>
    <p:sldId id="272" r:id="rId4"/>
    <p:sldId id="274" r:id="rId5"/>
    <p:sldId id="263" r:id="rId6"/>
    <p:sldId id="265" r:id="rId7"/>
    <p:sldId id="268" r:id="rId8"/>
    <p:sldId id="282" r:id="rId9"/>
    <p:sldId id="291" r:id="rId10"/>
    <p:sldId id="269" r:id="rId11"/>
    <p:sldId id="262" r:id="rId12"/>
    <p:sldId id="270" r:id="rId13"/>
    <p:sldId id="261" r:id="rId14"/>
    <p:sldId id="288" r:id="rId15"/>
    <p:sldId id="290" r:id="rId16"/>
    <p:sldId id="257" r:id="rId17"/>
    <p:sldId id="276" r:id="rId18"/>
    <p:sldId id="260" r:id="rId19"/>
    <p:sldId id="280" r:id="rId20"/>
    <p:sldId id="278" r:id="rId21"/>
    <p:sldId id="281" r:id="rId22"/>
    <p:sldId id="275" r:id="rId23"/>
    <p:sldId id="292" r:id="rId24"/>
    <p:sldId id="286" r:id="rId25"/>
    <p:sldId id="287" r:id="rId26"/>
    <p:sldId id="293" r:id="rId27"/>
    <p:sldId id="273" r:id="rId28"/>
    <p:sldId id="296" r:id="rId29"/>
    <p:sldId id="297" r:id="rId30"/>
    <p:sldId id="295" r:id="rId31"/>
    <p:sldId id="27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ADF3E-9940-463F-BAEC-2362DD14F3F1}" type="datetimeFigureOut">
              <a:rPr lang="es-PE" smtClean="0"/>
              <a:t>04/09/2020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03B68-84D4-4A8E-9321-35BD5AA1718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2153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1. Agradecimientos. 2.  Quiero comenzar recurriendo</a:t>
            </a:r>
            <a:r>
              <a:rPr lang="es-PE" baseline="0" dirty="0" smtClean="0"/>
              <a:t> a dos citas que nos sitúen en el marco general de estas reflexiones: una sobre la ciudad y otra sobre el rito.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51699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Saint </a:t>
            </a:r>
            <a:r>
              <a:rPr lang="es-EC" dirty="0" err="1" smtClean="0"/>
              <a:t>Exupéry</a:t>
            </a:r>
            <a:r>
              <a:rPr lang="es-EC" dirty="0" smtClean="0"/>
              <a:t> confirma esta definición espacio-temporal en su novela “Ciudadela” donde dice: “los ritos son en el tiempo lo que la morada es en el espacio”.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62132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73022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Introduzco el concepto de RITUALIZACIÓN porque a menudo es lo que encontramos en conductas urbanas, que si bien no son ritos plenamente establecidos están en el tránsito entre lo pragmático y utilitario, por un lado, y lo simbólico e imaginario,</a:t>
            </a:r>
            <a:r>
              <a:rPr lang="es-PE" baseline="0" dirty="0" smtClean="0"/>
              <a:t> por el otro.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5213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Despedida de un delincuente muerto en La Guairita, en Caracas, Venezuela. Al ritmo del </a:t>
            </a:r>
            <a:r>
              <a:rPr lang="es-PE" dirty="0" err="1" smtClean="0"/>
              <a:t>reggaeton</a:t>
            </a:r>
            <a:r>
              <a:rPr lang="es-PE" dirty="0" smtClean="0"/>
              <a:t> “Tumba la casa”, de </a:t>
            </a:r>
            <a:r>
              <a:rPr lang="es-PE" dirty="0" err="1" smtClean="0"/>
              <a:t>reguetonero</a:t>
            </a:r>
            <a:r>
              <a:rPr lang="es-PE" dirty="0" smtClean="0"/>
              <a:t> portorriqueño </a:t>
            </a:r>
            <a:r>
              <a:rPr lang="es-PE" dirty="0" err="1" smtClean="0"/>
              <a:t>Alexio</a:t>
            </a:r>
            <a:r>
              <a:rPr lang="es-PE" dirty="0" smtClean="0"/>
              <a:t> La Bestia. Dos jóvenes hacen “</a:t>
            </a:r>
            <a:r>
              <a:rPr lang="es-PE" dirty="0" err="1" smtClean="0"/>
              <a:t>twerking</a:t>
            </a:r>
            <a:r>
              <a:rPr lang="es-PE" dirty="0" smtClean="0"/>
              <a:t>” (“</a:t>
            </a:r>
            <a:r>
              <a:rPr lang="es-PE" dirty="0" err="1" smtClean="0"/>
              <a:t>perreo</a:t>
            </a:r>
            <a:r>
              <a:rPr lang="es-PE" dirty="0" smtClean="0"/>
              <a:t>”) sobre el ataúd.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24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4449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Más de doscientos kilómetros. En promedio las capillitas miden 0,71 metros de ancho, 0,73 de alto y 0,70 de profundidad. En el caso de la carretera Lara – Zulia, cuya distancia es de 113,6 kilómetros, encontramos 95 capillitas, lo que da un promedio de una capillita por cada 1,19 kilómetros.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27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36243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Las/os vendedoras/es callejeras/os ritualizan la pugna con el </a:t>
            </a:r>
            <a:r>
              <a:rPr lang="es-PE" dirty="0" err="1" smtClean="0"/>
              <a:t>Serenazgo</a:t>
            </a:r>
            <a:r>
              <a:rPr lang="es-PE" dirty="0" smtClean="0"/>
              <a:t>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29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5307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¿Qué significa “semiotizar”?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3392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Se trata de distinciones mestizas o híbridas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70249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El antropólogo francés</a:t>
            </a:r>
            <a:r>
              <a:rPr lang="es-PE" baseline="0" dirty="0" smtClean="0"/>
              <a:t> Marc </a:t>
            </a:r>
            <a:r>
              <a:rPr lang="es-PE" baseline="0" dirty="0" err="1" smtClean="0"/>
              <a:t>Augé</a:t>
            </a:r>
            <a:r>
              <a:rPr lang="es-PE" baseline="0" dirty="0" smtClean="0"/>
              <a:t> llamaba NO-LUGARES a estos espacios de tránsito, como los aeropuertos.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10854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Podemos ir en un autobús o en una combi cuatro o cinco horas diarias</a:t>
            </a:r>
            <a:r>
              <a:rPr lang="es-PE" baseline="0" dirty="0" smtClean="0"/>
              <a:t> pero nunca decimos que los “habitamos”. Hay una diferencia entre “ajeno” y “propio”.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89734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La apropiación del espacio es “un proceso dinámico de interacción conductual y simbólica de las personas con su medio físico, por lo que un espacio deviene lugar, se carga de significado y es percibido como propio por la persona o el grupo” (Vidal y Pol, p. 287).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2097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56502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PE" dirty="0" smtClean="0"/>
              <a:t>PALIMPSESTO: Manuscrito en el que se ha borrado, mediante raspado u otro procedimiento, el texto primitivo para volver a escribir un nuevo texto.</a:t>
            </a:r>
          </a:p>
          <a:p>
            <a:pPr marL="228600" indent="-228600">
              <a:buAutoNum type="arabicPeriod"/>
            </a:pPr>
            <a:r>
              <a:rPr lang="es-PE" dirty="0" smtClean="0"/>
              <a:t>Hablemos de</a:t>
            </a:r>
            <a:r>
              <a:rPr lang="es-PE" baseline="0" dirty="0" smtClean="0"/>
              <a:t> los ritos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20846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PE" dirty="0" smtClean="0"/>
              <a:t>La vida social, pública o privada, religiosa o secular, festiva o mortuoria, está llena de ritos y ritualizaciones:</a:t>
            </a:r>
            <a:r>
              <a:rPr lang="es-PE" baseline="0" dirty="0" smtClean="0"/>
              <a:t> Carnaval, fiestas, desfiles, velorios, etc.</a:t>
            </a:r>
          </a:p>
          <a:p>
            <a:pPr marL="0" indent="0">
              <a:buNone/>
            </a:pPr>
            <a:r>
              <a:rPr lang="es-PE" dirty="0" smtClean="0"/>
              <a:t>2. Leer desde el libro…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03B68-84D4-4A8E-9321-35BD5AA17188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7079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seenriquefinol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www.joseenriquefinol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PE" cap="none" dirty="0" smtClean="0">
                <a:latin typeface="Baskerville Old Face" panose="02020602080505020303" pitchFamily="18" charset="0"/>
              </a:rPr>
              <a:t>Ritualizaciones urbanas:</a:t>
            </a:r>
            <a:br>
              <a:rPr lang="es-PE" cap="none" dirty="0" smtClean="0">
                <a:latin typeface="Baskerville Old Face" panose="02020602080505020303" pitchFamily="18" charset="0"/>
              </a:rPr>
            </a:br>
            <a:r>
              <a:rPr lang="es-PE" cap="none" dirty="0">
                <a:latin typeface="Baskerville Old Face" panose="02020602080505020303" pitchFamily="18" charset="0"/>
              </a:rPr>
              <a:t>R</a:t>
            </a:r>
            <a:r>
              <a:rPr lang="es-PE" cap="none" dirty="0" smtClean="0">
                <a:latin typeface="Baskerville Old Face" panose="02020602080505020303" pitchFamily="18" charset="0"/>
              </a:rPr>
              <a:t>uptura y subversión </a:t>
            </a:r>
            <a:r>
              <a:rPr lang="es-PE" cap="none" dirty="0" smtClean="0">
                <a:latin typeface="Baskerville Old Face" panose="02020602080505020303" pitchFamily="18" charset="0"/>
              </a:rPr>
              <a:t>simbólica</a:t>
            </a:r>
            <a:br>
              <a:rPr lang="es-PE" cap="none" dirty="0" smtClean="0">
                <a:latin typeface="Baskerville Old Face" panose="02020602080505020303" pitchFamily="18" charset="0"/>
              </a:rPr>
            </a:br>
            <a:r>
              <a:rPr lang="es-PE" cap="none" dirty="0" smtClean="0">
                <a:latin typeface="Baskerville Old Face" panose="02020602080505020303" pitchFamily="18" charset="0"/>
              </a:rPr>
              <a:t>en </a:t>
            </a:r>
            <a:r>
              <a:rPr lang="es-PE" cap="none" dirty="0" smtClean="0">
                <a:latin typeface="Baskerville Old Face" panose="02020602080505020303" pitchFamily="18" charset="0"/>
              </a:rPr>
              <a:t>un velorio popular</a:t>
            </a:r>
            <a:endParaRPr lang="es-P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76423" y="4263586"/>
            <a:ext cx="8791575" cy="1655762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</a:pPr>
            <a:r>
              <a:rPr lang="es-PE" sz="4600" cap="none" dirty="0" smtClean="0">
                <a:solidFill>
                  <a:schemeClr val="bg1"/>
                </a:solidFill>
                <a:latin typeface="Algerian" panose="04020705040A02060702" pitchFamily="82" charset="0"/>
              </a:rPr>
              <a:t>José </a:t>
            </a:r>
            <a:r>
              <a:rPr lang="es-PE" sz="4600" cap="none" dirty="0">
                <a:solidFill>
                  <a:schemeClr val="bg1"/>
                </a:solidFill>
                <a:latin typeface="Algerian" panose="04020705040A02060702" pitchFamily="82" charset="0"/>
              </a:rPr>
              <a:t>E</a:t>
            </a:r>
            <a:r>
              <a:rPr lang="es-PE" sz="4600" cap="none" dirty="0" smtClean="0">
                <a:solidFill>
                  <a:schemeClr val="bg1"/>
                </a:solidFill>
                <a:latin typeface="Algerian" panose="04020705040A02060702" pitchFamily="82" charset="0"/>
              </a:rPr>
              <a:t>nrique Finol</a:t>
            </a:r>
          </a:p>
          <a:p>
            <a:pPr>
              <a:spcBef>
                <a:spcPts val="0"/>
              </a:spcBef>
            </a:pPr>
            <a:r>
              <a:rPr lang="es-PE" sz="4500" cap="none" dirty="0">
                <a:solidFill>
                  <a:schemeClr val="bg1"/>
                </a:solidFill>
              </a:rPr>
              <a:t>U</a:t>
            </a:r>
            <a:r>
              <a:rPr lang="es-PE" sz="4500" cap="none" dirty="0" smtClean="0">
                <a:solidFill>
                  <a:schemeClr val="bg1"/>
                </a:solidFill>
              </a:rPr>
              <a:t>niversidad del Zulia</a:t>
            </a:r>
          </a:p>
          <a:p>
            <a:pPr>
              <a:spcBef>
                <a:spcPts val="0"/>
              </a:spcBef>
            </a:pPr>
            <a:r>
              <a:rPr lang="es-PE" sz="3800" cap="none" dirty="0" smtClean="0">
                <a:solidFill>
                  <a:schemeClr val="bg1"/>
                </a:solidFill>
              </a:rPr>
              <a:t> </a:t>
            </a:r>
            <a:r>
              <a:rPr lang="es-PE" sz="3800" cap="none" dirty="0" smtClean="0">
                <a:solidFill>
                  <a:schemeClr val="bg1"/>
                </a:solidFill>
                <a:hlinkClick r:id="rId3"/>
              </a:rPr>
              <a:t>joseenriquefinol@gmail.com</a:t>
            </a:r>
            <a:endParaRPr lang="es-PE" sz="3800" cap="none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s-PE" sz="3800" cap="none" dirty="0" smtClean="0">
                <a:solidFill>
                  <a:schemeClr val="bg1"/>
                </a:solidFill>
              </a:rPr>
              <a:t> </a:t>
            </a:r>
            <a:r>
              <a:rPr lang="es-PE" sz="3800" cap="none" dirty="0" smtClean="0">
                <a:solidFill>
                  <a:schemeClr val="bg2"/>
                </a:solidFill>
                <a:hlinkClick r:id="rId4"/>
              </a:rPr>
              <a:t>www.joseenriquefinol.com</a:t>
            </a:r>
            <a:endParaRPr lang="es-PE" sz="3800" cap="none" dirty="0" smtClean="0">
              <a:solidFill>
                <a:schemeClr val="bg2"/>
              </a:solidFill>
            </a:endParaRPr>
          </a:p>
          <a:p>
            <a:pPr>
              <a:spcBef>
                <a:spcPts val="0"/>
              </a:spcBef>
            </a:pPr>
            <a:endParaRPr lang="es-PE" sz="3800" cap="none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583" y="4429919"/>
            <a:ext cx="1067013" cy="132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7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L</a:t>
            </a:r>
            <a:r>
              <a:rPr lang="es-PE" sz="3200" b="1" cap="none" dirty="0" smtClean="0"/>
              <a:t>os espacios intermedios: las zonas grises</a:t>
            </a:r>
            <a:endParaRPr lang="es-PE" sz="3200" b="1" cap="none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04000" y="2252395"/>
            <a:ext cx="5186362" cy="380999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03301" y="2043141"/>
            <a:ext cx="56006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- Entre </a:t>
            </a:r>
            <a:r>
              <a:rPr lang="es-PE" sz="2400" b="1" dirty="0"/>
              <a:t>lugares</a:t>
            </a:r>
            <a:r>
              <a:rPr lang="es-PE" sz="2400" dirty="0"/>
              <a:t> y </a:t>
            </a:r>
            <a:r>
              <a:rPr lang="es-PE" sz="2400" b="1" dirty="0"/>
              <a:t>territorios</a:t>
            </a:r>
            <a:r>
              <a:rPr lang="es-PE" sz="2400" dirty="0"/>
              <a:t> hay espacios intermedios, zonas grises, solapamientos y ambigüedades. </a:t>
            </a:r>
          </a:p>
          <a:p>
            <a:r>
              <a:rPr lang="es-PE" sz="2400" dirty="0"/>
              <a:t>Ejemplo: los vendedores callejeros se establecen en una avenida durante </a:t>
            </a:r>
            <a:r>
              <a:rPr lang="es-PE" sz="2400" dirty="0" smtClean="0"/>
              <a:t>varias </a:t>
            </a:r>
            <a:r>
              <a:rPr lang="es-PE" sz="2400" dirty="0"/>
              <a:t>horas diarias, cinco o más días a la semana para proponer sus </a:t>
            </a:r>
            <a:r>
              <a:rPr lang="es-PE" sz="2400" dirty="0" smtClean="0"/>
              <a:t>mercancías. </a:t>
            </a:r>
          </a:p>
          <a:p>
            <a:r>
              <a:rPr lang="es-PE" sz="2400" dirty="0" smtClean="0"/>
              <a:t>- Se trata de un espacio </a:t>
            </a:r>
            <a:r>
              <a:rPr lang="es-PE" sz="2400" dirty="0"/>
              <a:t>concreto, </a:t>
            </a:r>
            <a:r>
              <a:rPr lang="es-PE" sz="2400" dirty="0" smtClean="0"/>
              <a:t>que si </a:t>
            </a:r>
            <a:r>
              <a:rPr lang="es-PE" sz="2400" dirty="0"/>
              <a:t>bien no está marcado por la </a:t>
            </a:r>
            <a:r>
              <a:rPr lang="es-PE" sz="2400" b="1" dirty="0"/>
              <a:t>habitabilidad</a:t>
            </a:r>
            <a:r>
              <a:rPr lang="es-PE" sz="2400" dirty="0"/>
              <a:t>, sí lo está por la </a:t>
            </a:r>
            <a:r>
              <a:rPr lang="es-PE" sz="2400" b="1" dirty="0"/>
              <a:t>permanencia</a:t>
            </a:r>
            <a:r>
              <a:rPr lang="es-PE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37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 smtClean="0"/>
              <a:t>Los espacios intermedios: las zonas grises</a:t>
            </a:r>
            <a:endParaRPr lang="es-PE" sz="3200" b="1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855786"/>
            <a:ext cx="9905999" cy="4672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dirty="0" smtClean="0"/>
              <a:t>- A </a:t>
            </a:r>
            <a:r>
              <a:rPr lang="es-PE" dirty="0"/>
              <a:t>diferencia de visitar o de “estar de paso”, el </a:t>
            </a:r>
            <a:r>
              <a:rPr lang="es-PE" b="1" dirty="0"/>
              <a:t>habitar</a:t>
            </a:r>
            <a:r>
              <a:rPr lang="es-PE" dirty="0"/>
              <a:t> supone una apropiación, una </a:t>
            </a:r>
            <a:r>
              <a:rPr lang="es-PE" dirty="0" smtClean="0"/>
              <a:t>pertenencia, </a:t>
            </a:r>
            <a:r>
              <a:rPr lang="es-PE" dirty="0"/>
              <a:t>una identificación con un espacio concreto; implica procesos de </a:t>
            </a:r>
            <a:r>
              <a:rPr lang="es-PE" dirty="0" smtClean="0"/>
              <a:t>semiotización; de </a:t>
            </a:r>
            <a:r>
              <a:rPr lang="es-PE" dirty="0"/>
              <a:t>elaboración y </a:t>
            </a:r>
            <a:r>
              <a:rPr lang="es-PE" dirty="0" err="1"/>
              <a:t>conferimiento</a:t>
            </a:r>
            <a:r>
              <a:rPr lang="es-PE" dirty="0"/>
              <a:t> de sentidos particulares a unas </a:t>
            </a:r>
            <a:r>
              <a:rPr lang="es-PE" dirty="0" smtClean="0"/>
              <a:t>coordenadas </a:t>
            </a:r>
            <a:r>
              <a:rPr lang="es-PE" dirty="0"/>
              <a:t>físicas, </a:t>
            </a:r>
            <a:r>
              <a:rPr lang="es-PE" dirty="0" smtClean="0"/>
              <a:t>a los </a:t>
            </a:r>
            <a:r>
              <a:rPr lang="es-PE" dirty="0"/>
              <a:t>objetos que lo componen, a sus dimensiones, </a:t>
            </a:r>
            <a:r>
              <a:rPr lang="es-PE" dirty="0" smtClean="0"/>
              <a:t>ornamentos.  </a:t>
            </a:r>
          </a:p>
          <a:p>
            <a:pPr marL="0" indent="0">
              <a:buNone/>
            </a:pPr>
            <a:r>
              <a:rPr lang="es-PE" dirty="0" smtClean="0"/>
              <a:t>- Si </a:t>
            </a:r>
            <a:r>
              <a:rPr lang="es-PE" dirty="0"/>
              <a:t>bien </a:t>
            </a:r>
            <a:r>
              <a:rPr lang="es-PE" b="1" dirty="0"/>
              <a:t>permanencia</a:t>
            </a:r>
            <a:r>
              <a:rPr lang="es-PE" dirty="0"/>
              <a:t> y </a:t>
            </a:r>
            <a:r>
              <a:rPr lang="es-PE" b="1" dirty="0"/>
              <a:t>tránsito</a:t>
            </a:r>
            <a:r>
              <a:rPr lang="es-PE" dirty="0"/>
              <a:t> son dos formas extremas de </a:t>
            </a:r>
            <a:r>
              <a:rPr lang="es-PE" dirty="0" smtClean="0"/>
              <a:t>las relaciones entre cuerpo </a:t>
            </a:r>
            <a:r>
              <a:rPr lang="es-PE" dirty="0"/>
              <a:t>y espacio, es heurísticamente importante dilucidar, entre </a:t>
            </a:r>
            <a:r>
              <a:rPr lang="es-PE" dirty="0" smtClean="0"/>
              <a:t>uno </a:t>
            </a:r>
            <a:r>
              <a:rPr lang="es-PE" dirty="0"/>
              <a:t>y </a:t>
            </a:r>
            <a:r>
              <a:rPr lang="es-PE" dirty="0" smtClean="0"/>
              <a:t>otro, </a:t>
            </a:r>
            <a:r>
              <a:rPr lang="es-PE" dirty="0"/>
              <a:t>las formas híbridas y </a:t>
            </a:r>
            <a:r>
              <a:rPr lang="es-PE" dirty="0" smtClean="0"/>
              <a:t>las continuidades </a:t>
            </a:r>
            <a:r>
              <a:rPr lang="es-PE" dirty="0"/>
              <a:t>en las que la </a:t>
            </a:r>
            <a:r>
              <a:rPr lang="es-PE" b="1" dirty="0"/>
              <a:t>semiotización del mundo </a:t>
            </a:r>
            <a:r>
              <a:rPr lang="es-PE" dirty="0"/>
              <a:t>se </a:t>
            </a:r>
            <a:r>
              <a:rPr lang="es-PE" dirty="0" smtClean="0"/>
              <a:t>produce.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1720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90361"/>
          </a:xfrm>
        </p:spPr>
        <p:txBody>
          <a:bodyPr>
            <a:normAutofit/>
          </a:bodyPr>
          <a:lstStyle/>
          <a:p>
            <a:r>
              <a:rPr lang="es-PE" sz="3200" b="1" cap="none" dirty="0" smtClean="0"/>
              <a:t>Densidad Semiótica</a:t>
            </a:r>
            <a:endParaRPr lang="es-PE" sz="3200" b="1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864186"/>
            <a:ext cx="9905999" cy="44166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PE" sz="2600" dirty="0" smtClean="0"/>
              <a:t>- La </a:t>
            </a:r>
            <a:r>
              <a:rPr lang="es-PE" sz="2600" b="1" dirty="0"/>
              <a:t>densidad </a:t>
            </a:r>
            <a:r>
              <a:rPr lang="es-PE" sz="2600" b="1" dirty="0" smtClean="0"/>
              <a:t>semiótica </a:t>
            </a:r>
            <a:r>
              <a:rPr lang="es-PE" sz="2600" dirty="0" smtClean="0"/>
              <a:t>se refiere </a:t>
            </a:r>
            <a:r>
              <a:rPr lang="es-PE" sz="2600" dirty="0" smtClean="0"/>
              <a:t>contenidos </a:t>
            </a:r>
            <a:r>
              <a:rPr lang="es-PE" sz="2600" dirty="0" smtClean="0"/>
              <a:t>o </a:t>
            </a:r>
            <a:r>
              <a:rPr lang="es-PE" sz="2600" dirty="0" smtClean="0"/>
              <a:t>significados madurados por el tiempo y socialmente privilegiados; que se </a:t>
            </a:r>
            <a:r>
              <a:rPr lang="es-PE" sz="2600" dirty="0"/>
              <a:t>organizan como particulares tipos de valores, </a:t>
            </a:r>
            <a:r>
              <a:rPr lang="es-PE" sz="2600" dirty="0" smtClean="0"/>
              <a:t>símbolos, tradiciones</a:t>
            </a:r>
            <a:r>
              <a:rPr lang="es-PE" sz="2600" dirty="0"/>
              <a:t>, costumbres; elementos clave para la construcción y almacenamiento de una </a:t>
            </a:r>
            <a:r>
              <a:rPr lang="es-PE" sz="2600" b="1" dirty="0"/>
              <a:t>memoria </a:t>
            </a:r>
            <a:r>
              <a:rPr lang="es-PE" sz="2600" b="1" dirty="0" smtClean="0"/>
              <a:t>densa</a:t>
            </a:r>
            <a:r>
              <a:rPr lang="es-PE" sz="2600" dirty="0" smtClean="0"/>
              <a:t>. Ej. Los símbolos. </a:t>
            </a:r>
          </a:p>
          <a:p>
            <a:pPr marL="0" indent="0">
              <a:buNone/>
            </a:pPr>
            <a:r>
              <a:rPr lang="es-PE" sz="2600" dirty="0" smtClean="0"/>
              <a:t>- La </a:t>
            </a:r>
            <a:r>
              <a:rPr lang="es-PE" sz="2600" b="1" dirty="0" smtClean="0"/>
              <a:t>memoria densa </a:t>
            </a:r>
            <a:r>
              <a:rPr lang="es-PE" sz="2600" dirty="0"/>
              <a:t>privilegia unos tipos de información sobre otros </a:t>
            </a:r>
            <a:r>
              <a:rPr lang="es-PE" sz="2600" dirty="0" smtClean="0"/>
              <a:t>y </a:t>
            </a:r>
            <a:r>
              <a:rPr lang="es-PE" sz="2600" dirty="0"/>
              <a:t>sirve de base para la </a:t>
            </a:r>
            <a:r>
              <a:rPr lang="es-PE" sz="2600" dirty="0" smtClean="0"/>
              <a:t>interpretación de </a:t>
            </a:r>
            <a:r>
              <a:rPr lang="es-PE" sz="2600" dirty="0"/>
              <a:t>información nueva, </a:t>
            </a:r>
            <a:r>
              <a:rPr lang="es-PE" sz="2600" dirty="0" smtClean="0"/>
              <a:t>para marcar </a:t>
            </a:r>
            <a:r>
              <a:rPr lang="es-PE" sz="2600" dirty="0"/>
              <a:t>sus sentidos e</a:t>
            </a:r>
            <a:r>
              <a:rPr lang="es-PE" sz="2600" dirty="0" smtClean="0"/>
              <a:t> integrarlos en esquemas </a:t>
            </a:r>
            <a:r>
              <a:rPr lang="es-PE" sz="2600" dirty="0"/>
              <a:t>interpretativos previos que aseguran un equilibrio ideológico e identitario. </a:t>
            </a:r>
            <a:endParaRPr lang="es-PE" sz="2600" dirty="0" smtClean="0"/>
          </a:p>
          <a:p>
            <a:pPr marL="0" indent="0"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094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 smtClean="0"/>
              <a:t>El palimpsesto espacial</a:t>
            </a:r>
            <a:endParaRPr lang="es-PE" sz="3200" b="1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968500"/>
            <a:ext cx="9905999" cy="4114799"/>
          </a:xfrm>
        </p:spPr>
        <p:txBody>
          <a:bodyPr>
            <a:noAutofit/>
          </a:bodyPr>
          <a:lstStyle/>
          <a:p>
            <a:r>
              <a:rPr lang="es-PE" dirty="0" smtClean="0"/>
              <a:t>El espacio es </a:t>
            </a:r>
            <a:r>
              <a:rPr lang="es-PE" dirty="0" smtClean="0"/>
              <a:t>una suerte de </a:t>
            </a:r>
            <a:r>
              <a:rPr lang="es-PE" dirty="0" smtClean="0"/>
              <a:t>palimpsesto donde es posible </a:t>
            </a:r>
            <a:r>
              <a:rPr lang="es-PE" dirty="0"/>
              <a:t>distinguir múltiples vectores de relaciones. </a:t>
            </a:r>
            <a:endParaRPr lang="es-PE" dirty="0" smtClean="0"/>
          </a:p>
          <a:p>
            <a:r>
              <a:rPr lang="es-PE" dirty="0" smtClean="0"/>
              <a:t>Por </a:t>
            </a:r>
            <a:r>
              <a:rPr lang="es-PE" dirty="0"/>
              <a:t>un lado, el cuerpo </a:t>
            </a:r>
            <a:r>
              <a:rPr lang="es-PE" b="1" dirty="0"/>
              <a:t>habita</a:t>
            </a:r>
            <a:r>
              <a:rPr lang="es-PE" dirty="0"/>
              <a:t> </a:t>
            </a:r>
            <a:r>
              <a:rPr lang="es-PE" b="1" dirty="0"/>
              <a:t>el espacio</a:t>
            </a:r>
            <a:r>
              <a:rPr lang="es-PE" dirty="0"/>
              <a:t>, una acción donde predomina la permanencia, lo que implica </a:t>
            </a:r>
            <a:r>
              <a:rPr lang="es-PE" b="1" dirty="0"/>
              <a:t>temporalidad</a:t>
            </a:r>
            <a:r>
              <a:rPr lang="es-PE" dirty="0"/>
              <a:t>, pero también una forma </a:t>
            </a:r>
            <a:r>
              <a:rPr lang="es-PE" dirty="0" smtClean="0"/>
              <a:t>de estabilidad </a:t>
            </a:r>
            <a:r>
              <a:rPr lang="es-PE" dirty="0"/>
              <a:t>y reposo. </a:t>
            </a:r>
            <a:endParaRPr lang="es-PE" dirty="0" smtClean="0"/>
          </a:p>
          <a:p>
            <a:r>
              <a:rPr lang="es-PE" dirty="0" smtClean="0"/>
              <a:t>Por otro lado, </a:t>
            </a:r>
            <a:r>
              <a:rPr lang="es-PE" dirty="0"/>
              <a:t>el cuerpo </a:t>
            </a:r>
            <a:r>
              <a:rPr lang="es-PE" b="1" dirty="0"/>
              <a:t>transita</a:t>
            </a:r>
            <a:r>
              <a:rPr lang="es-PE" dirty="0"/>
              <a:t> </a:t>
            </a:r>
            <a:r>
              <a:rPr lang="es-PE" b="1" dirty="0"/>
              <a:t>el espacio</a:t>
            </a:r>
            <a:r>
              <a:rPr lang="es-PE" dirty="0"/>
              <a:t>, una acción donde predomina la </a:t>
            </a:r>
            <a:r>
              <a:rPr lang="es-PE" b="1" dirty="0" smtClean="0"/>
              <a:t>movilidad</a:t>
            </a:r>
            <a:r>
              <a:rPr lang="es-PE" dirty="0"/>
              <a:t> </a:t>
            </a:r>
            <a:r>
              <a:rPr lang="es-PE" dirty="0" smtClean="0"/>
              <a:t>y el desplazamiento, lo </a:t>
            </a:r>
            <a:r>
              <a:rPr lang="es-PE" dirty="0"/>
              <a:t>que implica cambio de un punto a otro </a:t>
            </a:r>
            <a:r>
              <a:rPr lang="es-PE" dirty="0" smtClean="0"/>
              <a:t>de tal </a:t>
            </a:r>
            <a:r>
              <a:rPr lang="es-PE" dirty="0"/>
              <a:t>espacio, durante el cual interviene el tiempo bajo forma </a:t>
            </a:r>
            <a:r>
              <a:rPr lang="es-PE" dirty="0" smtClean="0"/>
              <a:t>de </a:t>
            </a:r>
            <a:r>
              <a:rPr lang="es-PE" b="1" dirty="0" smtClean="0"/>
              <a:t>duratividad</a:t>
            </a:r>
            <a:r>
              <a:rPr lang="es-P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19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713" y="979880"/>
            <a:ext cx="9905998" cy="467919"/>
          </a:xfrm>
        </p:spPr>
        <p:txBody>
          <a:bodyPr>
            <a:noAutofit/>
          </a:bodyPr>
          <a:lstStyle/>
          <a:p>
            <a:r>
              <a:rPr lang="es-PE" sz="2800" dirty="0" smtClean="0"/>
              <a:t>“</a:t>
            </a:r>
            <a:r>
              <a:rPr lang="es-PE" sz="2800" cap="none" dirty="0"/>
              <a:t>L</a:t>
            </a:r>
            <a:r>
              <a:rPr lang="es-PE" sz="2800" cap="none" dirty="0" smtClean="0"/>
              <a:t>os ritos son necesarios…”. </a:t>
            </a:r>
            <a:r>
              <a:rPr lang="es-PE" sz="2800" i="1" cap="none" dirty="0" smtClean="0"/>
              <a:t>El Principito</a:t>
            </a:r>
            <a:r>
              <a:rPr lang="es-PE" sz="2800" cap="none" dirty="0" smtClean="0"/>
              <a:t>. A. de Saint-</a:t>
            </a:r>
            <a:r>
              <a:rPr lang="es-PE" sz="2800" cap="none" dirty="0" err="1" smtClean="0"/>
              <a:t>Exupéry</a:t>
            </a:r>
            <a:endParaRPr lang="es-PE" sz="28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51927" y="4169863"/>
            <a:ext cx="4039737" cy="232647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45910" y="2320119"/>
            <a:ext cx="7069541" cy="4176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2400" dirty="0"/>
              <a:t>“Si quieres tener un amigo, ¡</a:t>
            </a:r>
            <a:r>
              <a:rPr lang="es-PE" sz="2400" dirty="0" smtClean="0"/>
              <a:t>domestícame!</a:t>
            </a:r>
            <a:endParaRPr lang="es-PE" sz="2400" dirty="0"/>
          </a:p>
          <a:p>
            <a:pPr algn="just"/>
            <a:r>
              <a:rPr lang="es-PE" sz="2400" dirty="0"/>
              <a:t>- </a:t>
            </a:r>
            <a:r>
              <a:rPr lang="es-PE" sz="2400" dirty="0" smtClean="0"/>
              <a:t>¿Y </a:t>
            </a:r>
            <a:r>
              <a:rPr lang="es-PE" sz="2400" dirty="0"/>
              <a:t>qué hay que </a:t>
            </a:r>
            <a:r>
              <a:rPr lang="es-PE" sz="2400" dirty="0" smtClean="0"/>
              <a:t>hacer? </a:t>
            </a:r>
            <a:r>
              <a:rPr lang="es-PE" sz="2400" dirty="0"/>
              <a:t>– dijo el principito.</a:t>
            </a:r>
          </a:p>
          <a:p>
            <a:pPr algn="just"/>
            <a:r>
              <a:rPr lang="es-PE" sz="2400" dirty="0"/>
              <a:t>- Hay que ser muy paciente </a:t>
            </a:r>
            <a:r>
              <a:rPr lang="es-PE" sz="2400" dirty="0" smtClean="0"/>
              <a:t>–respondió </a:t>
            </a:r>
            <a:r>
              <a:rPr lang="es-PE" sz="2400" dirty="0"/>
              <a:t>el </a:t>
            </a:r>
            <a:r>
              <a:rPr lang="es-PE" sz="2400" dirty="0" smtClean="0"/>
              <a:t>zorro–. </a:t>
            </a:r>
            <a:r>
              <a:rPr lang="es-PE" sz="2400" dirty="0"/>
              <a:t>Primero te sentarás en la hierba un poco lejos de mí. Yo te miraré de reojo y tú no dirás nada. El lenguaje es fuente de malentendidos. Pero cada día podrás sentarte un poco más cerca...</a:t>
            </a:r>
          </a:p>
          <a:p>
            <a:pPr algn="just"/>
            <a:r>
              <a:rPr lang="es-PE" sz="2400" dirty="0"/>
              <a:t>Al día siguiente el principito regresó.</a:t>
            </a:r>
          </a:p>
          <a:p>
            <a:pPr algn="just"/>
            <a:r>
              <a:rPr lang="es-PE" sz="2400" dirty="0" smtClean="0"/>
              <a:t>Hubiera </a:t>
            </a:r>
            <a:r>
              <a:rPr lang="es-PE" sz="2400" dirty="0"/>
              <a:t>sido mejor -dijo el zorro- que vinieras a la misma hora. Si vienes, por ejemplo, a las cuatro de la tarde; desde las tres yo empezaría a ser </a:t>
            </a:r>
            <a:r>
              <a:rPr lang="es-PE" sz="2400" dirty="0" smtClean="0"/>
              <a:t>dichoso”. 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360293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87452"/>
          </a:xfrm>
        </p:spPr>
        <p:txBody>
          <a:bodyPr>
            <a:normAutofit/>
          </a:bodyPr>
          <a:lstStyle/>
          <a:p>
            <a:r>
              <a:rPr lang="es-PE" sz="3200" b="1" dirty="0" smtClean="0"/>
              <a:t>“¿</a:t>
            </a:r>
            <a:r>
              <a:rPr lang="es-PE" sz="3200" b="1" cap="none" dirty="0"/>
              <a:t>Q</a:t>
            </a:r>
            <a:r>
              <a:rPr lang="es-PE" sz="3200" b="1" cap="none" dirty="0" smtClean="0"/>
              <a:t>ué es un rito</a:t>
            </a:r>
            <a:r>
              <a:rPr lang="es-PE" sz="3200" b="1" dirty="0" smtClean="0"/>
              <a:t>?”</a:t>
            </a:r>
            <a:endParaRPr lang="es-PE" sz="3200" b="1" dirty="0"/>
          </a:p>
        </p:txBody>
      </p:sp>
      <p:sp>
        <p:nvSpPr>
          <p:cNvPr id="4" name="Rectángulo 3"/>
          <p:cNvSpPr/>
          <p:nvPr/>
        </p:nvSpPr>
        <p:spPr>
          <a:xfrm>
            <a:off x="531812" y="2006221"/>
            <a:ext cx="6732588" cy="4242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2600" dirty="0" smtClean="0"/>
              <a:t>“-Cuanto </a:t>
            </a:r>
            <a:r>
              <a:rPr lang="es-PE" sz="2600" dirty="0"/>
              <a:t>más avance la hora, más feliz me sentiré. A las cuatro me sentiré agitado e inquieto, descubriré así lo que vale la felicidad. Pero si tú vienes a cualquier hora, nunca sabré cuándo preparar mi corazón... </a:t>
            </a:r>
            <a:r>
              <a:rPr lang="es-PE" sz="2600" b="1" dirty="0"/>
              <a:t>Los ritos son necesarios</a:t>
            </a:r>
            <a:r>
              <a:rPr lang="es-PE" sz="2600" dirty="0"/>
              <a:t>.</a:t>
            </a:r>
          </a:p>
          <a:p>
            <a:pPr algn="just"/>
            <a:r>
              <a:rPr lang="es-PE" sz="2600" dirty="0" smtClean="0"/>
              <a:t>-¿Qué es un rito? -inquirió el principito.</a:t>
            </a:r>
          </a:p>
          <a:p>
            <a:pPr algn="just"/>
            <a:r>
              <a:rPr lang="es-PE" sz="2600" dirty="0" smtClean="0"/>
              <a:t>- Es lo que hace que un día no se parezca a otro día y que una hora sea diferente a otra”.</a:t>
            </a:r>
          </a:p>
          <a:p>
            <a:pPr algn="just"/>
            <a:r>
              <a:rPr lang="es-PE" sz="2600" dirty="0" smtClean="0"/>
              <a:t> (Saint-</a:t>
            </a:r>
            <a:r>
              <a:rPr lang="es-PE" sz="2600" dirty="0" err="1" smtClean="0"/>
              <a:t>Exupéry</a:t>
            </a:r>
            <a:r>
              <a:rPr lang="es-PE" sz="2600" dirty="0" smtClean="0"/>
              <a:t>, Cap. 21)</a:t>
            </a:r>
            <a:endParaRPr lang="es-PE" sz="2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2249488"/>
            <a:ext cx="3897312" cy="3998913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7023100" y="2006221"/>
            <a:ext cx="4227512" cy="4242180"/>
          </a:xfrm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007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 smtClean="0"/>
              <a:t>Ritualizaciones urbanas</a:t>
            </a:r>
            <a:endParaRPr lang="es-PE" sz="3200" b="1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2500" y="1722336"/>
            <a:ext cx="9918700" cy="40688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dirty="0" smtClean="0"/>
              <a:t>Otras aproximaciones </a:t>
            </a:r>
            <a:r>
              <a:rPr lang="es-PE" dirty="0"/>
              <a:t>al rito </a:t>
            </a:r>
            <a:r>
              <a:rPr lang="es-PE" dirty="0" smtClean="0"/>
              <a:t>lo definen </a:t>
            </a:r>
            <a:r>
              <a:rPr lang="es-PE" dirty="0"/>
              <a:t>como un </a:t>
            </a:r>
            <a:r>
              <a:rPr lang="es-PE" dirty="0" smtClean="0"/>
              <a:t>proceso de </a:t>
            </a:r>
            <a:r>
              <a:rPr lang="es-PE" dirty="0"/>
              <a:t>comunicación. </a:t>
            </a:r>
            <a:endParaRPr lang="es-PE" dirty="0" smtClean="0"/>
          </a:p>
          <a:p>
            <a:pPr marL="0" indent="0">
              <a:buNone/>
            </a:pPr>
            <a:r>
              <a:rPr lang="es-PE" dirty="0" smtClean="0"/>
              <a:t>- Douglas afirmaba </a:t>
            </a:r>
            <a:r>
              <a:rPr lang="es-PE" dirty="0"/>
              <a:t>que “</a:t>
            </a:r>
            <a:r>
              <a:rPr lang="es-PE" dirty="0" smtClean="0"/>
              <a:t>El rito </a:t>
            </a:r>
            <a:r>
              <a:rPr lang="es-PE" dirty="0"/>
              <a:t>es predominantemente una forma de comunicación” (1973: 25</a:t>
            </a:r>
            <a:r>
              <a:rPr lang="es-PE" dirty="0" smtClean="0"/>
              <a:t>).</a:t>
            </a:r>
          </a:p>
          <a:p>
            <a:pPr marL="0" indent="0">
              <a:buNone/>
            </a:pPr>
            <a:r>
              <a:rPr lang="es-PE" dirty="0" smtClean="0"/>
              <a:t>- Para </a:t>
            </a:r>
            <a:r>
              <a:rPr lang="es-PE" dirty="0" err="1" smtClean="0"/>
              <a:t>Leach</a:t>
            </a:r>
            <a:r>
              <a:rPr lang="es-PE" dirty="0" smtClean="0"/>
              <a:t> </a:t>
            </a:r>
            <a:r>
              <a:rPr lang="es-PE" dirty="0"/>
              <a:t>“Participamos en rituales para transmitir mensajes colectivos a </a:t>
            </a:r>
            <a:r>
              <a:rPr lang="es-PE" dirty="0" smtClean="0"/>
              <a:t>nosotros mismos</a:t>
            </a:r>
            <a:r>
              <a:rPr lang="es-PE" dirty="0"/>
              <a:t>” (1976: 32). </a:t>
            </a:r>
            <a:endParaRPr lang="es-PE" dirty="0" smtClean="0"/>
          </a:p>
          <a:p>
            <a:pPr marL="0" indent="0">
              <a:buNone/>
            </a:pPr>
            <a:r>
              <a:rPr lang="es-PE" dirty="0" smtClean="0"/>
              <a:t>- Para </a:t>
            </a:r>
            <a:r>
              <a:rPr lang="es-PE" dirty="0"/>
              <a:t>Díaz </a:t>
            </a:r>
            <a:r>
              <a:rPr lang="es-PE" dirty="0" smtClean="0"/>
              <a:t>Cruz </a:t>
            </a:r>
            <a:r>
              <a:rPr lang="es-PE" dirty="0"/>
              <a:t>“Los </a:t>
            </a:r>
            <a:r>
              <a:rPr lang="es-PE" dirty="0" smtClean="0"/>
              <a:t>rituales son </a:t>
            </a:r>
            <a:r>
              <a:rPr lang="es-PE" dirty="0"/>
              <a:t>procedimientos conductores de </a:t>
            </a:r>
            <a:r>
              <a:rPr lang="es-PE" dirty="0" smtClean="0"/>
              <a:t>información.” </a:t>
            </a:r>
            <a:r>
              <a:rPr lang="es-PE" dirty="0"/>
              <a:t>(1998: 92).</a:t>
            </a:r>
          </a:p>
        </p:txBody>
      </p:sp>
    </p:spTree>
    <p:extLst>
      <p:ext uri="{BB962C8B-B14F-4D97-AF65-F5344CB8AC3E}">
        <p14:creationId xmlns:p14="http://schemas.microsoft.com/office/powerpoint/2010/main" val="10822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708557" cy="1478570"/>
          </a:xfrm>
        </p:spPr>
        <p:txBody>
          <a:bodyPr/>
          <a:lstStyle/>
          <a:p>
            <a:endParaRPr lang="es-PE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1000" y="2946401"/>
            <a:ext cx="4351207" cy="286319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41413" y="2298700"/>
            <a:ext cx="5487987" cy="3517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dirty="0"/>
              <a:t>Nuestra definición de rito dice lo siguiente:</a:t>
            </a:r>
          </a:p>
          <a:p>
            <a:pPr algn="ctr"/>
            <a:r>
              <a:rPr lang="es-PE" sz="2400" dirty="0"/>
              <a:t>“Un conjunto codificado de acciones simbólicas, articuladas en un espacio y un tiempo específicos, con un soporte corporal, que </a:t>
            </a:r>
            <a:r>
              <a:rPr lang="es-PE" sz="2400" dirty="0" smtClean="0"/>
              <a:t>expresa </a:t>
            </a:r>
            <a:r>
              <a:rPr lang="es-PE" sz="2400" dirty="0"/>
              <a:t>valores y creencias de un grupo o comunidad, y cuyo propósito es </a:t>
            </a:r>
            <a:r>
              <a:rPr lang="es-PE" sz="2400" dirty="0" smtClean="0"/>
              <a:t>crear o </a:t>
            </a:r>
            <a:r>
              <a:rPr lang="es-PE" sz="2400" dirty="0"/>
              <a:t>reforzar el sentido de identidad y pertenencia y renovar la cohesión y solidaridad social”. (Finol, 2009: 55)</a:t>
            </a:r>
          </a:p>
        </p:txBody>
      </p:sp>
    </p:spTree>
    <p:extLst>
      <p:ext uri="{BB962C8B-B14F-4D97-AF65-F5344CB8AC3E}">
        <p14:creationId xmlns:p14="http://schemas.microsoft.com/office/powerpoint/2010/main" val="16127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E</a:t>
            </a:r>
            <a:r>
              <a:rPr lang="es-PE" sz="3200" b="1" cap="none" dirty="0" smtClean="0"/>
              <a:t>l rito en una dimensión corpo-espacial</a:t>
            </a:r>
            <a:endParaRPr lang="es-PE" sz="3200" b="1" cap="none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02300" y="2156758"/>
            <a:ext cx="5715000" cy="36344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41412" y="2374900"/>
            <a:ext cx="43703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- La </a:t>
            </a:r>
            <a:r>
              <a:rPr lang="es-PE" sz="2400" dirty="0"/>
              <a:t>interacción entre cuerpo, rito y espacio es consubstancial a </a:t>
            </a:r>
            <a:r>
              <a:rPr lang="es-PE" sz="2400" dirty="0" smtClean="0"/>
              <a:t>unos </a:t>
            </a:r>
            <a:r>
              <a:rPr lang="es-PE" sz="2400" dirty="0"/>
              <a:t>y </a:t>
            </a:r>
            <a:r>
              <a:rPr lang="es-PE" sz="2400" dirty="0" smtClean="0"/>
              <a:t>otros; </a:t>
            </a:r>
            <a:r>
              <a:rPr lang="es-PE" sz="2400" dirty="0"/>
              <a:t>hay una conjunción inseparable, dinámica y tensa entre ellos. </a:t>
            </a:r>
            <a:endParaRPr lang="es-PE" sz="2400" dirty="0" smtClean="0"/>
          </a:p>
          <a:p>
            <a:r>
              <a:rPr lang="es-PE" sz="2400" dirty="0" smtClean="0"/>
              <a:t>- La </a:t>
            </a:r>
            <a:r>
              <a:rPr lang="es-PE" sz="2400" dirty="0"/>
              <a:t>dimensión corpo-espacial </a:t>
            </a:r>
            <a:r>
              <a:rPr lang="es-PE" sz="2400" dirty="0" smtClean="0"/>
              <a:t>produce </a:t>
            </a:r>
            <a:r>
              <a:rPr lang="es-PE" sz="2400" dirty="0"/>
              <a:t>nuevos sentidos que solo es posible ver en sus </a:t>
            </a:r>
            <a:r>
              <a:rPr lang="es-PE" sz="2400" dirty="0" smtClean="0"/>
              <a:t>dinámicas relaciones</a:t>
            </a:r>
            <a:r>
              <a:rPr lang="es-PE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864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488487" cy="1478570"/>
          </a:xfrm>
        </p:spPr>
        <p:txBody>
          <a:bodyPr>
            <a:normAutofit/>
          </a:bodyPr>
          <a:lstStyle/>
          <a:p>
            <a:r>
              <a:rPr lang="es-PE" sz="3200" b="1" cap="none" dirty="0"/>
              <a:t>D</a:t>
            </a:r>
            <a:r>
              <a:rPr lang="es-PE" sz="3200" b="1" cap="none" dirty="0" smtClean="0"/>
              <a:t>ispositivos semióticos en el rito</a:t>
            </a:r>
            <a:endParaRPr lang="es-PE" sz="3200" b="1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 smtClean="0"/>
              <a:t>Entre otros dispositivos semióticos</a:t>
            </a:r>
            <a:r>
              <a:rPr lang="es-PE" dirty="0"/>
              <a:t>, </a:t>
            </a:r>
            <a:r>
              <a:rPr lang="es-PE" dirty="0" smtClean="0"/>
              <a:t>en el rito articulamos:</a:t>
            </a:r>
            <a:endParaRPr lang="es-PE" dirty="0"/>
          </a:p>
          <a:p>
            <a:r>
              <a:rPr lang="es-PE" dirty="0"/>
              <a:t>a) Un discurso diferente</a:t>
            </a:r>
          </a:p>
          <a:p>
            <a:r>
              <a:rPr lang="es-PE" dirty="0"/>
              <a:t>b) Una actitud corporal distinta</a:t>
            </a:r>
          </a:p>
          <a:p>
            <a:r>
              <a:rPr lang="es-PE" dirty="0"/>
              <a:t>c) Una vestimenta diversa</a:t>
            </a:r>
          </a:p>
          <a:p>
            <a:r>
              <a:rPr lang="es-PE" dirty="0"/>
              <a:t>d) Una nueva </a:t>
            </a:r>
            <a:r>
              <a:rPr lang="es-PE" dirty="0" smtClean="0"/>
              <a:t>formalidad</a:t>
            </a:r>
            <a:endParaRPr lang="es-PE" dirty="0"/>
          </a:p>
          <a:p>
            <a:r>
              <a:rPr lang="es-PE" dirty="0"/>
              <a:t>e) Una especial </a:t>
            </a:r>
            <a:r>
              <a:rPr lang="es-PE" dirty="0" smtClean="0"/>
              <a:t>emocionalidad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632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513887" cy="1478570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3" y="2249487"/>
            <a:ext cx="9513888" cy="3541714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fr-FR" sz="3200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1282890" y="2097087"/>
            <a:ext cx="4924234" cy="3694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 smtClean="0"/>
          </a:p>
          <a:p>
            <a:pPr algn="r"/>
            <a:r>
              <a:rPr lang="en-US" sz="2800" dirty="0" smtClean="0"/>
              <a:t>“</a:t>
            </a:r>
            <a:r>
              <a:rPr lang="es-PE" sz="2800" dirty="0" smtClean="0"/>
              <a:t>El rol que las formas urbanas realizan en los actos rituales contribuye a un imaginario urbano que está encrustado en </a:t>
            </a:r>
            <a:r>
              <a:rPr lang="es-PE" sz="2800" dirty="0" smtClean="0"/>
              <a:t>varios procesos </a:t>
            </a:r>
            <a:r>
              <a:rPr lang="es-PE" sz="2800" dirty="0" smtClean="0"/>
              <a:t>y </a:t>
            </a:r>
            <a:r>
              <a:rPr lang="es-PE" sz="2800" dirty="0" smtClean="0"/>
              <a:t>practicas</a:t>
            </a:r>
          </a:p>
          <a:p>
            <a:pPr algn="r"/>
            <a:r>
              <a:rPr lang="es-PE" sz="2800" dirty="0" smtClean="0"/>
              <a:t> socio espaciales</a:t>
            </a:r>
            <a:r>
              <a:rPr lang="en-US" sz="2800" dirty="0" smtClean="0"/>
              <a:t>”.</a:t>
            </a:r>
            <a:r>
              <a:rPr lang="en-US" dirty="0" smtClean="0"/>
              <a:t> </a:t>
            </a:r>
          </a:p>
          <a:p>
            <a:pPr algn="r"/>
            <a:r>
              <a:rPr lang="es-PE" sz="2800" dirty="0" smtClean="0"/>
              <a:t>S. </a:t>
            </a:r>
            <a:r>
              <a:rPr lang="es-PE" sz="2800" dirty="0" err="1" smtClean="0"/>
              <a:t>Krishnamurthy</a:t>
            </a:r>
            <a:r>
              <a:rPr lang="es-PE" sz="2800" dirty="0"/>
              <a:t> </a:t>
            </a:r>
            <a:r>
              <a:rPr lang="es-PE" sz="2800" dirty="0" smtClean="0"/>
              <a:t>(2014, p. 2) </a:t>
            </a:r>
            <a:endParaRPr lang="es-PE" sz="2800" dirty="0"/>
          </a:p>
        </p:txBody>
      </p:sp>
      <p:sp>
        <p:nvSpPr>
          <p:cNvPr id="5" name="Rectángulo 4"/>
          <p:cNvSpPr/>
          <p:nvPr/>
        </p:nvSpPr>
        <p:spPr>
          <a:xfrm>
            <a:off x="6315867" y="2097087"/>
            <a:ext cx="4339433" cy="3694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2800" dirty="0"/>
              <a:t>“Il faut comprendre la ville</a:t>
            </a:r>
          </a:p>
          <a:p>
            <a:pPr algn="r"/>
            <a:r>
              <a:rPr lang="fr-FR" sz="2800" dirty="0"/>
              <a:t>comme un ensemble</a:t>
            </a:r>
          </a:p>
          <a:p>
            <a:pPr algn="r"/>
            <a:r>
              <a:rPr lang="fr-FR" sz="2800" dirty="0"/>
              <a:t> de lieux dotés de sens</a:t>
            </a:r>
          </a:p>
          <a:p>
            <a:pPr algn="r"/>
            <a:r>
              <a:rPr lang="fr-FR" sz="2800" dirty="0"/>
              <a:t> pour ceux qui y habitent”. </a:t>
            </a:r>
          </a:p>
          <a:p>
            <a:pPr algn="r"/>
            <a:r>
              <a:rPr lang="fr-FR" sz="2800" dirty="0" smtClean="0"/>
              <a:t>P. </a:t>
            </a:r>
            <a:r>
              <a:rPr lang="fr-FR" sz="2800" dirty="0"/>
              <a:t>Pellegrino (2002, p. 42)</a:t>
            </a:r>
          </a:p>
        </p:txBody>
      </p:sp>
    </p:spTree>
    <p:extLst>
      <p:ext uri="{BB962C8B-B14F-4D97-AF65-F5344CB8AC3E}">
        <p14:creationId xmlns:p14="http://schemas.microsoft.com/office/powerpoint/2010/main" val="24436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 smtClean="0"/>
              <a:t>Ritualización</a:t>
            </a:r>
            <a:r>
              <a:rPr lang="es-PE" sz="2800" dirty="0" smtClean="0"/>
              <a:t> </a:t>
            </a:r>
            <a:endParaRPr lang="es-PE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PE" dirty="0"/>
              <a:t>En 1982 </a:t>
            </a:r>
            <a:r>
              <a:rPr lang="es-PE" dirty="0" err="1"/>
              <a:t>Grimes</a:t>
            </a:r>
            <a:r>
              <a:rPr lang="es-PE" dirty="0"/>
              <a:t> afirmaba que </a:t>
            </a:r>
            <a:endParaRPr lang="es-PE" dirty="0" smtClean="0"/>
          </a:p>
          <a:p>
            <a:pPr marL="0" indent="0">
              <a:buNone/>
            </a:pPr>
            <a:r>
              <a:rPr lang="es-PE" dirty="0" smtClean="0"/>
              <a:t>“</a:t>
            </a:r>
            <a:r>
              <a:rPr lang="es-PE" dirty="0"/>
              <a:t>cuando el </a:t>
            </a:r>
            <a:r>
              <a:rPr lang="es-PE" dirty="0" smtClean="0"/>
              <a:t>significado, la </a:t>
            </a:r>
            <a:r>
              <a:rPr lang="es-PE" dirty="0"/>
              <a:t>comunicación o la representación (performance) se hacen más </a:t>
            </a:r>
            <a:r>
              <a:rPr lang="es-PE" dirty="0" smtClean="0"/>
              <a:t>importantes que </a:t>
            </a:r>
            <a:r>
              <a:rPr lang="es-PE" dirty="0"/>
              <a:t>la función y el fin pragmático, entonces la ritualización ha </a:t>
            </a:r>
            <a:r>
              <a:rPr lang="es-PE" dirty="0" smtClean="0"/>
              <a:t>comenzado a </a:t>
            </a:r>
            <a:r>
              <a:rPr lang="es-PE" dirty="0"/>
              <a:t>ocurrir</a:t>
            </a:r>
            <a:r>
              <a:rPr lang="es-PE" dirty="0" smtClean="0"/>
              <a:t>” (</a:t>
            </a:r>
            <a:r>
              <a:rPr lang="es-PE" dirty="0"/>
              <a:t>1982: 36). </a:t>
            </a:r>
            <a:endParaRPr lang="es-PE" dirty="0" smtClean="0"/>
          </a:p>
          <a:p>
            <a:pPr marL="0" indent="0">
              <a:buNone/>
            </a:pPr>
            <a:r>
              <a:rPr lang="es-PE" dirty="0" smtClean="0"/>
              <a:t>En </a:t>
            </a:r>
            <a:r>
              <a:rPr lang="es-PE" dirty="0"/>
              <a:t>2000 </a:t>
            </a:r>
            <a:r>
              <a:rPr lang="es-PE" dirty="0" err="1" smtClean="0"/>
              <a:t>Grimes</a:t>
            </a:r>
            <a:r>
              <a:rPr lang="es-PE" dirty="0" smtClean="0"/>
              <a:t> agregaba </a:t>
            </a:r>
            <a:r>
              <a:rPr lang="es-PE" dirty="0"/>
              <a:t>que la ritualización es una categoría </a:t>
            </a:r>
            <a:r>
              <a:rPr lang="es-PE" dirty="0" smtClean="0"/>
              <a:t>intermedia o </a:t>
            </a:r>
            <a:r>
              <a:rPr lang="es-PE" dirty="0"/>
              <a:t>de transición entre lo ritual y lo no ritual, “una zona limbo (…) en </a:t>
            </a:r>
            <a:r>
              <a:rPr lang="es-PE" dirty="0" smtClean="0"/>
              <a:t>la cual </a:t>
            </a:r>
            <a:r>
              <a:rPr lang="es-PE" dirty="0"/>
              <a:t>las actividades son tácitamente ritualísticas” (2000: 29).</a:t>
            </a:r>
          </a:p>
        </p:txBody>
      </p:sp>
    </p:spTree>
    <p:extLst>
      <p:ext uri="{BB962C8B-B14F-4D97-AF65-F5344CB8AC3E}">
        <p14:creationId xmlns:p14="http://schemas.microsoft.com/office/powerpoint/2010/main" val="311511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P</a:t>
            </a:r>
            <a:r>
              <a:rPr lang="es-PE" sz="3200" b="1" cap="none" dirty="0" smtClean="0"/>
              <a:t>ragmático y utilitario  vs  simbólico y lúdico</a:t>
            </a:r>
            <a:endParaRPr lang="es-PE" sz="3200" b="1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PE" dirty="0" smtClean="0"/>
              <a:t>   </a:t>
            </a:r>
            <a:r>
              <a:rPr lang="es-PE" sz="2600" dirty="0" smtClean="0"/>
              <a:t>El </a:t>
            </a:r>
            <a:r>
              <a:rPr lang="es-PE" sz="2600" dirty="0"/>
              <a:t>rito no es un conjunto de acciones </a:t>
            </a:r>
            <a:r>
              <a:rPr lang="es-PE" sz="2600" dirty="0" smtClean="0"/>
              <a:t>pragmáticas o utilitarias, puesto </a:t>
            </a:r>
            <a:r>
              <a:rPr lang="es-PE" sz="2600" dirty="0"/>
              <a:t>que las acciones del rito apuntan hacia un orden simbólico, no </a:t>
            </a:r>
            <a:r>
              <a:rPr lang="es-PE" sz="2600" dirty="0" smtClean="0"/>
              <a:t>utilitario, y</a:t>
            </a:r>
            <a:r>
              <a:rPr lang="es-PE" sz="2600" dirty="0"/>
              <a:t>, en general, como proceso semiótico, no está directamente asociado </a:t>
            </a:r>
            <a:r>
              <a:rPr lang="es-PE" sz="2600" dirty="0" smtClean="0"/>
              <a:t>con la </a:t>
            </a:r>
            <a:r>
              <a:rPr lang="es-PE" sz="2600" dirty="0"/>
              <a:t>transformación </a:t>
            </a:r>
            <a:r>
              <a:rPr lang="es-PE" sz="2600" dirty="0" smtClean="0"/>
              <a:t>materialista </a:t>
            </a:r>
            <a:r>
              <a:rPr lang="es-PE" sz="2600" dirty="0"/>
              <a:t>del </a:t>
            </a:r>
            <a:r>
              <a:rPr lang="es-PE" sz="2600" dirty="0" smtClean="0"/>
              <a:t>mundo.</a:t>
            </a:r>
          </a:p>
          <a:p>
            <a:pPr marL="0" indent="0">
              <a:buNone/>
            </a:pPr>
            <a:r>
              <a:rPr lang="es-PE" sz="2600" dirty="0" smtClean="0"/>
              <a:t>   Tampoco </a:t>
            </a:r>
            <a:r>
              <a:rPr lang="es-PE" sz="2600" dirty="0" smtClean="0"/>
              <a:t>la repetición de una acción tiene necesariamente una condición ritual</a:t>
            </a:r>
          </a:p>
          <a:p>
            <a:pPr marL="0" indent="0">
              <a:buNone/>
            </a:pPr>
            <a:r>
              <a:rPr lang="es-PE" sz="2600" dirty="0" smtClean="0"/>
              <a:t>   Es </a:t>
            </a:r>
            <a:r>
              <a:rPr lang="es-PE" sz="2600" dirty="0" smtClean="0"/>
              <a:t>más bien el conjunto de varios componentes: acción + cuerpo + repetición + simbolismo + espacio + tiempo + actores. </a:t>
            </a:r>
            <a:endParaRPr lang="es-PE" sz="2600" dirty="0"/>
          </a:p>
        </p:txBody>
      </p:sp>
    </p:spTree>
    <p:extLst>
      <p:ext uri="{BB962C8B-B14F-4D97-AF65-F5344CB8AC3E}">
        <p14:creationId xmlns:p14="http://schemas.microsoft.com/office/powerpoint/2010/main" val="19302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 smtClean="0"/>
              <a:t>Espacio urbano, ritos y ritualizaciones</a:t>
            </a:r>
            <a:endParaRPr lang="es-PE" sz="3200" b="1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PE" dirty="0" smtClean="0"/>
              <a:t>El espacio urbano es una suerte de </a:t>
            </a:r>
            <a:r>
              <a:rPr lang="es-PE" b="1" dirty="0" smtClean="0"/>
              <a:t>palimpsesto</a:t>
            </a:r>
            <a:r>
              <a:rPr lang="es-PE" dirty="0" smtClean="0"/>
              <a:t>, donde se inscriben y reescriben unos textos de infinita variedad y diversidad –acciones, experiencias, mensajes, movimientos, plazas, parques, etc.- </a:t>
            </a:r>
          </a:p>
          <a:p>
            <a:r>
              <a:rPr lang="es-PE" dirty="0" smtClean="0"/>
              <a:t>Como dicen </a:t>
            </a:r>
            <a:r>
              <a:rPr lang="es-PE" dirty="0" err="1" smtClean="0"/>
              <a:t>Foletti</a:t>
            </a:r>
            <a:r>
              <a:rPr lang="es-PE" dirty="0" smtClean="0"/>
              <a:t> y </a:t>
            </a:r>
            <a:r>
              <a:rPr lang="es-PE" dirty="0" err="1" smtClean="0"/>
              <a:t>Palladino</a:t>
            </a:r>
            <a:r>
              <a:rPr lang="es-PE" dirty="0" smtClean="0"/>
              <a:t>, “la ciudad siempre ha sido y sigue siendo el lugar ideal de ritualidad colectiva” </a:t>
            </a:r>
            <a:r>
              <a:rPr lang="en-US" dirty="0" smtClean="0"/>
              <a:t>(</a:t>
            </a:r>
            <a:r>
              <a:rPr lang="en-US" dirty="0"/>
              <a:t>2017: 7). </a:t>
            </a:r>
            <a:endParaRPr lang="es-PE" dirty="0" smtClean="0"/>
          </a:p>
          <a:p>
            <a:r>
              <a:rPr lang="es-PE" dirty="0"/>
              <a:t>La distinción entre </a:t>
            </a:r>
            <a:r>
              <a:rPr lang="es-PE" b="1" dirty="0"/>
              <a:t>lugar</a:t>
            </a:r>
            <a:r>
              <a:rPr lang="es-PE" dirty="0"/>
              <a:t> y </a:t>
            </a:r>
            <a:r>
              <a:rPr lang="es-PE" b="1" dirty="0"/>
              <a:t>territorio</a:t>
            </a:r>
            <a:r>
              <a:rPr lang="es-PE" dirty="0"/>
              <a:t> es útil para distinguir entre ritos y ritualizaciones: mientras los primeros predominan en los lugares, </a:t>
            </a:r>
            <a:r>
              <a:rPr lang="es-PE" dirty="0" smtClean="0"/>
              <a:t>las segundas </a:t>
            </a:r>
            <a:r>
              <a:rPr lang="es-PE" dirty="0"/>
              <a:t>predominan en los territorios.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484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PE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8700" y="1206500"/>
            <a:ext cx="10579100" cy="4356101"/>
          </a:xfrm>
        </p:spPr>
        <p:txBody>
          <a:bodyPr/>
          <a:lstStyle/>
          <a:p>
            <a:endParaRPr lang="es-PE" dirty="0" smtClean="0"/>
          </a:p>
          <a:p>
            <a:r>
              <a:rPr lang="es-PE" dirty="0" smtClean="0"/>
              <a:t>Como consecuencia, podríamos proponer una hipótesis operativa de acuerdo con la cual los </a:t>
            </a:r>
            <a:r>
              <a:rPr lang="es-PE" b="1" dirty="0" smtClean="0"/>
              <a:t>lugares</a:t>
            </a:r>
            <a:r>
              <a:rPr lang="es-PE" dirty="0" smtClean="0"/>
              <a:t>, por su alta </a:t>
            </a:r>
            <a:r>
              <a:rPr lang="es-PE" b="1" dirty="0" smtClean="0"/>
              <a:t>densidad semiótica</a:t>
            </a:r>
            <a:r>
              <a:rPr lang="es-PE" dirty="0" smtClean="0"/>
              <a:t>, son más propicios a los ritos, mientras que en los </a:t>
            </a:r>
            <a:r>
              <a:rPr lang="es-PE" b="1" dirty="0" smtClean="0"/>
              <a:t>territorios, </a:t>
            </a:r>
            <a:r>
              <a:rPr lang="es-PE" dirty="0" smtClean="0"/>
              <a:t>por su baja </a:t>
            </a:r>
            <a:r>
              <a:rPr lang="es-PE" b="1" dirty="0" smtClean="0"/>
              <a:t>densidad semiótica,</a:t>
            </a:r>
            <a:r>
              <a:rPr lang="es-PE" dirty="0" smtClean="0"/>
              <a:t> son más propicios a las ritualizaciones.</a:t>
            </a:r>
          </a:p>
          <a:p>
            <a:endParaRPr lang="es-PE" dirty="0"/>
          </a:p>
        </p:txBody>
      </p:sp>
      <p:sp>
        <p:nvSpPr>
          <p:cNvPr id="5" name="Rectángulo 4"/>
          <p:cNvSpPr/>
          <p:nvPr/>
        </p:nvSpPr>
        <p:spPr>
          <a:xfrm>
            <a:off x="1028700" y="3922826"/>
            <a:ext cx="10579100" cy="210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200" b="1" dirty="0" smtClean="0"/>
              <a:t>Lugares</a:t>
            </a:r>
            <a:r>
              <a:rPr lang="es-PE" sz="2200" dirty="0" smtClean="0"/>
              <a:t>  </a:t>
            </a:r>
            <a:r>
              <a:rPr lang="es-PE" sz="2200" dirty="0" smtClean="0">
                <a:sym typeface="Wingdings" panose="05000000000000000000" pitchFamily="2" charset="2"/>
              </a:rPr>
              <a:t>  Permanencia   ( + ) densidad simbólica   ( + ) memoria densa   Ritos</a:t>
            </a:r>
          </a:p>
          <a:p>
            <a:pPr algn="ctr"/>
            <a:endParaRPr lang="es-PE" sz="2200" dirty="0">
              <a:sym typeface="Wingdings" panose="05000000000000000000" pitchFamily="2" charset="2"/>
            </a:endParaRPr>
          </a:p>
          <a:p>
            <a:pPr algn="ctr"/>
            <a:r>
              <a:rPr lang="es-PE" sz="2200" b="1" dirty="0" smtClean="0">
                <a:sym typeface="Wingdings" panose="05000000000000000000" pitchFamily="2" charset="2"/>
              </a:rPr>
              <a:t>Territorios</a:t>
            </a:r>
            <a:r>
              <a:rPr lang="es-PE" sz="2200" dirty="0" smtClean="0">
                <a:sym typeface="Wingdings" panose="05000000000000000000" pitchFamily="2" charset="2"/>
              </a:rPr>
              <a:t>   Tránsito   ( - ) densidad simbólica   ( - ) memoria densa  Ritualizaciones </a:t>
            </a:r>
            <a:endParaRPr lang="es-PE" sz="2200" dirty="0"/>
          </a:p>
        </p:txBody>
      </p:sp>
    </p:spTree>
    <p:extLst>
      <p:ext uri="{BB962C8B-B14F-4D97-AF65-F5344CB8AC3E}">
        <p14:creationId xmlns:p14="http://schemas.microsoft.com/office/powerpoint/2010/main" val="124453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rreando sobre un ataúd en el entierro de un malandr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7400" y="449117"/>
            <a:ext cx="4229100" cy="6098876"/>
          </a:xfr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748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742487" cy="1222982"/>
          </a:xfrm>
        </p:spPr>
        <p:txBody>
          <a:bodyPr>
            <a:normAutofit/>
          </a:bodyPr>
          <a:lstStyle/>
          <a:p>
            <a:r>
              <a:rPr lang="es-PE" sz="3200" cap="none" dirty="0" smtClean="0"/>
              <a:t>¿Cómo interpretar </a:t>
            </a:r>
            <a:r>
              <a:rPr lang="es-PE" sz="3200" cap="none" dirty="0"/>
              <a:t>l</a:t>
            </a:r>
            <a:r>
              <a:rPr lang="es-PE" sz="3200" cap="none" dirty="0" smtClean="0"/>
              <a:t>a subversión del rito del velorio?</a:t>
            </a:r>
            <a:endParaRPr lang="es-PE" sz="3200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981200"/>
            <a:ext cx="9905999" cy="4051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dirty="0" smtClean="0"/>
              <a:t>- </a:t>
            </a:r>
            <a:r>
              <a:rPr lang="es-PE" dirty="0" smtClean="0"/>
              <a:t>Se trata de una </a:t>
            </a:r>
            <a:r>
              <a:rPr lang="es-PE" dirty="0" smtClean="0"/>
              <a:t>Ruptura </a:t>
            </a:r>
            <a:r>
              <a:rPr lang="es-PE" dirty="0" smtClean="0"/>
              <a:t>de las características semióticas del velorio </a:t>
            </a:r>
            <a:r>
              <a:rPr lang="es-PE" dirty="0" smtClean="0"/>
              <a:t>tradicional: </a:t>
            </a:r>
            <a:r>
              <a:rPr lang="es-PE" b="1" dirty="0" smtClean="0"/>
              <a:t>silencio</a:t>
            </a:r>
            <a:r>
              <a:rPr lang="es-PE" dirty="0"/>
              <a:t>, </a:t>
            </a:r>
            <a:r>
              <a:rPr lang="es-PE" b="1" dirty="0" smtClean="0"/>
              <a:t>recogimiento</a:t>
            </a:r>
            <a:r>
              <a:rPr lang="es-PE" dirty="0"/>
              <a:t>,</a:t>
            </a:r>
            <a:r>
              <a:rPr lang="es-PE" dirty="0" smtClean="0"/>
              <a:t> </a:t>
            </a:r>
            <a:r>
              <a:rPr lang="es-PE" b="1" dirty="0" smtClean="0"/>
              <a:t>lentitud,</a:t>
            </a:r>
            <a:r>
              <a:rPr lang="es-PE" dirty="0" smtClean="0"/>
              <a:t> </a:t>
            </a:r>
            <a:r>
              <a:rPr lang="es-PE" b="1" dirty="0" smtClean="0"/>
              <a:t>a-eroticismo</a:t>
            </a:r>
            <a:r>
              <a:rPr lang="es-PE" dirty="0" smtClean="0"/>
              <a:t> se sustituyen </a:t>
            </a:r>
            <a:r>
              <a:rPr lang="es-PE" dirty="0"/>
              <a:t>por </a:t>
            </a:r>
            <a:r>
              <a:rPr lang="es-PE" b="1" dirty="0" smtClean="0"/>
              <a:t>gritos</a:t>
            </a:r>
            <a:r>
              <a:rPr lang="es-PE" dirty="0" smtClean="0"/>
              <a:t>, </a:t>
            </a:r>
            <a:r>
              <a:rPr lang="es-PE" b="1" dirty="0" smtClean="0"/>
              <a:t>extroversión</a:t>
            </a:r>
            <a:r>
              <a:rPr lang="es-PE" dirty="0" smtClean="0"/>
              <a:t>, </a:t>
            </a:r>
            <a:r>
              <a:rPr lang="es-PE" b="1" dirty="0" smtClean="0"/>
              <a:t>música</a:t>
            </a:r>
            <a:r>
              <a:rPr lang="es-PE" dirty="0" smtClean="0"/>
              <a:t> </a:t>
            </a:r>
            <a:r>
              <a:rPr lang="es-PE" b="1" dirty="0"/>
              <a:t>ruidosa</a:t>
            </a:r>
            <a:r>
              <a:rPr lang="es-PE" dirty="0"/>
              <a:t>, </a:t>
            </a:r>
            <a:r>
              <a:rPr lang="es-PE" b="1" dirty="0" smtClean="0"/>
              <a:t>contoneo</a:t>
            </a:r>
            <a:r>
              <a:rPr lang="es-PE" dirty="0" smtClean="0"/>
              <a:t>, </a:t>
            </a:r>
            <a:r>
              <a:rPr lang="es-PE" b="1" dirty="0" smtClean="0"/>
              <a:t>eroticismo</a:t>
            </a:r>
            <a:r>
              <a:rPr lang="es-PE" dirty="0" smtClean="0"/>
              <a:t>, etc</a:t>
            </a:r>
            <a:r>
              <a:rPr lang="es-PE" dirty="0"/>
              <a:t>. </a:t>
            </a:r>
            <a:endParaRPr lang="es-PE" dirty="0" smtClean="0"/>
          </a:p>
          <a:p>
            <a:pPr>
              <a:buFontTx/>
              <a:buChar char="-"/>
            </a:pPr>
            <a:r>
              <a:rPr lang="es-PE" dirty="0" smtClean="0"/>
              <a:t>Una hipótesis: </a:t>
            </a:r>
            <a:r>
              <a:rPr lang="es-PE" dirty="0"/>
              <a:t>Transformación del dolor en rebeldía, transformación de lo privado, íntimo y triste en público, espectacular y festivo. </a:t>
            </a:r>
            <a:endParaRPr lang="es-PE" dirty="0" smtClean="0"/>
          </a:p>
          <a:p>
            <a:pPr>
              <a:buFontTx/>
              <a:buChar char="-"/>
            </a:pPr>
            <a:r>
              <a:rPr lang="es-PE" dirty="0" smtClean="0"/>
              <a:t>Una </a:t>
            </a:r>
            <a:r>
              <a:rPr lang="es-PE" dirty="0"/>
              <a:t>respuesta de las micro-culturas barriales y delincuenciales a las normas establecidas por un mundo </a:t>
            </a:r>
            <a:r>
              <a:rPr lang="es-PE" dirty="0" smtClean="0"/>
              <a:t>tradicional que </a:t>
            </a:r>
            <a:r>
              <a:rPr lang="es-PE" dirty="0"/>
              <a:t>no los incluye, sino que los excluye, que no los reconoce sino que los ignora. </a:t>
            </a:r>
          </a:p>
        </p:txBody>
      </p:sp>
    </p:spTree>
    <p:extLst>
      <p:ext uri="{BB962C8B-B14F-4D97-AF65-F5344CB8AC3E}">
        <p14:creationId xmlns:p14="http://schemas.microsoft.com/office/powerpoint/2010/main" val="270430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cap="none" dirty="0"/>
              <a:t>T</a:t>
            </a:r>
            <a:r>
              <a:rPr lang="es-PE" sz="3200" cap="none" dirty="0" smtClean="0"/>
              <a:t>ransformación de un territorio en un lugar</a:t>
            </a:r>
            <a:endParaRPr lang="es-PE" sz="3200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s-PE" dirty="0" smtClean="0"/>
              <a:t>   Aquí </a:t>
            </a:r>
            <a:r>
              <a:rPr lang="es-PE" dirty="0" smtClean="0"/>
              <a:t>el rito transforma la calle, un espacio territorial, en lugar.</a:t>
            </a:r>
          </a:p>
          <a:p>
            <a:pPr marL="0" indent="0">
              <a:buNone/>
            </a:pPr>
            <a:r>
              <a:rPr lang="es-PE" dirty="0" smtClean="0"/>
              <a:t>   El </a:t>
            </a:r>
            <a:r>
              <a:rPr lang="es-PE" dirty="0" smtClean="0"/>
              <a:t>rito, con su sistema simbólico propio </a:t>
            </a:r>
          </a:p>
          <a:p>
            <a:pPr marL="0" indent="0" algn="ctr">
              <a:buNone/>
            </a:pPr>
            <a:r>
              <a:rPr lang="es-PE" dirty="0" smtClean="0">
                <a:latin typeface="Algerian" panose="04020705040A02060702" pitchFamily="82" charset="0"/>
                <a:sym typeface="Wingdings" panose="05000000000000000000" pitchFamily="2" charset="2"/>
              </a:rPr>
              <a:t> </a:t>
            </a:r>
            <a:r>
              <a:rPr lang="es-PE" dirty="0" smtClean="0">
                <a:latin typeface="Algerian" panose="04020705040A02060702" pitchFamily="82" charset="0"/>
              </a:rPr>
              <a:t>música</a:t>
            </a:r>
            <a:r>
              <a:rPr lang="es-PE" dirty="0">
                <a:latin typeface="Algerian" panose="04020705040A02060702" pitchFamily="82" charset="0"/>
              </a:rPr>
              <a:t> </a:t>
            </a:r>
            <a:r>
              <a:rPr lang="es-PE" dirty="0" smtClean="0">
                <a:latin typeface="Algerian" panose="04020705040A02060702" pitchFamily="82" charset="0"/>
                <a:sym typeface="Wingdings" panose="05000000000000000000" pitchFamily="2" charset="2"/>
              </a:rPr>
              <a:t></a:t>
            </a:r>
            <a:r>
              <a:rPr lang="es-PE" dirty="0" smtClean="0">
                <a:latin typeface="Algerian" panose="04020705040A02060702" pitchFamily="82" charset="0"/>
              </a:rPr>
              <a:t> cuerpo</a:t>
            </a:r>
            <a:r>
              <a:rPr lang="es-PE" dirty="0">
                <a:latin typeface="Algerian" panose="04020705040A02060702" pitchFamily="82" charset="0"/>
              </a:rPr>
              <a:t> </a:t>
            </a:r>
            <a:r>
              <a:rPr lang="es-PE" dirty="0" smtClean="0">
                <a:latin typeface="Algerian" panose="04020705040A02060702" pitchFamily="82" charset="0"/>
                <a:sym typeface="Wingdings" panose="05000000000000000000" pitchFamily="2" charset="2"/>
              </a:rPr>
              <a:t></a:t>
            </a:r>
            <a:r>
              <a:rPr lang="es-PE" dirty="0" smtClean="0">
                <a:latin typeface="Algerian" panose="04020705040A02060702" pitchFamily="82" charset="0"/>
              </a:rPr>
              <a:t> movimiento </a:t>
            </a:r>
            <a:r>
              <a:rPr lang="es-PE" dirty="0" smtClean="0">
                <a:latin typeface="Algerian" panose="04020705040A02060702" pitchFamily="82" charset="0"/>
                <a:sym typeface="Wingdings" panose="05000000000000000000" pitchFamily="2" charset="2"/>
              </a:rPr>
              <a:t> Espectáculo</a:t>
            </a:r>
            <a:endParaRPr lang="es-PE" dirty="0" smtClean="0"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es-PE" dirty="0" smtClean="0"/>
              <a:t> dota </a:t>
            </a:r>
            <a:r>
              <a:rPr lang="es-PE" dirty="0"/>
              <a:t>a la calle de nuevos sentidos: </a:t>
            </a:r>
            <a:r>
              <a:rPr lang="es-PE" dirty="0" smtClean="0"/>
              <a:t>de lugar de </a:t>
            </a:r>
            <a:r>
              <a:rPr lang="es-PE" b="1" dirty="0" smtClean="0"/>
              <a:t>tránsito</a:t>
            </a:r>
            <a:r>
              <a:rPr lang="es-PE" dirty="0" smtClean="0"/>
              <a:t> se convierte en lugar de </a:t>
            </a:r>
            <a:r>
              <a:rPr lang="es-PE" b="1" dirty="0" smtClean="0"/>
              <a:t>permanencia</a:t>
            </a:r>
            <a:r>
              <a:rPr lang="es-PE" dirty="0" smtClean="0"/>
              <a:t>, encuentro, reunión, socialización e identificación. </a:t>
            </a:r>
          </a:p>
          <a:p>
            <a:pPr marL="0" indent="0">
              <a:buNone/>
            </a:pPr>
            <a:r>
              <a:rPr lang="es-PE" dirty="0" smtClean="0"/>
              <a:t>   Pero </a:t>
            </a:r>
            <a:r>
              <a:rPr lang="es-PE" dirty="0" smtClean="0"/>
              <a:t>también la calle le otorga al rito su dimensión pública y espectacular.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8174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 smtClean="0"/>
              <a:t>Un ejemplo no urbano</a:t>
            </a:r>
            <a:endParaRPr lang="es-PE" sz="3200" b="1" cap="none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45300" y="851127"/>
            <a:ext cx="4202111" cy="47491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50900" y="2349500"/>
            <a:ext cx="561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- Un ejemplo no urbano de la transformación ritual de un </a:t>
            </a:r>
            <a:r>
              <a:rPr lang="es-PE" sz="2400" b="1" dirty="0" smtClean="0"/>
              <a:t>territorio</a:t>
            </a:r>
            <a:r>
              <a:rPr lang="es-PE" sz="2400" dirty="0" smtClean="0"/>
              <a:t> en </a:t>
            </a:r>
            <a:r>
              <a:rPr lang="es-PE" sz="2400" b="1" dirty="0" smtClean="0"/>
              <a:t>lugar</a:t>
            </a:r>
            <a:r>
              <a:rPr lang="es-PE" sz="2400" dirty="0" smtClean="0"/>
              <a:t> </a:t>
            </a:r>
            <a:r>
              <a:rPr lang="es-PE" sz="2400" dirty="0" smtClean="0"/>
              <a:t>es la construcción de capillitas funerarias en las carreteras donde alguien ha muerto por accidente de tránsito. </a:t>
            </a:r>
            <a:endParaRPr lang="es-PE" sz="2400" dirty="0"/>
          </a:p>
          <a:p>
            <a:r>
              <a:rPr lang="es-PE" sz="2400" dirty="0" smtClean="0"/>
              <a:t>- Los familiares construyen la capillita y desarrollan un conjunto de micro-ritos que recuerdan al fallecido y mantienen una activa comunicación con él.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187405" y="5765820"/>
            <a:ext cx="351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i="1" dirty="0" smtClean="0"/>
              <a:t>Capillitas a la orilla del camino: una micro-cultura funeraria. </a:t>
            </a:r>
            <a:r>
              <a:rPr lang="es-PE" sz="1400" dirty="0" smtClean="0"/>
              <a:t>J. E. Finol y D. E. Finol (2009). 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1208116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2900" y="3158968"/>
            <a:ext cx="4646611" cy="32799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1800333"/>
            <a:ext cx="3403600" cy="463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19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 smtClean="0"/>
              <a:t>Conclusiones</a:t>
            </a:r>
            <a:endParaRPr lang="es-PE" sz="3200" b="1" cap="none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2400300"/>
            <a:ext cx="6623276" cy="38719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41413" y="2400300"/>
            <a:ext cx="33035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dirty="0"/>
              <a:t>- Los ritos, de diversos modos, crean la ciudad; ellos marcan sus espacios de modos particulares, construyen imaginarios de una gran fuerza y densidad </a:t>
            </a:r>
            <a:r>
              <a:rPr lang="es-PE" sz="2800" dirty="0" smtClean="0"/>
              <a:t>simbólicas. 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123714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3200" b="1" cap="none" dirty="0" smtClean="0"/>
              <a:t>Introducción</a:t>
            </a:r>
            <a:r>
              <a:rPr lang="es-PE" cap="none" dirty="0" smtClean="0"/>
              <a:t> </a:t>
            </a:r>
            <a:endParaRPr lang="es-PE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PE" sz="3200" dirty="0" smtClean="0"/>
              <a:t>   </a:t>
            </a:r>
            <a:r>
              <a:rPr lang="es-PE" sz="3400" dirty="0" smtClean="0"/>
              <a:t>Como habrán visto, el título de esta charla es un poco pretencioso, pues abarca muchos temas, cada uno de ellos de una gran complejidad en sí mismos. </a:t>
            </a:r>
            <a:endParaRPr lang="es-PE" sz="3400" dirty="0" smtClean="0"/>
          </a:p>
          <a:p>
            <a:pPr marL="0" indent="0">
              <a:buNone/>
            </a:pPr>
            <a:r>
              <a:rPr lang="es-PE" sz="3400" dirty="0" smtClean="0"/>
              <a:t>   En realidad el objetivo es mucho más modesto, pues se trata de relacionar algunas nociones de espacio</a:t>
            </a:r>
            <a:r>
              <a:rPr lang="es-PE" sz="3400" dirty="0" smtClean="0"/>
              <a:t>, cuerpo, </a:t>
            </a:r>
            <a:r>
              <a:rPr lang="es-PE" sz="3400" dirty="0" smtClean="0"/>
              <a:t>tiempo y rito con el espacio urbano en un ejemplo concreto. </a:t>
            </a:r>
          </a:p>
          <a:p>
            <a:pPr marL="0" indent="0">
              <a:buNone/>
            </a:pPr>
            <a:r>
              <a:rPr lang="es-PE" sz="3400" dirty="0" smtClean="0"/>
              <a:t>   Primero haré unos señalamientos conceptuales que nos ayuden a comprender el ejemplo analizado y que este, a su vez, nos ayude a afinar nuestros conceptos. </a:t>
            </a:r>
            <a:endParaRPr lang="es-PE" sz="3400" dirty="0" smtClean="0"/>
          </a:p>
        </p:txBody>
      </p:sp>
    </p:spTree>
    <p:extLst>
      <p:ext uri="{BB962C8B-B14F-4D97-AF65-F5344CB8AC3E}">
        <p14:creationId xmlns:p14="http://schemas.microsoft.com/office/powerpoint/2010/main" val="31457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C</a:t>
            </a:r>
            <a:r>
              <a:rPr lang="es-PE" sz="3200" b="1" cap="none" dirty="0" smtClean="0"/>
              <a:t>onclusiones</a:t>
            </a:r>
            <a:endParaRPr lang="es-PE" sz="3200" b="1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PE" dirty="0" smtClean="0"/>
              <a:t>Gracias a los ritos y ritualizaciones los urbanitas </a:t>
            </a:r>
            <a:r>
              <a:rPr lang="es-PE" dirty="0"/>
              <a:t>que la </a:t>
            </a:r>
            <a:r>
              <a:rPr lang="es-PE" b="1" dirty="0"/>
              <a:t>habitan</a:t>
            </a:r>
            <a:r>
              <a:rPr lang="es-PE" dirty="0"/>
              <a:t> y la </a:t>
            </a:r>
            <a:r>
              <a:rPr lang="es-PE" b="1" dirty="0"/>
              <a:t>transitan</a:t>
            </a:r>
            <a:r>
              <a:rPr lang="es-PE" dirty="0"/>
              <a:t>, </a:t>
            </a:r>
            <a:r>
              <a:rPr lang="es-PE" dirty="0" smtClean="0"/>
              <a:t>se reconocen en </a:t>
            </a:r>
            <a:r>
              <a:rPr lang="es-PE" dirty="0"/>
              <a:t>esos </a:t>
            </a:r>
            <a:r>
              <a:rPr lang="es-PE" dirty="0" smtClean="0"/>
              <a:t>espacios, </a:t>
            </a:r>
            <a:r>
              <a:rPr lang="es-PE" dirty="0"/>
              <a:t>no solo como individuos, sino también como grupo, como integrantes de comunidades que comparten visiones y prácticas comunes, lo que, a su vez, les permite reconocerse en unos marcos identitarios propios y reconocer a los otros, a los no-miembros, como diferentes. </a:t>
            </a:r>
            <a:endParaRPr lang="es-PE" dirty="0" smtClean="0"/>
          </a:p>
        </p:txBody>
      </p:sp>
    </p:spTree>
    <p:extLst>
      <p:ext uri="{BB962C8B-B14F-4D97-AF65-F5344CB8AC3E}">
        <p14:creationId xmlns:p14="http://schemas.microsoft.com/office/powerpoint/2010/main" val="3249974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3200" b="1" cap="none" dirty="0"/>
              <a:t>R</a:t>
            </a:r>
            <a:r>
              <a:rPr lang="es-PE" sz="3200" b="1" cap="none" dirty="0" smtClean="0"/>
              <a:t>eferencias</a:t>
            </a:r>
            <a:endParaRPr lang="es-PE" sz="3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PE" dirty="0" smtClean="0"/>
              <a:t>Finol, </a:t>
            </a:r>
            <a:r>
              <a:rPr lang="es-PE" dirty="0"/>
              <a:t>José Enrique (2009). Tiempo, cotidianidad y evento en la estructura del </a:t>
            </a:r>
            <a:r>
              <a:rPr lang="es-PE" dirty="0" smtClean="0"/>
              <a:t>rito. En </a:t>
            </a:r>
            <a:r>
              <a:rPr lang="es-PE" i="1" dirty="0" smtClean="0"/>
              <a:t>Semióticas del rito</a:t>
            </a:r>
            <a:r>
              <a:rPr lang="es-PE" dirty="0" smtClean="0"/>
              <a:t>. </a:t>
            </a:r>
            <a:r>
              <a:rPr lang="es-PE" dirty="0" err="1" smtClean="0"/>
              <a:t>J.E.Finol</a:t>
            </a:r>
            <a:r>
              <a:rPr lang="es-PE" dirty="0" smtClean="0"/>
              <a:t>, A. Mosquera, I. García (Editores). Maracaibo: Universidad del Zulia. </a:t>
            </a:r>
          </a:p>
          <a:p>
            <a:r>
              <a:rPr lang="es-PE" dirty="0" err="1" smtClean="0"/>
              <a:t>Krishnamurthy</a:t>
            </a:r>
            <a:r>
              <a:rPr lang="es-PE" dirty="0" smtClean="0"/>
              <a:t>, </a:t>
            </a:r>
            <a:r>
              <a:rPr lang="es-PE" dirty="0" err="1" smtClean="0"/>
              <a:t>Sukanya</a:t>
            </a:r>
            <a:r>
              <a:rPr lang="es-PE" dirty="0" smtClean="0"/>
              <a:t> (2004). </a:t>
            </a:r>
            <a:r>
              <a:rPr lang="en-US" dirty="0"/>
              <a:t>Rituals and the participation of urban form: Informal </a:t>
            </a:r>
            <a:r>
              <a:rPr lang="en-US" dirty="0" smtClean="0"/>
              <a:t>and formal </a:t>
            </a:r>
            <a:r>
              <a:rPr lang="en-US" dirty="0"/>
              <a:t>image making processes. Paper presented at the RC21 International Conference on “The Ideal City: between myth </a:t>
            </a:r>
            <a:r>
              <a:rPr lang="en-US" dirty="0" smtClean="0"/>
              <a:t>and reality</a:t>
            </a:r>
            <a:r>
              <a:rPr lang="en-US" dirty="0"/>
              <a:t>. Representations, policies, contradictions and challenges for tomorrow's urban life” </a:t>
            </a:r>
            <a:r>
              <a:rPr lang="en-US" dirty="0" err="1" smtClean="0"/>
              <a:t>Urbino</a:t>
            </a:r>
            <a:r>
              <a:rPr lang="en-US" dirty="0" smtClean="0"/>
              <a:t> (Italy</a:t>
            </a:r>
            <a:r>
              <a:rPr lang="en-US" dirty="0"/>
              <a:t>) 27-29 August </a:t>
            </a:r>
            <a:r>
              <a:rPr lang="en-US" dirty="0" smtClean="0"/>
              <a:t>2015.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16651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E</a:t>
            </a:r>
            <a:r>
              <a:rPr lang="es-PE" sz="3200" b="1" cap="none" dirty="0" smtClean="0"/>
              <a:t>spacio, cuerpo y rito</a:t>
            </a:r>
            <a:endParaRPr lang="es-PE" sz="3200" b="1" cap="none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713" y="2578100"/>
            <a:ext cx="4725987" cy="316151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88000" y="2438400"/>
            <a:ext cx="54594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/>
              <a:t>Las relaciones entre espacio, cuerpo y rito son de una gran </a:t>
            </a:r>
            <a:r>
              <a:rPr lang="es-PE" sz="2400" b="1" dirty="0"/>
              <a:t>densidad semiótica</a:t>
            </a:r>
            <a:r>
              <a:rPr lang="es-PE" sz="2400" dirty="0"/>
              <a:t>; gracias a las experiencias rituales y corporales en espacios concretos, las sociedades </a:t>
            </a:r>
            <a:r>
              <a:rPr lang="es-PE" sz="2400" dirty="0" smtClean="0"/>
              <a:t>representan y comunican </a:t>
            </a:r>
            <a:r>
              <a:rPr lang="es-PE" sz="2400" dirty="0"/>
              <a:t>creencias, valores, imaginarios y significaciones que expresan su visión del mundo y su concepción de las relaciones interpersonales. </a:t>
            </a:r>
          </a:p>
        </p:txBody>
      </p:sp>
    </p:spTree>
    <p:extLst>
      <p:ext uri="{BB962C8B-B14F-4D97-AF65-F5344CB8AC3E}">
        <p14:creationId xmlns:p14="http://schemas.microsoft.com/office/powerpoint/2010/main" val="83012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 smtClean="0"/>
              <a:t>Tiempo, espacio y cuerpo</a:t>
            </a:r>
            <a:endParaRPr lang="es-PE" sz="3200" b="1" cap="none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5957" y="2249487"/>
            <a:ext cx="5001453" cy="360730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41413" y="2718812"/>
            <a:ext cx="4738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/>
              <a:t>Por otra parte, cuando se introduce la variable tiempo en las relaciones </a:t>
            </a:r>
            <a:r>
              <a:rPr lang="es-PE" sz="2400" dirty="0" smtClean="0"/>
              <a:t>entre espacio </a:t>
            </a:r>
            <a:r>
              <a:rPr lang="es-PE" sz="2400" dirty="0"/>
              <a:t>y cuerpo, la diversidad de semiotizaciones se multiplica y con </a:t>
            </a:r>
            <a:r>
              <a:rPr lang="es-PE" sz="2400" dirty="0" smtClean="0"/>
              <a:t>ella </a:t>
            </a:r>
            <a:r>
              <a:rPr lang="es-PE" sz="2400" dirty="0"/>
              <a:t>se marcan rasgos identitarios que no pueden ignorarse cuando se habla de los conceptos de </a:t>
            </a:r>
            <a:r>
              <a:rPr lang="es-PE" sz="2400" b="1" dirty="0"/>
              <a:t>identidad</a:t>
            </a:r>
            <a:r>
              <a:rPr lang="es-PE" sz="2400" dirty="0"/>
              <a:t> y </a:t>
            </a:r>
            <a:r>
              <a:rPr lang="es-PE" sz="2400" b="1" dirty="0" smtClean="0"/>
              <a:t>diversidad</a:t>
            </a:r>
            <a:r>
              <a:rPr lang="es-PE" sz="2400" dirty="0" smtClean="0"/>
              <a:t>.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36487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E</a:t>
            </a:r>
            <a:r>
              <a:rPr lang="es-PE" sz="3200" b="1" cap="none" dirty="0" smtClean="0"/>
              <a:t>spacio urbano: lugares y territorios</a:t>
            </a:r>
            <a:endParaRPr lang="es-PE" sz="3200" b="1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es-PE" sz="2600" dirty="0" smtClean="0"/>
              <a:t>El </a:t>
            </a:r>
            <a:r>
              <a:rPr lang="es-PE" sz="2600" b="1" dirty="0"/>
              <a:t>lugar</a:t>
            </a:r>
            <a:r>
              <a:rPr lang="es-PE" sz="2600" dirty="0"/>
              <a:t> es una porción de espacio </a:t>
            </a:r>
            <a:r>
              <a:rPr lang="es-PE" sz="2600" dirty="0" smtClean="0"/>
              <a:t>dotado de </a:t>
            </a:r>
            <a:r>
              <a:rPr lang="es-PE" sz="2600" dirty="0"/>
              <a:t>sentidos específicos, semiotizado por sus habitantes, por los objetos que </a:t>
            </a:r>
            <a:r>
              <a:rPr lang="es-PE" sz="2600" dirty="0" smtClean="0"/>
              <a:t>lo pueblan; por </a:t>
            </a:r>
            <a:r>
              <a:rPr lang="es-PE" sz="2600" dirty="0"/>
              <a:t>sus textos y </a:t>
            </a:r>
            <a:r>
              <a:rPr lang="es-PE" sz="2600" dirty="0" smtClean="0"/>
              <a:t>acontecimientos.</a:t>
            </a:r>
          </a:p>
          <a:p>
            <a:pPr>
              <a:buFontTx/>
              <a:buChar char="-"/>
            </a:pPr>
            <a:r>
              <a:rPr lang="es-PE" sz="2600" dirty="0" smtClean="0"/>
              <a:t>El </a:t>
            </a:r>
            <a:r>
              <a:rPr lang="es-PE" sz="2600" b="1" dirty="0"/>
              <a:t>lugar</a:t>
            </a:r>
            <a:r>
              <a:rPr lang="es-PE" sz="2600" dirty="0"/>
              <a:t> </a:t>
            </a:r>
            <a:r>
              <a:rPr lang="es-PE" sz="2600" dirty="0" smtClean="0"/>
              <a:t>se caracteriza </a:t>
            </a:r>
            <a:r>
              <a:rPr lang="es-PE" sz="2600" dirty="0"/>
              <a:t>por la </a:t>
            </a:r>
            <a:r>
              <a:rPr lang="es-PE" sz="2600" b="1" dirty="0"/>
              <a:t>permanencia</a:t>
            </a:r>
            <a:r>
              <a:rPr lang="es-PE" sz="2600" dirty="0"/>
              <a:t> </a:t>
            </a:r>
            <a:r>
              <a:rPr lang="es-PE" sz="2600" dirty="0" smtClean="0"/>
              <a:t>y </a:t>
            </a:r>
            <a:r>
              <a:rPr lang="es-PE" sz="2600" b="1" dirty="0" smtClean="0"/>
              <a:t>habitabilidad </a:t>
            </a:r>
            <a:r>
              <a:rPr lang="es-PE" sz="2600" dirty="0" smtClean="0"/>
              <a:t>de sus ocupantes, </a:t>
            </a:r>
            <a:r>
              <a:rPr lang="es-PE" sz="2600" dirty="0"/>
              <a:t>lo que conduce </a:t>
            </a:r>
            <a:r>
              <a:rPr lang="es-PE" sz="2600" dirty="0" smtClean="0"/>
              <a:t>a que </a:t>
            </a:r>
            <a:r>
              <a:rPr lang="es-PE" sz="2600" dirty="0"/>
              <a:t>esté dotado de una </a:t>
            </a:r>
            <a:r>
              <a:rPr lang="es-PE" sz="2600" b="1" dirty="0" smtClean="0"/>
              <a:t>densidad semiótica </a:t>
            </a:r>
            <a:r>
              <a:rPr lang="es-PE" sz="2600" b="1" dirty="0"/>
              <a:t>e identitaria </a:t>
            </a:r>
            <a:r>
              <a:rPr lang="es-PE" sz="2600" dirty="0"/>
              <a:t>fuertes y, en consecuencia, es un generador de </a:t>
            </a:r>
            <a:r>
              <a:rPr lang="es-PE" sz="2600" b="1" dirty="0"/>
              <a:t>memoria </a:t>
            </a:r>
            <a:r>
              <a:rPr lang="es-PE" sz="2600" b="1" dirty="0" smtClean="0"/>
              <a:t>densa</a:t>
            </a:r>
            <a:r>
              <a:rPr lang="es-PE" sz="2600" dirty="0" smtClean="0"/>
              <a:t>.</a:t>
            </a:r>
          </a:p>
          <a:p>
            <a:pPr marL="0" indent="0">
              <a:buNone/>
            </a:pPr>
            <a:r>
              <a:rPr lang="es-PE" sz="2600" dirty="0" smtClean="0"/>
              <a:t>- La </a:t>
            </a:r>
            <a:r>
              <a:rPr lang="es-PE" sz="2600" b="1" dirty="0"/>
              <a:t>densidad semiótica </a:t>
            </a:r>
            <a:r>
              <a:rPr lang="es-PE" sz="2600" dirty="0"/>
              <a:t>de </a:t>
            </a:r>
            <a:r>
              <a:rPr lang="es-PE" sz="2600" dirty="0" smtClean="0"/>
              <a:t>esos </a:t>
            </a:r>
            <a:r>
              <a:rPr lang="es-PE" sz="2600" dirty="0"/>
              <a:t>elementos –permanencia, </a:t>
            </a:r>
            <a:r>
              <a:rPr lang="es-PE" sz="2600" dirty="0" smtClean="0"/>
              <a:t>habitabilidad, identidad </a:t>
            </a:r>
            <a:r>
              <a:rPr lang="es-PE" sz="2600" dirty="0"/>
              <a:t>y memoria– son los que caracterizan al lugar y lo diferencian del territorio. </a:t>
            </a:r>
            <a:endParaRPr lang="es-PE" sz="2600" dirty="0" smtClean="0"/>
          </a:p>
          <a:p>
            <a:pPr marL="0" indent="0">
              <a:buNone/>
            </a:pPr>
            <a:endParaRPr lang="es-PE" sz="2600" dirty="0" smtClean="0"/>
          </a:p>
          <a:p>
            <a:pPr marL="0" indent="0">
              <a:buNone/>
            </a:pPr>
            <a:endParaRPr lang="es-PE" dirty="0"/>
          </a:p>
          <a:p>
            <a:pPr marL="0" indent="0">
              <a:buNone/>
            </a:pPr>
            <a:endParaRPr lang="es-PE" dirty="0"/>
          </a:p>
          <a:p>
            <a:pPr marL="0" indent="0"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5285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 smtClean="0"/>
              <a:t>Lugares vs territorios: habitantes vs transeúntes </a:t>
            </a:r>
            <a:endParaRPr lang="es-PE" sz="3200" b="1" cap="none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87477" y="2097088"/>
            <a:ext cx="4132922" cy="40634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41412" y="2374900"/>
            <a:ext cx="5475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PE" sz="2400" dirty="0" smtClean="0"/>
              <a:t>El </a:t>
            </a:r>
            <a:r>
              <a:rPr lang="es-PE" sz="2400" b="1" dirty="0"/>
              <a:t>territorio</a:t>
            </a:r>
            <a:r>
              <a:rPr lang="es-PE" sz="2400" dirty="0"/>
              <a:t> es una porción de espacio más extensa, menos vinculada a habitantes y más a </a:t>
            </a:r>
            <a:r>
              <a:rPr lang="es-PE" sz="2400" dirty="0" smtClean="0"/>
              <a:t>transeúntes. </a:t>
            </a:r>
          </a:p>
          <a:p>
            <a:pPr marL="342900" indent="-342900">
              <a:buFontTx/>
              <a:buChar char="-"/>
            </a:pPr>
            <a:r>
              <a:rPr lang="es-PE" sz="2400" dirty="0"/>
              <a:t>S</a:t>
            </a:r>
            <a:r>
              <a:rPr lang="es-PE" sz="2400" dirty="0" smtClean="0"/>
              <a:t>u </a:t>
            </a:r>
            <a:r>
              <a:rPr lang="es-PE" sz="2400" b="1" dirty="0"/>
              <a:t>densidad semiótica </a:t>
            </a:r>
            <a:r>
              <a:rPr lang="es-PE" sz="2400" dirty="0"/>
              <a:t>y </a:t>
            </a:r>
            <a:r>
              <a:rPr lang="es-PE" sz="2400" b="1" dirty="0"/>
              <a:t>eficiencia identitaria </a:t>
            </a:r>
            <a:r>
              <a:rPr lang="es-PE" sz="2400" dirty="0"/>
              <a:t>es más difusa, pues no está necesariamente asociada a l</a:t>
            </a:r>
            <a:r>
              <a:rPr lang="es-PE" sz="2400" dirty="0" smtClean="0"/>
              <a:t>a </a:t>
            </a:r>
            <a:r>
              <a:rPr lang="es-PE" sz="2400" dirty="0"/>
              <a:t>permanencia de sus habitantes. </a:t>
            </a:r>
            <a:endParaRPr lang="es-PE" sz="2400" dirty="0" smtClean="0"/>
          </a:p>
          <a:p>
            <a:pPr marL="342900" indent="-342900">
              <a:buFontTx/>
              <a:buChar char="-"/>
            </a:pPr>
            <a:r>
              <a:rPr lang="es-PE" sz="2400" dirty="0" smtClean="0"/>
              <a:t>Mientras </a:t>
            </a:r>
            <a:r>
              <a:rPr lang="es-PE" sz="2400" dirty="0"/>
              <a:t>en los lugares predominan </a:t>
            </a:r>
            <a:r>
              <a:rPr lang="es-PE" sz="2400" dirty="0" smtClean="0"/>
              <a:t>lo</a:t>
            </a:r>
          </a:p>
          <a:p>
            <a:r>
              <a:rPr lang="es-PE" sz="2400" dirty="0" smtClean="0"/>
              <a:t>    habitantes</a:t>
            </a:r>
            <a:r>
              <a:rPr lang="es-PE" sz="2400" dirty="0"/>
              <a:t>, en los territorios </a:t>
            </a:r>
            <a:r>
              <a:rPr lang="es-PE" sz="2400" dirty="0" smtClean="0"/>
              <a:t>predominan</a:t>
            </a:r>
          </a:p>
          <a:p>
            <a:r>
              <a:rPr lang="es-PE" sz="2400" dirty="0"/>
              <a:t> </a:t>
            </a:r>
            <a:r>
              <a:rPr lang="es-PE" sz="2400" dirty="0" smtClean="0"/>
              <a:t>   los </a:t>
            </a:r>
            <a:r>
              <a:rPr lang="es-PE" sz="2400" dirty="0"/>
              <a:t>transeúntes. </a:t>
            </a:r>
          </a:p>
        </p:txBody>
      </p:sp>
    </p:spTree>
    <p:extLst>
      <p:ext uri="{BB962C8B-B14F-4D97-AF65-F5344CB8AC3E}">
        <p14:creationId xmlns:p14="http://schemas.microsoft.com/office/powerpoint/2010/main" val="270385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34082"/>
          </a:xfrm>
        </p:spPr>
        <p:txBody>
          <a:bodyPr>
            <a:normAutofit/>
          </a:bodyPr>
          <a:lstStyle/>
          <a:p>
            <a:r>
              <a:rPr lang="es-PE" sz="3200" b="1" cap="none" dirty="0"/>
              <a:t>L</a:t>
            </a:r>
            <a:r>
              <a:rPr lang="es-PE" sz="3200" b="1" cap="none" dirty="0" smtClean="0"/>
              <a:t>a casa, el barrio vs la avenida, la plaza</a:t>
            </a:r>
            <a:endParaRPr lang="es-PE" sz="3200" b="1" cap="none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01669" y="2349500"/>
            <a:ext cx="4520830" cy="32512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41412" y="2249487"/>
            <a:ext cx="60213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- La </a:t>
            </a:r>
            <a:r>
              <a:rPr lang="es-PE" sz="2400" dirty="0"/>
              <a:t>casa o el barrio son lugares, la avenida o el metro son territorios; mientras uno es particular e íntimo </a:t>
            </a:r>
            <a:r>
              <a:rPr lang="es-PE" sz="2400" dirty="0" smtClean="0"/>
              <a:t>para</a:t>
            </a:r>
            <a:r>
              <a:rPr lang="es-PE" sz="2400" dirty="0" smtClean="0"/>
              <a:t> </a:t>
            </a:r>
            <a:r>
              <a:rPr lang="es-PE" sz="2400" dirty="0"/>
              <a:t>una persona o </a:t>
            </a:r>
            <a:r>
              <a:rPr lang="es-PE" sz="2400" dirty="0" smtClean="0"/>
              <a:t>para</a:t>
            </a:r>
            <a:r>
              <a:rPr lang="es-PE" sz="2400" dirty="0" smtClean="0"/>
              <a:t> </a:t>
            </a:r>
            <a:r>
              <a:rPr lang="es-PE" sz="2400" dirty="0"/>
              <a:t>un grupo, el otro es público o social. </a:t>
            </a:r>
          </a:p>
          <a:p>
            <a:r>
              <a:rPr lang="es-PE" sz="2400" dirty="0" smtClean="0"/>
              <a:t>- Mientras </a:t>
            </a:r>
            <a:r>
              <a:rPr lang="es-PE" sz="2400" dirty="0"/>
              <a:t>el lugar es inmediato e intensivo, el territorio es mediato y </a:t>
            </a:r>
            <a:r>
              <a:rPr lang="es-PE" sz="2400" dirty="0" smtClean="0"/>
              <a:t>extensivo; mientras del primero nos apropiamos, al segundo lo usamos. </a:t>
            </a:r>
          </a:p>
          <a:p>
            <a:r>
              <a:rPr lang="es-PE" sz="2400" dirty="0" smtClean="0"/>
              <a:t>- La </a:t>
            </a:r>
            <a:r>
              <a:rPr lang="es-PE" sz="2400" dirty="0"/>
              <a:t>diferencia entre lugar y territorio no se limita a “una cuestión de escala” (</a:t>
            </a:r>
            <a:r>
              <a:rPr lang="es-PE" sz="2400" dirty="0" err="1"/>
              <a:t>Steimberg</a:t>
            </a:r>
            <a:r>
              <a:rPr lang="es-PE" sz="2400" dirty="0"/>
              <a:t>, 2012), sino </a:t>
            </a:r>
            <a:r>
              <a:rPr lang="es-PE" sz="2400" dirty="0" smtClean="0"/>
              <a:t>a usos, identidades  </a:t>
            </a:r>
            <a:r>
              <a:rPr lang="es-PE" sz="2400" dirty="0"/>
              <a:t>y densidades simbólicas.</a:t>
            </a:r>
          </a:p>
        </p:txBody>
      </p:sp>
    </p:spTree>
    <p:extLst>
      <p:ext uri="{BB962C8B-B14F-4D97-AF65-F5344CB8AC3E}">
        <p14:creationId xmlns:p14="http://schemas.microsoft.com/office/powerpoint/2010/main" val="27670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cap="none" dirty="0"/>
              <a:t>T</a:t>
            </a:r>
            <a:r>
              <a:rPr lang="es-PE" sz="3200" b="1" cap="none" dirty="0" smtClean="0"/>
              <a:t>erritorios: la plaza pública</a:t>
            </a:r>
            <a:endParaRPr lang="es-PE" sz="3200" b="1" cap="none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6900" y="2181830"/>
            <a:ext cx="5370511" cy="40278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08112" y="2424062"/>
            <a:ext cx="3900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Las </a:t>
            </a:r>
            <a:r>
              <a:rPr lang="es-PE" sz="2400" dirty="0"/>
              <a:t>plazas </a:t>
            </a:r>
            <a:r>
              <a:rPr lang="es-PE" sz="2400" dirty="0" smtClean="0"/>
              <a:t>públicas como los aeropuertos son territorios; allí los individuos y </a:t>
            </a:r>
            <a:r>
              <a:rPr lang="es-PE" sz="2400" dirty="0"/>
              <a:t>grupos de personas pasan horas diariamente para dialogar con no-miembros de su familia,  observar la movilidad cotidiana, intercambiar opiniones y contar anécdotas. </a:t>
            </a:r>
          </a:p>
        </p:txBody>
      </p:sp>
    </p:spTree>
    <p:extLst>
      <p:ext uri="{BB962C8B-B14F-4D97-AF65-F5344CB8AC3E}">
        <p14:creationId xmlns:p14="http://schemas.microsoft.com/office/powerpoint/2010/main" val="36828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2961</TotalTime>
  <Words>2692</Words>
  <Application>Microsoft Office PowerPoint</Application>
  <PresentationFormat>Panorámica</PresentationFormat>
  <Paragraphs>150</Paragraphs>
  <Slides>31</Slides>
  <Notes>15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Algerian</vt:lpstr>
      <vt:lpstr>Arial</vt:lpstr>
      <vt:lpstr>Baskerville Old Face</vt:lpstr>
      <vt:lpstr>Calibri</vt:lpstr>
      <vt:lpstr>Trebuchet MS</vt:lpstr>
      <vt:lpstr>Tw Cen MT</vt:lpstr>
      <vt:lpstr>Wingdings</vt:lpstr>
      <vt:lpstr>Circuito</vt:lpstr>
      <vt:lpstr>Ritualizaciones urbanas: Ruptura y subversión simbólica en un velorio popular</vt:lpstr>
      <vt:lpstr>Presentación de PowerPoint</vt:lpstr>
      <vt:lpstr>Introducción </vt:lpstr>
      <vt:lpstr>Espacio, cuerpo y rito</vt:lpstr>
      <vt:lpstr>Tiempo, espacio y cuerpo</vt:lpstr>
      <vt:lpstr>Espacio urbano: lugares y territorios</vt:lpstr>
      <vt:lpstr>Lugares vs territorios: habitantes vs transeúntes </vt:lpstr>
      <vt:lpstr>La casa, el barrio vs la avenida, la plaza</vt:lpstr>
      <vt:lpstr>Territorios: la plaza pública</vt:lpstr>
      <vt:lpstr>Los espacios intermedios: las zonas grises</vt:lpstr>
      <vt:lpstr>Los espacios intermedios: las zonas grises</vt:lpstr>
      <vt:lpstr>Densidad Semiótica</vt:lpstr>
      <vt:lpstr>El palimpsesto espacial</vt:lpstr>
      <vt:lpstr>“Los ritos son necesarios…”. El Principito. A. de Saint-Exupéry</vt:lpstr>
      <vt:lpstr>“¿Qué es un rito?”</vt:lpstr>
      <vt:lpstr>Ritualizaciones urbanas</vt:lpstr>
      <vt:lpstr>Presentación de PowerPoint</vt:lpstr>
      <vt:lpstr>El rito en una dimensión corpo-espacial</vt:lpstr>
      <vt:lpstr>Dispositivos semióticos en el rito</vt:lpstr>
      <vt:lpstr>Ritualización </vt:lpstr>
      <vt:lpstr>Pragmático y utilitario  vs  simbólico y lúdico</vt:lpstr>
      <vt:lpstr>Espacio urbano, ritos y ritualizaciones</vt:lpstr>
      <vt:lpstr>Presentación de PowerPoint</vt:lpstr>
      <vt:lpstr>Presentación de PowerPoint</vt:lpstr>
      <vt:lpstr>¿Cómo interpretar la subversión del rito del velorio?</vt:lpstr>
      <vt:lpstr>Transformación de un territorio en un lugar</vt:lpstr>
      <vt:lpstr>Un ejemplo no urbano</vt:lpstr>
      <vt:lpstr>Presentación de PowerPoint</vt:lpstr>
      <vt:lpstr>Conclusiones</vt:lpstr>
      <vt:lpstr>Conclusiones</vt:lpstr>
      <vt:lpstr>Referencias</vt:lpstr>
    </vt:vector>
  </TitlesOfParts>
  <Company>Universidad de Lima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Ritualidades urbanas: tránsitos, marcajes y simbolismos</dc:title>
  <dc:creator>Finol Finol Jose Enrique</dc:creator>
  <cp:lastModifiedBy>José Enrique Finol</cp:lastModifiedBy>
  <cp:revision>169</cp:revision>
  <dcterms:created xsi:type="dcterms:W3CDTF">2019-04-01T18:36:17Z</dcterms:created>
  <dcterms:modified xsi:type="dcterms:W3CDTF">2020-09-04T15:22:05Z</dcterms:modified>
</cp:coreProperties>
</file>