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97" r:id="rId3"/>
    <p:sldId id="293" r:id="rId4"/>
    <p:sldId id="258" r:id="rId5"/>
    <p:sldId id="294" r:id="rId6"/>
    <p:sldId id="295" r:id="rId7"/>
    <p:sldId id="296" r:id="rId8"/>
    <p:sldId id="271" r:id="rId9"/>
    <p:sldId id="278" r:id="rId10"/>
    <p:sldId id="279" r:id="rId11"/>
    <p:sldId id="280" r:id="rId12"/>
    <p:sldId id="272" r:id="rId13"/>
    <p:sldId id="291" r:id="rId14"/>
    <p:sldId id="273" r:id="rId15"/>
    <p:sldId id="277" r:id="rId16"/>
    <p:sldId id="276" r:id="rId17"/>
    <p:sldId id="290" r:id="rId18"/>
    <p:sldId id="292" r:id="rId19"/>
    <p:sldId id="298" r:id="rId20"/>
    <p:sldId id="299" r:id="rId21"/>
    <p:sldId id="301" r:id="rId22"/>
    <p:sldId id="289" r:id="rId23"/>
    <p:sldId id="302" r:id="rId24"/>
    <p:sldId id="261" r:id="rId25"/>
    <p:sldId id="30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15D44-5839-4579-84E7-B7223CF308CF}" type="datetimeFigureOut">
              <a:rPr lang="es-EC" smtClean="0"/>
              <a:t>13/08/2021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4DC86-EC19-49AF-A5E2-DE537C54353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188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4DC86-EC19-49AF-A5E2-DE537C54353C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653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La palabra "reflejo" está formada con raíces latinas y significa "imagen que se forma en una superficie lisa que devuelve la luz que le pega". Sus componentes léxicos son: el prefijo re- (hacia atrás) y </a:t>
            </a:r>
            <a:r>
              <a:rPr lang="es-EC" dirty="0" err="1" smtClean="0"/>
              <a:t>flectere</a:t>
            </a:r>
            <a:r>
              <a:rPr lang="es-EC" dirty="0" smtClean="0"/>
              <a:t> (doblar, desviar). reflejar. La palabra pro viene del latín vulgar </a:t>
            </a:r>
            <a:r>
              <a:rPr lang="es-EC" i="1" dirty="0" err="1" smtClean="0"/>
              <a:t>prode</a:t>
            </a:r>
            <a:r>
              <a:rPr lang="es-EC" dirty="0" smtClean="0"/>
              <a:t> (provecho). ... Pro- es un prefijo latino que significa movimiento hacia delante.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4DC86-EC19-49AF-A5E2-DE537C54353C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327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seenriquefinol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td-ir.tdl.org/bitstream/handle/10735.1/4464/ATEC-4455-272049.11.pdf?sequence=1" TargetMode="External"/><Relationship Id="rId2" Type="http://schemas.openxmlformats.org/officeDocument/2006/relationships/hyperlink" Target="https://boxesandarrows.com/semiotics-a-primer-for-designer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art.org/en/vasily-tropinin/woman-at-the-window-184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sz="3600" cap="none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Corposfera</a:t>
            </a:r>
            <a:br>
              <a:rPr lang="es-EC" sz="3600" cap="none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C" sz="3600" cap="none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Cuerpo</a:t>
            </a:r>
            <a:r>
              <a:rPr lang="es-EC" sz="3600" cap="none" dirty="0">
                <a:solidFill>
                  <a:schemeClr val="bg1"/>
                </a:solidFill>
                <a:latin typeface="Bauhaus 93" panose="04030905020B02020C02" pitchFamily="82" charset="0"/>
              </a:rPr>
              <a:t>, arte y semiosis: </a:t>
            </a:r>
            <a:r>
              <a:rPr lang="es-EC" sz="3600" cap="none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límites </a:t>
            </a:r>
            <a:r>
              <a:rPr lang="es-EC" sz="3600" cap="none" dirty="0">
                <a:solidFill>
                  <a:schemeClr val="bg1"/>
                </a:solidFill>
                <a:latin typeface="Bauhaus 93" panose="04030905020B02020C02" pitchFamily="82" charset="0"/>
              </a:rPr>
              <a:t>y fronteras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4262047"/>
            <a:ext cx="8791575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3200" cap="none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José Enrique Finol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2400" cap="non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Universidad del Zulia - Venezuela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2400" cap="non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joseenriquefinol@gmail.com    www.joseenriquefinol.com</a:t>
            </a:r>
          </a:p>
          <a:p>
            <a:endParaRPr lang="es-EC" sz="3200" cap="non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686" y="4054642"/>
            <a:ext cx="1035286" cy="10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531136" cy="978270"/>
          </a:xfrm>
        </p:spPr>
        <p:txBody>
          <a:bodyPr>
            <a:normAutofit/>
          </a:bodyPr>
          <a:lstStyle/>
          <a:p>
            <a:r>
              <a:rPr lang="es-EC" sz="2800" b="1" cap="none" dirty="0"/>
              <a:t>T</a:t>
            </a:r>
            <a:r>
              <a:rPr lang="es-EC" sz="2800" b="1" cap="none" dirty="0" smtClean="0"/>
              <a:t>rans-</a:t>
            </a:r>
            <a:r>
              <a:rPr lang="es-EC" sz="2800" b="1" cap="none" dirty="0" err="1" smtClean="0"/>
              <a:t>relacionalidad</a:t>
            </a:r>
            <a:r>
              <a:rPr lang="es-EC" sz="2800" b="1" cap="none" dirty="0" smtClean="0"/>
              <a:t>: límite y frontera</a:t>
            </a:r>
            <a:endParaRPr lang="es-EC" sz="2800" b="1" cap="non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4134" y="1351128"/>
            <a:ext cx="3298812" cy="426714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06040" y="5618269"/>
            <a:ext cx="2966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Edvard </a:t>
            </a:r>
            <a:r>
              <a:rPr lang="es-EC" sz="1400" dirty="0" err="1"/>
              <a:t>Munch</a:t>
            </a:r>
            <a:r>
              <a:rPr lang="es-EC" sz="1400" dirty="0"/>
              <a:t>. </a:t>
            </a:r>
            <a:r>
              <a:rPr lang="es-EC" sz="1400" i="1" dirty="0" err="1"/>
              <a:t>Inger</a:t>
            </a:r>
            <a:r>
              <a:rPr lang="es-EC" sz="1400" i="1" dirty="0"/>
              <a:t> en la </a:t>
            </a:r>
            <a:r>
              <a:rPr lang="es-EC" sz="1400" i="1" dirty="0" smtClean="0"/>
              <a:t>ventana</a:t>
            </a:r>
            <a:r>
              <a:rPr lang="es-EC" sz="1400" dirty="0" smtClean="0"/>
              <a:t>, 902.https</a:t>
            </a:r>
            <a:r>
              <a:rPr lang="es-EC" sz="1400" dirty="0"/>
              <a:t>://www.pinterest.es/pin/42362052723093219/?autologin=true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00752" y="1596788"/>
            <a:ext cx="69433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- Si bien en el cuadro </a:t>
            </a:r>
            <a:r>
              <a:rPr lang="es-EC" sz="2400" dirty="0"/>
              <a:t>de </a:t>
            </a:r>
            <a:r>
              <a:rPr lang="es-EC" sz="2400" dirty="0" smtClean="0"/>
              <a:t>Tropinin la dirección del enfoque va de lo </a:t>
            </a:r>
            <a:r>
              <a:rPr lang="es-EC" sz="2400" b="1" dirty="0" smtClean="0"/>
              <a:t>exterior</a:t>
            </a:r>
            <a:r>
              <a:rPr lang="es-EC" sz="2400" dirty="0" smtClean="0"/>
              <a:t> hacia lo </a:t>
            </a:r>
            <a:r>
              <a:rPr lang="es-EC" sz="2400" b="1" dirty="0" smtClean="0"/>
              <a:t>interior</a:t>
            </a:r>
            <a:r>
              <a:rPr lang="es-EC" sz="2400" dirty="0" smtClean="0"/>
              <a:t>, en este cuadro de Edvard </a:t>
            </a:r>
            <a:r>
              <a:rPr lang="es-EC" sz="2400" dirty="0" err="1" smtClean="0"/>
              <a:t>Munch</a:t>
            </a:r>
            <a:r>
              <a:rPr lang="es-EC" sz="2400" dirty="0" smtClean="0"/>
              <a:t> esa dirección se invierte, pues va de lo </a:t>
            </a:r>
            <a:r>
              <a:rPr lang="es-EC" sz="2400" b="1" dirty="0" smtClean="0"/>
              <a:t>interior</a:t>
            </a:r>
            <a:r>
              <a:rPr lang="es-EC" sz="2400" dirty="0" smtClean="0"/>
              <a:t> a lo </a:t>
            </a:r>
            <a:r>
              <a:rPr lang="es-EC" sz="2400" b="1" dirty="0" smtClean="0"/>
              <a:t>exterior</a:t>
            </a:r>
            <a:r>
              <a:rPr lang="es-EC" sz="2400" dirty="0"/>
              <a:t> </a:t>
            </a:r>
            <a:r>
              <a:rPr lang="es-EC" sz="2400" dirty="0" smtClean="0"/>
              <a:t>expresados en una </a:t>
            </a:r>
            <a:r>
              <a:rPr lang="es-EC" sz="2400" b="1" dirty="0" smtClean="0"/>
              <a:t>simultaneidad</a:t>
            </a:r>
            <a:r>
              <a:rPr lang="es-EC" sz="2400" dirty="0" smtClean="0"/>
              <a:t>. </a:t>
            </a:r>
          </a:p>
          <a:p>
            <a:r>
              <a:rPr lang="es-EC" sz="2400" dirty="0" smtClean="0"/>
              <a:t>- Se trata de una operación de direccionalidad </a:t>
            </a:r>
            <a:r>
              <a:rPr lang="es-EC" sz="2400" b="1" dirty="0" smtClean="0"/>
              <a:t>vertida/invertida </a:t>
            </a:r>
            <a:r>
              <a:rPr lang="es-EC" sz="2400" dirty="0" smtClean="0"/>
              <a:t>que nos muestra dos maneras de abordar la </a:t>
            </a:r>
            <a:r>
              <a:rPr lang="es-EC" sz="2400" b="1" dirty="0" smtClean="0"/>
              <a:t>trans- relacionalidad </a:t>
            </a:r>
            <a:r>
              <a:rPr lang="es-EC" sz="2400" dirty="0" smtClean="0"/>
              <a:t>representada en el espacio pictórico.</a:t>
            </a:r>
          </a:p>
          <a:p>
            <a:r>
              <a:rPr lang="es-EC" sz="2400" dirty="0" smtClean="0"/>
              <a:t>- Esa </a:t>
            </a:r>
            <a:r>
              <a:rPr lang="es-EC" sz="2400" b="1" dirty="0" smtClean="0"/>
              <a:t>trans-</a:t>
            </a:r>
            <a:r>
              <a:rPr lang="es-EC" sz="2400" b="1" dirty="0" err="1" smtClean="0"/>
              <a:t>relacionalidad</a:t>
            </a:r>
            <a:r>
              <a:rPr lang="es-EC" sz="2400" b="1" dirty="0" smtClean="0"/>
              <a:t> </a:t>
            </a:r>
            <a:r>
              <a:rPr lang="es-EC" sz="2400" dirty="0" smtClean="0"/>
              <a:t>se expresa en dos formas: la ventana opera como un </a:t>
            </a:r>
            <a:r>
              <a:rPr lang="es-EC" sz="2400" b="1" dirty="0" smtClean="0"/>
              <a:t>límite</a:t>
            </a:r>
            <a:r>
              <a:rPr lang="es-EC" sz="2400" dirty="0" smtClean="0"/>
              <a:t> y el cuerpo opera como una </a:t>
            </a:r>
            <a:r>
              <a:rPr lang="es-EC" sz="2400" b="1" dirty="0" smtClean="0"/>
              <a:t>frontera</a:t>
            </a:r>
            <a:r>
              <a:rPr lang="es-EC" sz="2400" dirty="0" smtClean="0"/>
              <a:t>; mientras uno separa el otro conecta y relaciona dialécticamente el interior y el exterior. </a:t>
            </a:r>
          </a:p>
        </p:txBody>
      </p:sp>
    </p:spTree>
    <p:extLst>
      <p:ext uri="{BB962C8B-B14F-4D97-AF65-F5344CB8AC3E}">
        <p14:creationId xmlns:p14="http://schemas.microsoft.com/office/powerpoint/2010/main" val="8609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776" y="618518"/>
            <a:ext cx="500759" cy="9013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59906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38761" y="1759637"/>
            <a:ext cx="2408649" cy="3879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798896" y="5742786"/>
            <a:ext cx="208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Salvador </a:t>
            </a:r>
            <a:r>
              <a:rPr lang="es-EC" sz="1400" dirty="0"/>
              <a:t>Dalí</a:t>
            </a:r>
            <a:r>
              <a:rPr lang="es-EC" sz="1400" i="1" dirty="0"/>
              <a:t>, </a:t>
            </a:r>
            <a:r>
              <a:rPr lang="es-EC" sz="1400" i="1" dirty="0" smtClean="0"/>
              <a:t>Muchacha en la ventana (1925). </a:t>
            </a:r>
            <a:endParaRPr lang="es-EC" sz="1400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707" y="1759637"/>
            <a:ext cx="2810882" cy="387916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723207" y="5726836"/>
            <a:ext cx="285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Fernando Botero, </a:t>
            </a:r>
            <a:r>
              <a:rPr lang="es-EC" sz="1400" i="1" dirty="0" smtClean="0"/>
              <a:t>Mujer en la ventana</a:t>
            </a:r>
            <a:r>
              <a:rPr lang="es-EC" sz="1400" dirty="0" smtClean="0"/>
              <a:t>. 1990. </a:t>
            </a:r>
            <a:endParaRPr lang="es-EC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18866" y="1546255"/>
            <a:ext cx="48826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- Un </a:t>
            </a:r>
            <a:r>
              <a:rPr lang="es-EC" sz="2400" dirty="0"/>
              <a:t>análisis similar podría proyectarse sobre la pragmática del cuerpo en la relación con el espacio divisorio de la ventana en el marco del espacio doméstico. </a:t>
            </a:r>
            <a:endParaRPr lang="es-EC" sz="2400" dirty="0" smtClean="0"/>
          </a:p>
          <a:p>
            <a:r>
              <a:rPr lang="es-EC" sz="2400" dirty="0" smtClean="0"/>
              <a:t>- ¿Cómo representar la </a:t>
            </a:r>
            <a:r>
              <a:rPr lang="es-EC" sz="2400" b="1" dirty="0" smtClean="0"/>
              <a:t>simultaneidad</a:t>
            </a:r>
            <a:r>
              <a:rPr lang="es-EC" sz="2400" dirty="0" smtClean="0"/>
              <a:t> de esa trans-relacionalidad? Se me ocurre que ese espacio sería similar al signo mediante el cual representamos, al mismo tiempo, interrogación y sorpresa. Ese signo existe y se llama </a:t>
            </a:r>
            <a:r>
              <a:rPr lang="es-EC" sz="2400" b="1" dirty="0" smtClean="0"/>
              <a:t>Interrobang </a:t>
            </a:r>
            <a:r>
              <a:rPr lang="es-EC" sz="2400" dirty="0" smtClean="0"/>
              <a:t>o </a:t>
            </a:r>
            <a:r>
              <a:rPr lang="es-EC" sz="2400" b="1" dirty="0" smtClean="0"/>
              <a:t>exclarrogativo.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864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85012"/>
          </a:xfrm>
        </p:spPr>
        <p:txBody>
          <a:bodyPr>
            <a:normAutofit/>
          </a:bodyPr>
          <a:lstStyle/>
          <a:p>
            <a:r>
              <a:rPr lang="es-EC" sz="2800" dirty="0" smtClean="0"/>
              <a:t> </a:t>
            </a:r>
            <a:r>
              <a:rPr lang="es-EC" sz="2800" cap="none" dirty="0"/>
              <a:t>S</a:t>
            </a:r>
            <a:r>
              <a:rPr lang="es-EC" sz="2800" cap="none" dirty="0" smtClean="0"/>
              <a:t>emiótica de </a:t>
            </a:r>
            <a:r>
              <a:rPr lang="es-EC" sz="2800" cap="none" dirty="0"/>
              <a:t>l</a:t>
            </a:r>
            <a:r>
              <a:rPr lang="es-EC" sz="2800" cap="none" dirty="0" smtClean="0"/>
              <a:t>os espejos: signos, cuerpo, luz </a:t>
            </a:r>
            <a:endParaRPr lang="es-EC" sz="2800" cap="non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1431" y="1603530"/>
            <a:ext cx="2845705" cy="386922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21777" y="5472752"/>
            <a:ext cx="310501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/>
              <a:t>Auguste </a:t>
            </a:r>
            <a:r>
              <a:rPr lang="fr-FR" sz="1300" dirty="0" err="1"/>
              <a:t>Toulmouche</a:t>
            </a:r>
            <a:r>
              <a:rPr lang="fr-FR" sz="1300" dirty="0"/>
              <a:t>, </a:t>
            </a:r>
            <a:r>
              <a:rPr lang="fr-FR" sz="1300" i="1" dirty="0"/>
              <a:t>Le miroir</a:t>
            </a:r>
            <a:r>
              <a:rPr lang="fr-FR" sz="1300" dirty="0"/>
              <a:t>, 1890.</a:t>
            </a:r>
            <a:r>
              <a:rPr lang="es-EC" sz="1300" dirty="0" smtClean="0"/>
              <a:t>https://www.pinterest.com/pin/572027590157255144/?send=true</a:t>
            </a:r>
            <a:endParaRPr lang="es-EC" sz="13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141411" y="1862335"/>
            <a:ext cx="69100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- En el caso del espejo también se establece una </a:t>
            </a:r>
            <a:r>
              <a:rPr lang="es-EC" sz="2400" b="1" dirty="0" smtClean="0"/>
              <a:t>trans-relacionalidad</a:t>
            </a:r>
            <a:r>
              <a:rPr lang="es-EC" sz="2400" dirty="0" smtClean="0"/>
              <a:t> similar a la de la ventana, solo que aquí la relación limítrofe entre el espacio exterior e interior es un reflejo de la luz, una imagen; es decir, depende de una relación indicial, catóptrica, con el cuerpo real. </a:t>
            </a:r>
          </a:p>
          <a:p>
            <a:r>
              <a:rPr lang="es-EC" sz="2400" dirty="0" smtClean="0"/>
              <a:t>- En tal sentido, a diferencia de lo que creía Umberto Eco (1988), los espejos no son prótesis, no son extensiones del cuerpo como no lo es el agua donde Narciso se mira. </a:t>
            </a:r>
          </a:p>
        </p:txBody>
      </p:sp>
    </p:spTree>
    <p:extLst>
      <p:ext uri="{BB962C8B-B14F-4D97-AF65-F5344CB8AC3E}">
        <p14:creationId xmlns:p14="http://schemas.microsoft.com/office/powerpoint/2010/main" val="7967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cap="none" dirty="0" smtClean="0"/>
              <a:t>Espejo y cuerpo: una relación háptica</a:t>
            </a:r>
            <a:endParaRPr lang="es-EC" sz="2800" cap="none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2" y="2097088"/>
            <a:ext cx="3752001" cy="354171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41413" y="2097088"/>
            <a:ext cx="48090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- Los </a:t>
            </a:r>
            <a:r>
              <a:rPr lang="es-EC" sz="2400" dirty="0"/>
              <a:t>espejos son signos  en cuanto objetos físicos y también en cuanto capaces de producir un signo-imagen.</a:t>
            </a:r>
          </a:p>
          <a:p>
            <a:endParaRPr lang="es-EC" sz="2400" dirty="0" smtClean="0"/>
          </a:p>
          <a:p>
            <a:r>
              <a:rPr lang="es-EC" sz="2400" dirty="0" smtClean="0"/>
              <a:t>- En este </a:t>
            </a:r>
            <a:r>
              <a:rPr lang="es-EC" sz="2400" dirty="0"/>
              <a:t>cuadro de </a:t>
            </a:r>
            <a:r>
              <a:rPr lang="es-EC" sz="2400" dirty="0" err="1"/>
              <a:t>Y</a:t>
            </a:r>
            <a:r>
              <a:rPr lang="es-EC" sz="2400" dirty="0" err="1" smtClean="0"/>
              <a:t>usramzuri</a:t>
            </a:r>
            <a:r>
              <a:rPr lang="es-EC" sz="2400" dirty="0" smtClean="0"/>
              <a:t> </a:t>
            </a:r>
            <a:r>
              <a:rPr lang="es-EC" sz="2400" dirty="0"/>
              <a:t>hay una relación fronteriza creada por la boca que toca el espejo, lo que </a:t>
            </a:r>
            <a:r>
              <a:rPr lang="es-EC" sz="2400" dirty="0" smtClean="0"/>
              <a:t>genera </a:t>
            </a:r>
            <a:r>
              <a:rPr lang="es-EC" sz="2400" dirty="0"/>
              <a:t>una relación háptica y un nuevo sentido del cuerpo propio transmutado en un “otro”.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846413" y="3822918"/>
            <a:ext cx="1200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adona kissing mirror. image by yusramzuri</a:t>
            </a:r>
          </a:p>
          <a:p>
            <a:r>
              <a:rPr lang="es-EC" sz="1400" dirty="0"/>
              <a:t>https://picsart.com/i/304703471370201</a:t>
            </a:r>
          </a:p>
        </p:txBody>
      </p:sp>
    </p:spTree>
    <p:extLst>
      <p:ext uri="{BB962C8B-B14F-4D97-AF65-F5344CB8AC3E}">
        <p14:creationId xmlns:p14="http://schemas.microsoft.com/office/powerpoint/2010/main" val="35671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32360"/>
          </a:xfrm>
        </p:spPr>
        <p:txBody>
          <a:bodyPr>
            <a:noAutofit/>
          </a:bodyPr>
          <a:lstStyle/>
          <a:p>
            <a:r>
              <a:rPr lang="es-EC" sz="2800" cap="none" dirty="0"/>
              <a:t>L</a:t>
            </a:r>
            <a:r>
              <a:rPr lang="es-EC" sz="2800" cap="none" dirty="0" smtClean="0"/>
              <a:t>ímite y frontera, separación y contacto</a:t>
            </a:r>
            <a:endParaRPr lang="es-EC" sz="2800" cap="non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1784" y="1637731"/>
            <a:ext cx="3062094" cy="405243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41413" y="1426903"/>
            <a:ext cx="6440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- Mientras en el ejemplo de la ventana el cuerpo es único, en el espejo hay un simulacro de duplicación dirigido no solo a una representación narcisista sino a la configuración de un “otro”. </a:t>
            </a:r>
          </a:p>
          <a:p>
            <a:r>
              <a:rPr lang="es-EC" sz="2400" dirty="0" smtClean="0"/>
              <a:t>- Estos ejemplos nos ofrecen la imagen de cómo operan límites y fronteras, pues al mismo tiempo que separan también hacen contacto. </a:t>
            </a:r>
          </a:p>
          <a:p>
            <a:r>
              <a:rPr lang="es-EC" sz="2400" dirty="0" smtClean="0"/>
              <a:t>- En esa </a:t>
            </a:r>
            <a:r>
              <a:rPr lang="es-EC" sz="2400" b="1" dirty="0" smtClean="0"/>
              <a:t>separación/contacto</a:t>
            </a:r>
            <a:r>
              <a:rPr lang="es-EC" sz="2400" dirty="0" smtClean="0"/>
              <a:t> es donde se ubican las operaciones </a:t>
            </a:r>
            <a:r>
              <a:rPr lang="es-EC" sz="2400" b="1" dirty="0" smtClean="0"/>
              <a:t>trans-relacionales</a:t>
            </a:r>
            <a:r>
              <a:rPr lang="es-EC" sz="2400" dirty="0"/>
              <a:t> </a:t>
            </a:r>
            <a:r>
              <a:rPr lang="es-EC" sz="2400" dirty="0" smtClean="0"/>
              <a:t>que crean dominios de sentidos nuevos, fluidos, dialécticos, que van más allá de lo interno y lo externo, del afuera y el adentro, de la presencia y la ausencia. </a:t>
            </a:r>
            <a:endParaRPr lang="es-EC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294277" y="5690961"/>
            <a:ext cx="3753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Pietro </a:t>
            </a:r>
            <a:r>
              <a:rPr lang="es-EC" sz="1400" dirty="0" err="1" smtClean="0"/>
              <a:t>Torrini</a:t>
            </a:r>
            <a:r>
              <a:rPr lang="es-EC" sz="1400" dirty="0"/>
              <a:t>. </a:t>
            </a:r>
            <a:r>
              <a:rPr lang="es-EC" sz="1400" dirty="0" err="1"/>
              <a:t>Ein</a:t>
            </a:r>
            <a:r>
              <a:rPr lang="es-EC" sz="1400" dirty="0"/>
              <a:t> </a:t>
            </a:r>
            <a:r>
              <a:rPr lang="es-EC" sz="1400" dirty="0" err="1"/>
              <a:t>Kuss</a:t>
            </a:r>
            <a:r>
              <a:rPr lang="es-EC" sz="1400" dirty="0"/>
              <a:t> </a:t>
            </a:r>
            <a:r>
              <a:rPr lang="es-EC" sz="1400" dirty="0" err="1"/>
              <a:t>dem</a:t>
            </a:r>
            <a:r>
              <a:rPr lang="es-EC" sz="1400" dirty="0"/>
              <a:t> </a:t>
            </a:r>
            <a:r>
              <a:rPr lang="es-EC" sz="1400" dirty="0" err="1"/>
              <a:t>Spiegelbildhttps</a:t>
            </a:r>
            <a:r>
              <a:rPr lang="es-EC" sz="1400" dirty="0" smtClean="0"/>
              <a:t>: //www.pinterest.cl/pin/594053007070803840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6100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090" y="1138216"/>
            <a:ext cx="475529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585727" cy="1478570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7719" y="2276811"/>
            <a:ext cx="4885900" cy="30003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41413" y="1991730"/>
            <a:ext cx="48363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- Digamos </a:t>
            </a:r>
            <a:r>
              <a:rPr lang="es-EC" sz="2400" dirty="0"/>
              <a:t>que el espacio semiótico común entre </a:t>
            </a:r>
            <a:r>
              <a:rPr lang="es-EC" sz="2400" dirty="0" smtClean="0"/>
              <a:t>ventanas </a:t>
            </a:r>
            <a:r>
              <a:rPr lang="es-EC" sz="2400" dirty="0"/>
              <a:t>y espejos radica en la flexión, en el </a:t>
            </a:r>
            <a:r>
              <a:rPr lang="es-EC" sz="2400" i="1" dirty="0" err="1"/>
              <a:t>flectere</a:t>
            </a:r>
            <a:r>
              <a:rPr lang="es-EC" sz="2400" dirty="0"/>
              <a:t>, pues ambos reflejan en la </a:t>
            </a:r>
            <a:r>
              <a:rPr lang="es-EC" sz="2400" b="1" dirty="0"/>
              <a:t>mirada</a:t>
            </a:r>
            <a:r>
              <a:rPr lang="es-EC" sz="2400" dirty="0"/>
              <a:t> el mundo, solo </a:t>
            </a:r>
            <a:r>
              <a:rPr lang="es-EC" sz="2400" dirty="0" smtClean="0"/>
              <a:t>que en </a:t>
            </a:r>
            <a:r>
              <a:rPr lang="es-EC" sz="2400" dirty="0"/>
              <a:t>la primera </a:t>
            </a:r>
            <a:r>
              <a:rPr lang="es-EC" sz="2400" dirty="0" smtClean="0"/>
              <a:t>el reflejo es </a:t>
            </a:r>
            <a:r>
              <a:rPr lang="es-EC" sz="2400" dirty="0"/>
              <a:t>de carácter transitivo </a:t>
            </a:r>
            <a:r>
              <a:rPr lang="es-EC" sz="2400" dirty="0" smtClean="0"/>
              <a:t>y en el segundo </a:t>
            </a:r>
            <a:r>
              <a:rPr lang="es-EC" sz="2400" dirty="0"/>
              <a:t>es de carácter reflexivo. </a:t>
            </a:r>
          </a:p>
          <a:p>
            <a:r>
              <a:rPr lang="es-EC" sz="2400" dirty="0" smtClean="0"/>
              <a:t>- Se </a:t>
            </a:r>
            <a:r>
              <a:rPr lang="es-EC" sz="2400" dirty="0"/>
              <a:t>trata de ejemplos de la poderosa capacidad de las miradas para hacer </a:t>
            </a:r>
            <a:r>
              <a:rPr lang="es-EC" sz="2400" dirty="0" smtClean="0"/>
              <a:t>acaecer los sentidos en </a:t>
            </a:r>
            <a:r>
              <a:rPr lang="es-EC" sz="2400" dirty="0"/>
              <a:t>el </a:t>
            </a:r>
            <a:r>
              <a:rPr lang="es-EC" sz="2400" dirty="0" smtClean="0"/>
              <a:t>mundo de la vida, </a:t>
            </a:r>
            <a:r>
              <a:rPr lang="es-EC" sz="2400" dirty="0"/>
              <a:t>para semiotizarlo.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977718" y="5342618"/>
            <a:ext cx="5191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Vincent Van Gogh. </a:t>
            </a:r>
            <a:r>
              <a:rPr lang="es-EC" sz="1400" i="1" dirty="0" smtClean="0"/>
              <a:t>Autorretrato con sombrero de paja. 1887</a:t>
            </a:r>
            <a:r>
              <a:rPr lang="es-EC" sz="1400" i="1" dirty="0"/>
              <a:t>. https://www.montilladigital.com/2019/08/aureliano-sainz-los-rostros-de-van-gogh.html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571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6383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8054" y="1481944"/>
            <a:ext cx="7892716" cy="486426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sz="2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VENTANAS             ESPEJOS </a:t>
            </a:r>
          </a:p>
          <a:p>
            <a:pPr marL="0" indent="0" algn="ctr">
              <a:buNone/>
            </a:pPr>
            <a:r>
              <a:rPr lang="es-EC" dirty="0" smtClean="0"/>
              <a:t> </a:t>
            </a:r>
            <a:endParaRPr lang="es-EC" dirty="0"/>
          </a:p>
          <a:p>
            <a:pPr marL="0" indent="0" algn="ctr">
              <a:buNone/>
            </a:pPr>
            <a:r>
              <a:rPr lang="es-EC" dirty="0" smtClean="0"/>
              <a:t>     </a:t>
            </a:r>
            <a:r>
              <a:rPr lang="es-EC" sz="2600" dirty="0" smtClean="0">
                <a:solidFill>
                  <a:schemeClr val="bg1"/>
                </a:solidFill>
              </a:rPr>
              <a:t>Pro-</a:t>
            </a:r>
            <a:r>
              <a:rPr lang="es-EC" sz="2600" dirty="0" err="1" smtClean="0">
                <a:solidFill>
                  <a:schemeClr val="bg1"/>
                </a:solidFill>
              </a:rPr>
              <a:t>flectere</a:t>
            </a:r>
            <a:r>
              <a:rPr lang="es-EC" sz="2600" dirty="0" smtClean="0">
                <a:solidFill>
                  <a:schemeClr val="bg1"/>
                </a:solidFill>
              </a:rPr>
              <a:t>              Re-</a:t>
            </a:r>
            <a:r>
              <a:rPr lang="es-EC" sz="2600" dirty="0" err="1" smtClean="0">
                <a:solidFill>
                  <a:schemeClr val="bg1"/>
                </a:solidFill>
              </a:rPr>
              <a:t>flectere</a:t>
            </a:r>
            <a:endParaRPr lang="es-EC" sz="2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C" sz="2600" dirty="0" smtClean="0"/>
              <a:t>    </a:t>
            </a:r>
            <a:r>
              <a:rPr lang="es-EC" sz="2600" dirty="0" smtClean="0">
                <a:solidFill>
                  <a:schemeClr val="bg1"/>
                </a:solidFill>
              </a:rPr>
              <a:t>Movimiento</a:t>
            </a:r>
            <a:r>
              <a:rPr lang="es-EC" sz="2600" dirty="0" smtClean="0"/>
              <a:t> </a:t>
            </a:r>
            <a:r>
              <a:rPr lang="es-EC" sz="2600" dirty="0" smtClean="0">
                <a:solidFill>
                  <a:schemeClr val="bg1"/>
                </a:solidFill>
              </a:rPr>
              <a:t>Transitivo</a:t>
            </a:r>
            <a:r>
              <a:rPr lang="es-EC" dirty="0" smtClean="0"/>
              <a:t>   </a:t>
            </a:r>
            <a:r>
              <a:rPr lang="es-EC" dirty="0" smtClean="0">
                <a:solidFill>
                  <a:schemeClr val="bg1"/>
                </a:solidFill>
              </a:rPr>
              <a:t>Movimiento</a:t>
            </a:r>
            <a:r>
              <a:rPr lang="es-EC" dirty="0" smtClean="0"/>
              <a:t> </a:t>
            </a:r>
            <a:r>
              <a:rPr lang="es-EC" sz="2600" dirty="0" smtClean="0">
                <a:solidFill>
                  <a:schemeClr val="bg1"/>
                </a:solidFill>
              </a:rPr>
              <a:t>Reflexivo</a:t>
            </a:r>
          </a:p>
          <a:p>
            <a:pPr marL="0" indent="0" algn="ctr">
              <a:buNone/>
            </a:pPr>
            <a:r>
              <a:rPr lang="es-EC" dirty="0" smtClean="0"/>
              <a:t>   </a:t>
            </a:r>
            <a:r>
              <a:rPr lang="es-EC" sz="2600" b="1" dirty="0" smtClean="0">
                <a:solidFill>
                  <a:schemeClr val="bg1"/>
                </a:solidFill>
              </a:rPr>
              <a:t>      </a:t>
            </a:r>
          </a:p>
          <a:p>
            <a:pPr marL="0" indent="0" algn="ctr">
              <a:buNone/>
            </a:pPr>
            <a:r>
              <a:rPr lang="es-EC" sz="2600" b="1" dirty="0" smtClean="0">
                <a:solidFill>
                  <a:schemeClr val="bg1"/>
                </a:solidFill>
              </a:rPr>
              <a:t>    Mirar   </a:t>
            </a:r>
            <a:r>
              <a:rPr lang="es-EC" sz="2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  </a:t>
            </a:r>
            <a:r>
              <a:rPr lang="es-EC" sz="2600" b="1" dirty="0" smtClean="0">
                <a:solidFill>
                  <a:schemeClr val="bg1"/>
                </a:solidFill>
              </a:rPr>
              <a:t>Ver         Mirar  </a:t>
            </a:r>
            <a:r>
              <a:rPr lang="es-EC" sz="2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   </a:t>
            </a:r>
            <a:r>
              <a:rPr lang="es-EC" sz="2600" b="1" dirty="0" smtClean="0">
                <a:solidFill>
                  <a:schemeClr val="bg1"/>
                </a:solidFill>
              </a:rPr>
              <a:t>Verse</a:t>
            </a:r>
          </a:p>
          <a:p>
            <a:pPr marL="0" indent="0" algn="just">
              <a:buNone/>
            </a:pPr>
            <a:endParaRPr lang="es-EC" dirty="0" smtClean="0"/>
          </a:p>
        </p:txBody>
      </p:sp>
      <p:sp>
        <p:nvSpPr>
          <p:cNvPr id="4" name="Flecha abajo 3"/>
          <p:cNvSpPr/>
          <p:nvPr/>
        </p:nvSpPr>
        <p:spPr>
          <a:xfrm>
            <a:off x="4679527" y="4506057"/>
            <a:ext cx="457199" cy="627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Flecha abajo 4"/>
          <p:cNvSpPr/>
          <p:nvPr/>
        </p:nvSpPr>
        <p:spPr>
          <a:xfrm>
            <a:off x="7327633" y="4506056"/>
            <a:ext cx="451592" cy="627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lecha abajo 5"/>
          <p:cNvSpPr/>
          <p:nvPr/>
        </p:nvSpPr>
        <p:spPr>
          <a:xfrm>
            <a:off x="4714220" y="2821156"/>
            <a:ext cx="450714" cy="577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lecha abajo 6"/>
          <p:cNvSpPr/>
          <p:nvPr/>
        </p:nvSpPr>
        <p:spPr>
          <a:xfrm>
            <a:off x="7381632" y="2821157"/>
            <a:ext cx="397594" cy="577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19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4032106"/>
            <a:ext cx="5659152" cy="1879593"/>
          </a:xfrm>
        </p:spPr>
        <p:txBody>
          <a:bodyPr>
            <a:noAutofit/>
          </a:bodyPr>
          <a:lstStyle/>
          <a:p>
            <a:r>
              <a:rPr lang="es-EC" sz="2400" cap="none" dirty="0" smtClean="0"/>
              <a:t>Hay dos casos excepcionales donde espejos y ventanas se articulan. En </a:t>
            </a:r>
            <a:r>
              <a:rPr lang="es-EC" sz="2400" b="1" cap="none" dirty="0" smtClean="0"/>
              <a:t>estas</a:t>
            </a:r>
            <a:r>
              <a:rPr lang="es-EC" sz="2400" cap="none" dirty="0" smtClean="0"/>
              <a:t> obras digitales de Robert </a:t>
            </a:r>
            <a:r>
              <a:rPr lang="es-EC" sz="2400" cap="none" dirty="0" err="1" smtClean="0"/>
              <a:t>Isely</a:t>
            </a:r>
            <a:r>
              <a:rPr lang="es-EC" sz="2400" cap="none" dirty="0" smtClean="0"/>
              <a:t>, </a:t>
            </a:r>
            <a:r>
              <a:rPr lang="es-EC" sz="2400" b="1" cap="none" dirty="0" smtClean="0"/>
              <a:t>espejo</a:t>
            </a:r>
            <a:r>
              <a:rPr lang="es-EC" sz="2400" cap="none" dirty="0" smtClean="0"/>
              <a:t> y </a:t>
            </a:r>
            <a:r>
              <a:rPr lang="es-EC" sz="2400" b="1" cap="none" dirty="0" smtClean="0"/>
              <a:t>ventana</a:t>
            </a:r>
            <a:r>
              <a:rPr lang="es-EC" sz="2400" cap="none" dirty="0" smtClean="0"/>
              <a:t> se hacen un solo espacio; las obras realizan la simultaneidad, del mismo modo en que lo hace el exclarrogativo:</a:t>
            </a:r>
            <a:endParaRPr lang="es-EC" sz="2400" cap="non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9917" y="986765"/>
            <a:ext cx="3111690" cy="477990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724634" y="5911699"/>
            <a:ext cx="3002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Robert </a:t>
            </a:r>
            <a:r>
              <a:rPr lang="es-EC" sz="1400" dirty="0" err="1" smtClean="0"/>
              <a:t>Isely</a:t>
            </a:r>
            <a:r>
              <a:rPr lang="es-EC" sz="1400" dirty="0" smtClean="0"/>
              <a:t>. Foto tomada de Pinterest.</a:t>
            </a:r>
            <a:endParaRPr lang="es-EC" sz="1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86765"/>
            <a:ext cx="5322562" cy="29398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564" y="4843713"/>
            <a:ext cx="523133" cy="94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812844"/>
            <a:ext cx="9905998" cy="703277"/>
          </a:xfrm>
        </p:spPr>
        <p:txBody>
          <a:bodyPr>
            <a:normAutofit/>
          </a:bodyPr>
          <a:lstStyle/>
          <a:p>
            <a:r>
              <a:rPr lang="es-EC" sz="3200" cap="none" dirty="0" smtClean="0"/>
              <a:t>Una relación especular trastocada</a:t>
            </a:r>
            <a:endParaRPr lang="es-EC" sz="3200" cap="non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8114" y="1605768"/>
            <a:ext cx="3559297" cy="45630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31758" y="5499142"/>
            <a:ext cx="6056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René </a:t>
            </a:r>
            <a:r>
              <a:rPr lang="es-EC" sz="1400" dirty="0" err="1" smtClean="0"/>
              <a:t>Magritte</a:t>
            </a:r>
            <a:r>
              <a:rPr lang="es-EC" sz="1400" dirty="0" smtClean="0"/>
              <a:t>, </a:t>
            </a:r>
            <a:r>
              <a:rPr lang="es-EC" sz="1400" i="1" dirty="0" smtClean="0"/>
              <a:t>La reproducción prohibida.1937.https</a:t>
            </a:r>
            <a:r>
              <a:rPr lang="es-EC" sz="1400" i="1" dirty="0"/>
              <a:t>://ar.pinterest.com/pin</a:t>
            </a:r>
            <a:r>
              <a:rPr lang="es-EC" sz="1400" i="1" dirty="0" smtClean="0"/>
              <a:t>/ 211950726191390050</a:t>
            </a:r>
            <a:r>
              <a:rPr lang="es-EC" sz="1400" i="1" dirty="0"/>
              <a:t>/</a:t>
            </a:r>
            <a:endParaRPr lang="es-EC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141413" y="1809786"/>
            <a:ext cx="61055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   En esta perspectiva que hemos esbozado, encontramos un caso muy interesante en la obra </a:t>
            </a:r>
            <a:r>
              <a:rPr lang="es-EC" sz="2400" i="1" dirty="0" smtClean="0"/>
              <a:t>La reproducción prohibida, </a:t>
            </a:r>
            <a:r>
              <a:rPr lang="es-EC" sz="2400" dirty="0" smtClean="0"/>
              <a:t>de René </a:t>
            </a:r>
            <a:r>
              <a:rPr lang="es-EC" sz="2400" dirty="0" err="1" smtClean="0"/>
              <a:t>Magritte</a:t>
            </a:r>
            <a:r>
              <a:rPr lang="es-EC" sz="2400" i="1" dirty="0"/>
              <a:t>,</a:t>
            </a:r>
            <a:r>
              <a:rPr lang="es-EC" sz="2400" i="1" dirty="0" smtClean="0"/>
              <a:t> </a:t>
            </a:r>
            <a:r>
              <a:rPr lang="es-EC" sz="2400" dirty="0"/>
              <a:t>d</a:t>
            </a:r>
            <a:r>
              <a:rPr lang="es-EC" sz="2400" dirty="0" smtClean="0"/>
              <a:t>onde el espejo trastoca la experiencia, la pragmática de la </a:t>
            </a:r>
            <a:r>
              <a:rPr lang="es-EC" sz="2400" b="1" dirty="0" smtClean="0"/>
              <a:t>relación especular</a:t>
            </a:r>
            <a:r>
              <a:rPr lang="es-EC" sz="2400" dirty="0" smtClean="0"/>
              <a:t>, pues en lugar de ver reflejado el esperado rostro del personaje vemos, por  el contrario, su espalda. </a:t>
            </a:r>
          </a:p>
          <a:p>
            <a:r>
              <a:rPr lang="es-EC" sz="2400" dirty="0" smtClean="0"/>
              <a:t>   Esta ruptura de la lógica de la </a:t>
            </a:r>
            <a:r>
              <a:rPr lang="es-EC" sz="2400" b="1" dirty="0" smtClean="0"/>
              <a:t>relación especular </a:t>
            </a:r>
            <a:r>
              <a:rPr lang="es-EC" sz="2400" dirty="0" smtClean="0"/>
              <a:t>actualiza una unidireccionalidad revertida de la imagen en el espejo. </a:t>
            </a:r>
          </a:p>
          <a:p>
            <a:r>
              <a:rPr lang="es-EC" sz="2400" i="1" dirty="0" smtClean="0"/>
              <a:t>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9522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cap="none" dirty="0" smtClean="0"/>
              <a:t>Arte, Diseño y Semiótica</a:t>
            </a:r>
            <a:endParaRPr lang="es-EC" sz="3200" cap="non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Antes de terminar quisiera dejarles unas preguntas y una breve reflexión sobre las relaciones entre </a:t>
            </a:r>
            <a:r>
              <a:rPr lang="es-EC" b="1" dirty="0" smtClean="0"/>
              <a:t>Arte</a:t>
            </a:r>
            <a:r>
              <a:rPr lang="es-EC" dirty="0" smtClean="0"/>
              <a:t>, </a:t>
            </a:r>
            <a:r>
              <a:rPr lang="es-EC" b="1" dirty="0" smtClean="0"/>
              <a:t>Diseño</a:t>
            </a:r>
            <a:r>
              <a:rPr lang="es-EC" dirty="0" smtClean="0"/>
              <a:t> y </a:t>
            </a:r>
            <a:r>
              <a:rPr lang="es-EC" b="1" dirty="0" smtClean="0"/>
              <a:t>Semiótica</a:t>
            </a:r>
            <a:r>
              <a:rPr lang="es-EC" dirty="0" smtClean="0"/>
              <a:t>.</a:t>
            </a:r>
          </a:p>
          <a:p>
            <a:pPr marL="0" indent="0">
              <a:buNone/>
            </a:pPr>
            <a:r>
              <a:rPr lang="es-EC" dirty="0" smtClean="0"/>
              <a:t>En primer lugar, ¿puede razonablemente decirse que el diseño es arte? ¿O es solo una tecnología? ¿O la suma de ambas?</a:t>
            </a:r>
          </a:p>
          <a:p>
            <a:pPr marL="0" indent="0">
              <a:buNone/>
            </a:pPr>
            <a:r>
              <a:rPr lang="es-EC" dirty="0" smtClean="0"/>
              <a:t>En segundo lugar ¿cómo puede la Semiótica contribuir al diseño? ¿De qué manera se relacionan?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169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es-EC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r">
              <a:buNone/>
            </a:pPr>
            <a:r>
              <a:rPr lang="es-EC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“Los </a:t>
            </a:r>
            <a:r>
              <a:rPr lang="es-EC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signos son una fuerza social</a:t>
            </a:r>
            <a:r>
              <a:rPr lang="es-EC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,</a:t>
            </a:r>
          </a:p>
          <a:p>
            <a:pPr marL="0" indent="0" algn="r">
              <a:buNone/>
            </a:pPr>
            <a:r>
              <a:rPr lang="es-EC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C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y no simples </a:t>
            </a:r>
            <a:r>
              <a:rPr lang="es-EC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instrumentos que</a:t>
            </a:r>
          </a:p>
          <a:p>
            <a:pPr marL="0" indent="0" algn="r">
              <a:buNone/>
            </a:pPr>
            <a:r>
              <a:rPr lang="es-EC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reflejan </a:t>
            </a:r>
            <a:r>
              <a:rPr lang="es-EC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las fuerzas sociales</a:t>
            </a:r>
            <a:r>
              <a:rPr lang="es-EC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”.</a:t>
            </a:r>
          </a:p>
          <a:p>
            <a:pPr marL="0" indent="0" algn="r">
              <a:buNone/>
            </a:pPr>
            <a:r>
              <a:rPr lang="es-EC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Umberto Eco </a:t>
            </a:r>
            <a:r>
              <a:rPr lang="es-EC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(1994 [1973]: 1</a:t>
            </a:r>
            <a:r>
              <a:rPr lang="es-EC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91</a:t>
            </a:r>
            <a:r>
              <a:rPr lang="es-EC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).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39" y="3171896"/>
            <a:ext cx="237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cap="none" dirty="0"/>
              <a:t>S</a:t>
            </a:r>
            <a:r>
              <a:rPr lang="es-EC" sz="3200" cap="none" dirty="0" smtClean="0"/>
              <a:t>emiótica y diseño</a:t>
            </a:r>
            <a:endParaRPr lang="es-EC" sz="3200" cap="non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- Sobre estas últimas preguntas, </a:t>
            </a:r>
            <a:r>
              <a:rPr lang="es-EC" dirty="0" err="1" smtClean="0"/>
              <a:t>Hodge</a:t>
            </a:r>
            <a:r>
              <a:rPr lang="es-EC" dirty="0" smtClean="0"/>
              <a:t> afirma </a:t>
            </a:r>
            <a:r>
              <a:rPr lang="es-EC" dirty="0"/>
              <a:t>que “La semiótica es importante para los diseñadores, ya que nos permite comprender las relaciones entre los signos, lo que representan y las personas que deben interpretarlos: las personas para las que </a:t>
            </a:r>
            <a:r>
              <a:rPr lang="es-EC" dirty="0" smtClean="0"/>
              <a:t>diseñamos”. (2003). </a:t>
            </a:r>
          </a:p>
          <a:p>
            <a:pPr marL="0" indent="0">
              <a:buNone/>
            </a:pPr>
            <a:r>
              <a:rPr lang="es-EC" dirty="0" smtClean="0"/>
              <a:t>Por su parte </a:t>
            </a:r>
            <a:r>
              <a:rPr lang="es-EC" dirty="0" err="1" smtClean="0"/>
              <a:t>Deni</a:t>
            </a:r>
            <a:r>
              <a:rPr lang="es-EC" dirty="0" smtClean="0"/>
              <a:t> y </a:t>
            </a:r>
            <a:r>
              <a:rPr lang="es-EC" dirty="0" err="1" smtClean="0"/>
              <a:t>Zingale</a:t>
            </a:r>
            <a:r>
              <a:rPr lang="es-EC" dirty="0" smtClean="0"/>
              <a:t> </a:t>
            </a:r>
            <a:r>
              <a:rPr lang="es-EC" dirty="0"/>
              <a:t>afirman que “Los semióticos trabajan en proyectos de diseño para comprender y construir objetos, comunicación y servicios capaces de satisfacer las necesidades y prácticas de los </a:t>
            </a:r>
            <a:r>
              <a:rPr lang="es-EC" dirty="0" smtClean="0"/>
              <a:t>usuarios”. (2017). </a:t>
            </a: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870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cap="none" dirty="0"/>
              <a:t>S</a:t>
            </a:r>
            <a:r>
              <a:rPr lang="es-EC" sz="3200" cap="none" dirty="0" smtClean="0"/>
              <a:t>emiótica y diseño</a:t>
            </a:r>
            <a:endParaRPr lang="es-EC" sz="3200" cap="none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9799" y="2625046"/>
            <a:ext cx="3567612" cy="290667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41412" y="2370221"/>
            <a:ext cx="6510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- También </a:t>
            </a:r>
            <a:r>
              <a:rPr lang="es-EC" sz="2400" dirty="0" err="1"/>
              <a:t>Nadin</a:t>
            </a:r>
            <a:r>
              <a:rPr lang="es-EC" sz="2400" dirty="0"/>
              <a:t> señala que ambas disciplinas pueden nutrirse recíprocamente: “aunque el diseño puede beneficiarse de la semiótica, la propia semiótica ya ha ganado mucho al intentar comprender, analizar, evaluar y eventualmente involucrarse en generando diseño”. (s/f). </a:t>
            </a:r>
          </a:p>
          <a:p>
            <a:r>
              <a:rPr lang="es-EC" sz="2400" dirty="0" smtClean="0"/>
              <a:t>- Finalmente</a:t>
            </a:r>
            <a:r>
              <a:rPr lang="es-EC" sz="2400" dirty="0"/>
              <a:t>, Van der </a:t>
            </a:r>
            <a:r>
              <a:rPr lang="es-EC" sz="2400" dirty="0" err="1"/>
              <a:t>Meulen</a:t>
            </a:r>
            <a:r>
              <a:rPr lang="es-EC" sz="2400" dirty="0"/>
              <a:t> afirma que “</a:t>
            </a:r>
            <a:r>
              <a:rPr lang="es-EC" sz="2400" dirty="0" err="1"/>
              <a:t>Design</a:t>
            </a:r>
            <a:r>
              <a:rPr lang="es-EC" sz="2400" dirty="0"/>
              <a:t> </a:t>
            </a:r>
            <a:r>
              <a:rPr lang="es-EC" sz="2400" dirty="0" err="1"/>
              <a:t>is</a:t>
            </a:r>
            <a:r>
              <a:rPr lang="es-EC" sz="2400" dirty="0"/>
              <a:t>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thinking</a:t>
            </a:r>
            <a:r>
              <a:rPr lang="es-EC" sz="2400" dirty="0"/>
              <a:t> and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making</a:t>
            </a:r>
            <a:r>
              <a:rPr lang="es-EC" sz="2400" dirty="0"/>
              <a:t> of </a:t>
            </a:r>
            <a:r>
              <a:rPr lang="es-EC" sz="2400" dirty="0" err="1"/>
              <a:t>signs</a:t>
            </a:r>
            <a:r>
              <a:rPr lang="es-EC" sz="2400" dirty="0"/>
              <a:t>”, lo que haría al diseño, arte o no, un “hacer semiótico”.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036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104" y="755229"/>
            <a:ext cx="8727421" cy="55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sz="4000" b="1" dirty="0" smtClean="0">
                <a:solidFill>
                  <a:schemeClr val="bg1"/>
                </a:solidFill>
              </a:rPr>
              <a:t>Los interesados en ver la presentación completa, pueden encontrarla a partir del lunes 16 en la página web: </a:t>
            </a:r>
            <a:r>
              <a:rPr lang="es-EC" sz="4000" b="1" dirty="0" smtClean="0">
                <a:solidFill>
                  <a:schemeClr val="bg1"/>
                </a:solidFill>
                <a:hlinkClick r:id="rId2"/>
              </a:rPr>
              <a:t>www.joseenriquefinol.com</a:t>
            </a:r>
            <a:endParaRPr lang="es-EC" sz="4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3600" dirty="0" smtClean="0"/>
          </a:p>
          <a:p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488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cap="none" dirty="0" smtClean="0"/>
              <a:t>Referencias</a:t>
            </a:r>
            <a:endParaRPr lang="es-EC" cap="non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C" dirty="0" smtClean="0"/>
              <a:t>Eco, Umberto</a:t>
            </a:r>
            <a:r>
              <a:rPr lang="es-EC" dirty="0"/>
              <a:t>. </a:t>
            </a:r>
            <a:r>
              <a:rPr lang="es-EC" dirty="0" smtClean="0"/>
              <a:t>(1994 </a:t>
            </a:r>
            <a:r>
              <a:rPr lang="es-EC" dirty="0"/>
              <a:t>[</a:t>
            </a:r>
            <a:r>
              <a:rPr lang="es-EC" dirty="0" smtClean="0"/>
              <a:t>1973]). </a:t>
            </a:r>
            <a:r>
              <a:rPr lang="es-EC" i="1" dirty="0" smtClean="0"/>
              <a:t>Signo</a:t>
            </a:r>
            <a:r>
              <a:rPr lang="es-EC" dirty="0"/>
              <a:t>. </a:t>
            </a:r>
            <a:r>
              <a:rPr lang="es-EC" dirty="0" smtClean="0"/>
              <a:t>Barcelona: Editorial Labor.</a:t>
            </a:r>
          </a:p>
          <a:p>
            <a:r>
              <a:rPr lang="es-EC" dirty="0" smtClean="0"/>
              <a:t>Lotman, </a:t>
            </a:r>
            <a:r>
              <a:rPr lang="es-EC" dirty="0" err="1" smtClean="0"/>
              <a:t>Iuri</a:t>
            </a:r>
            <a:r>
              <a:rPr lang="es-EC" dirty="0" smtClean="0"/>
              <a:t>. </a:t>
            </a:r>
            <a:r>
              <a:rPr lang="es-EC" dirty="0"/>
              <a:t>(1996[1984</a:t>
            </a:r>
            <a:r>
              <a:rPr lang="es-EC" dirty="0" smtClean="0"/>
              <a:t>]). </a:t>
            </a:r>
            <a:r>
              <a:rPr lang="es-EC" i="1" dirty="0" smtClean="0"/>
              <a:t>La Semiosfera</a:t>
            </a:r>
            <a:r>
              <a:rPr lang="es-EC" dirty="0" smtClean="0"/>
              <a:t>. Madrid: </a:t>
            </a:r>
            <a:r>
              <a:rPr lang="es-EC" dirty="0" err="1" smtClean="0"/>
              <a:t>Frónesis</a:t>
            </a:r>
            <a:r>
              <a:rPr lang="es-EC" dirty="0" smtClean="0"/>
              <a:t> Cátedra / </a:t>
            </a:r>
            <a:r>
              <a:rPr lang="es-EC" dirty="0" err="1" smtClean="0"/>
              <a:t>Universitat</a:t>
            </a:r>
            <a:r>
              <a:rPr lang="es-EC" dirty="0" smtClean="0"/>
              <a:t> de Valencia. </a:t>
            </a:r>
          </a:p>
          <a:p>
            <a:r>
              <a:rPr lang="es-EC" dirty="0" err="1"/>
              <a:t>Gumperz</a:t>
            </a:r>
            <a:r>
              <a:rPr lang="es-EC" dirty="0"/>
              <a:t>, John Joseph. 1992. </a:t>
            </a:r>
            <a:r>
              <a:rPr lang="es-EC" dirty="0" err="1"/>
              <a:t>Contextualisation</a:t>
            </a:r>
            <a:r>
              <a:rPr lang="es-EC" dirty="0"/>
              <a:t> and </a:t>
            </a:r>
            <a:r>
              <a:rPr lang="es-EC" dirty="0" err="1"/>
              <a:t>understanding</a:t>
            </a:r>
            <a:r>
              <a:rPr lang="es-EC" dirty="0"/>
              <a:t>. In </a:t>
            </a:r>
            <a:r>
              <a:rPr lang="es-EC" dirty="0" err="1"/>
              <a:t>Rethinking</a:t>
            </a:r>
            <a:r>
              <a:rPr lang="es-EC" dirty="0"/>
              <a:t> </a:t>
            </a:r>
            <a:r>
              <a:rPr lang="es-EC" dirty="0" err="1"/>
              <a:t>context</a:t>
            </a:r>
            <a:r>
              <a:rPr lang="es-EC" dirty="0"/>
              <a:t>: </a:t>
            </a:r>
            <a:r>
              <a:rPr lang="es-EC" dirty="0" err="1"/>
              <a:t>language</a:t>
            </a:r>
            <a:endParaRPr lang="es-EC" dirty="0"/>
          </a:p>
          <a:p>
            <a:r>
              <a:rPr lang="es-EC" dirty="0"/>
              <a:t>as </a:t>
            </a:r>
            <a:r>
              <a:rPr lang="es-EC" dirty="0" err="1"/>
              <a:t>an</a:t>
            </a:r>
            <a:r>
              <a:rPr lang="es-EC" dirty="0"/>
              <a:t> </a:t>
            </a:r>
            <a:r>
              <a:rPr lang="es-EC" dirty="0" err="1"/>
              <a:t>interactive</a:t>
            </a:r>
            <a:r>
              <a:rPr lang="es-EC" dirty="0"/>
              <a:t> </a:t>
            </a:r>
            <a:r>
              <a:rPr lang="es-EC" dirty="0" err="1"/>
              <a:t>phenomenon</a:t>
            </a:r>
            <a:r>
              <a:rPr lang="es-EC" dirty="0"/>
              <a:t>, ed. </a:t>
            </a:r>
            <a:r>
              <a:rPr lang="es-EC" dirty="0" err="1"/>
              <a:t>Alessandro</a:t>
            </a:r>
            <a:r>
              <a:rPr lang="es-EC" dirty="0"/>
              <a:t> </a:t>
            </a:r>
            <a:r>
              <a:rPr lang="es-EC" dirty="0" err="1"/>
              <a:t>Duranti</a:t>
            </a:r>
            <a:r>
              <a:rPr lang="es-EC" dirty="0"/>
              <a:t> and Charles </a:t>
            </a:r>
            <a:r>
              <a:rPr lang="es-EC" dirty="0" err="1"/>
              <a:t>Goodwin</a:t>
            </a:r>
            <a:r>
              <a:rPr lang="es-EC" dirty="0"/>
              <a:t>, 229–252. Cambridge:</a:t>
            </a:r>
          </a:p>
          <a:p>
            <a:r>
              <a:rPr lang="es-EC" dirty="0"/>
              <a:t>Cambridge University </a:t>
            </a:r>
            <a:r>
              <a:rPr lang="es-EC" dirty="0" err="1"/>
              <a:t>Press</a:t>
            </a:r>
            <a:r>
              <a:rPr lang="es-EC" dirty="0"/>
              <a:t>.</a:t>
            </a:r>
            <a:endParaRPr lang="es-EC" dirty="0" smtClean="0"/>
          </a:p>
          <a:p>
            <a:r>
              <a:rPr lang="en-US" dirty="0" err="1"/>
              <a:t>Hymes</a:t>
            </a:r>
            <a:r>
              <a:rPr lang="en-US" dirty="0"/>
              <a:t>, Dell. 1962. The ethnography of speaking. In Anthropology and human </a:t>
            </a:r>
            <a:r>
              <a:rPr lang="en-US" dirty="0" err="1"/>
              <a:t>behaviour</a:t>
            </a:r>
            <a:r>
              <a:rPr lang="en-US" dirty="0"/>
              <a:t>, ed.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876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Hodge, Challis (2003). </a:t>
            </a:r>
            <a:r>
              <a:rPr lang="en-US" i="1" dirty="0" smtClean="0"/>
              <a:t>Semiotics</a:t>
            </a:r>
            <a:r>
              <a:rPr lang="en-US" i="1" dirty="0"/>
              <a:t>: A </a:t>
            </a:r>
            <a:r>
              <a:rPr lang="en-US" i="1" dirty="0" smtClean="0"/>
              <a:t>Primer for Designers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https://boxesandarrows.com/semiotics-a-primer-for-designers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09/08/2021.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Deni, Michela y </a:t>
            </a:r>
            <a:r>
              <a:rPr lang="en-US" dirty="0" err="1" smtClean="0"/>
              <a:t>Zingale</a:t>
            </a:r>
            <a:r>
              <a:rPr lang="en-US" dirty="0" smtClean="0"/>
              <a:t>, Salvatore </a:t>
            </a:r>
            <a:r>
              <a:rPr lang="en-US" dirty="0"/>
              <a:t>(2017</a:t>
            </a:r>
            <a:r>
              <a:rPr lang="en-US" dirty="0" smtClean="0"/>
              <a:t>). </a:t>
            </a:r>
            <a:r>
              <a:rPr lang="en-US" dirty="0"/>
              <a:t>Semiotics in </a:t>
            </a:r>
            <a:r>
              <a:rPr lang="en-US" dirty="0" smtClean="0"/>
              <a:t>Design Education</a:t>
            </a:r>
            <a:r>
              <a:rPr lang="en-US" dirty="0"/>
              <a:t>. Semiotics by Design, </a:t>
            </a:r>
            <a:r>
              <a:rPr lang="en-US" i="1" dirty="0"/>
              <a:t>The Design Journal</a:t>
            </a:r>
            <a:r>
              <a:rPr lang="en-US" dirty="0"/>
              <a:t>, 20:sup1, S1293-S1303, DOI: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10.1080/14606925.2017.1352658.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 smtClean="0"/>
              <a:t>Nadin</a:t>
            </a:r>
            <a:r>
              <a:rPr lang="en-US" dirty="0" smtClean="0"/>
              <a:t>, Mihai (s/f). </a:t>
            </a:r>
            <a:r>
              <a:rPr lang="en-US" i="1" dirty="0" smtClean="0"/>
              <a:t>Design and semiotics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utd-ir.tdl.org/bitstream/handle/10735.1/4464/ATEC-4455-272049.11.pdf?sequence=1</a:t>
            </a:r>
            <a:r>
              <a:rPr lang="en-US" dirty="0" smtClean="0"/>
              <a:t> 09/08/2021.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0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cap="none" dirty="0"/>
              <a:t>I</a:t>
            </a:r>
            <a:r>
              <a:rPr lang="es-EC" sz="3200" cap="none" dirty="0" smtClean="0"/>
              <a:t>ntroducción </a:t>
            </a:r>
            <a:endParaRPr lang="es-EC" sz="3200" cap="non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141412" y="1985211"/>
            <a:ext cx="6125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La Semiótica es una disciplina que se ocupa de los procesos de significación; es decir, es una ciencia que trata de analizar, explicar e interpretar los procesos mediante los cuales algo significa algo para alguien y en qué circunstancias o contextos. </a:t>
            </a:r>
          </a:p>
          <a:p>
            <a:r>
              <a:rPr lang="es-EC" sz="2400" dirty="0"/>
              <a:t>De cierta manera, la Semiótica estudia todo porque para los seres humanos todo significa algo.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116" y="1897411"/>
            <a:ext cx="2910152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114" y="852456"/>
            <a:ext cx="475529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8886701" cy="1046509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7106" y="1898965"/>
            <a:ext cx="9935569" cy="3794077"/>
          </a:xfrm>
        </p:spPr>
        <p:txBody>
          <a:bodyPr>
            <a:noAutofit/>
          </a:bodyPr>
          <a:lstStyle/>
          <a:p>
            <a:r>
              <a:rPr lang="es-EC" dirty="0" smtClean="0"/>
              <a:t>Cuando hacemos semiótica, tanto en la teoría como en la metodología y en sus consecuentes aplicaciones a la práctica analítica en los procesos de construcción de sentidos, buscamos poner de manifiesto en los fenómenos semióticos aquellos </a:t>
            </a:r>
            <a:r>
              <a:rPr lang="es-EC" b="1" dirty="0" smtClean="0"/>
              <a:t>elementos</a:t>
            </a:r>
            <a:r>
              <a:rPr lang="es-EC" dirty="0" smtClean="0"/>
              <a:t> y </a:t>
            </a:r>
            <a:r>
              <a:rPr lang="es-EC" b="1" dirty="0" smtClean="0"/>
              <a:t>procesos</a:t>
            </a:r>
            <a:r>
              <a:rPr lang="es-EC" dirty="0" smtClean="0"/>
              <a:t> que 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C" dirty="0">
                <a:solidFill>
                  <a:schemeClr val="bg1"/>
                </a:solidFill>
              </a:rPr>
              <a:t> </a:t>
            </a:r>
            <a:r>
              <a:rPr lang="es-EC" dirty="0" smtClean="0">
                <a:solidFill>
                  <a:schemeClr val="bg1"/>
                </a:solidFill>
              </a:rPr>
              <a:t>  - </a:t>
            </a:r>
            <a:r>
              <a:rPr lang="es-EC" b="1" dirty="0" smtClean="0">
                <a:solidFill>
                  <a:schemeClr val="bg1"/>
                </a:solidFill>
              </a:rPr>
              <a:t>Prominentes</a:t>
            </a:r>
            <a:r>
              <a:rPr lang="es-EC" dirty="0" smtClean="0">
                <a:solidFill>
                  <a:schemeClr val="bg1"/>
                </a:solidFill>
              </a:rPr>
              <a:t>: elementos/procesos que sobresalen en un texto/corpus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C" dirty="0">
                <a:solidFill>
                  <a:schemeClr val="bg1"/>
                </a:solidFill>
              </a:rPr>
              <a:t> </a:t>
            </a:r>
            <a:r>
              <a:rPr lang="es-EC" dirty="0" smtClean="0">
                <a:solidFill>
                  <a:schemeClr val="bg1"/>
                </a:solidFill>
              </a:rPr>
              <a:t>  - </a:t>
            </a:r>
            <a:r>
              <a:rPr lang="es-EC" b="1" dirty="0" smtClean="0">
                <a:solidFill>
                  <a:schemeClr val="bg1"/>
                </a:solidFill>
              </a:rPr>
              <a:t>Relevantes</a:t>
            </a:r>
            <a:r>
              <a:rPr lang="es-EC" dirty="0">
                <a:solidFill>
                  <a:schemeClr val="bg1"/>
                </a:solidFill>
              </a:rPr>
              <a:t>: destacados </a:t>
            </a:r>
            <a:r>
              <a:rPr lang="es-EC" dirty="0" smtClean="0">
                <a:solidFill>
                  <a:schemeClr val="bg1"/>
                </a:solidFill>
              </a:rPr>
              <a:t>en relación con </a:t>
            </a:r>
            <a:r>
              <a:rPr lang="es-EC" dirty="0">
                <a:solidFill>
                  <a:schemeClr val="bg1"/>
                </a:solidFill>
              </a:rPr>
              <a:t>lo </a:t>
            </a:r>
            <a:r>
              <a:rPr lang="es-EC" dirty="0" smtClean="0">
                <a:solidFill>
                  <a:schemeClr val="bg1"/>
                </a:solidFill>
              </a:rPr>
              <a:t>in-mediato: intra y extra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C" dirty="0">
                <a:solidFill>
                  <a:schemeClr val="bg1"/>
                </a:solidFill>
              </a:rPr>
              <a:t> </a:t>
            </a:r>
            <a:r>
              <a:rPr lang="es-EC" dirty="0" smtClean="0">
                <a:solidFill>
                  <a:schemeClr val="bg1"/>
                </a:solidFill>
              </a:rPr>
              <a:t>    texto/corpus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C" dirty="0" smtClean="0">
                <a:solidFill>
                  <a:schemeClr val="bg1"/>
                </a:solidFill>
              </a:rPr>
              <a:t>   - </a:t>
            </a:r>
            <a:r>
              <a:rPr lang="es-EC" b="1" dirty="0" smtClean="0">
                <a:solidFill>
                  <a:schemeClr val="bg1"/>
                </a:solidFill>
              </a:rPr>
              <a:t>Pertinentes</a:t>
            </a:r>
            <a:r>
              <a:rPr lang="es-EC" dirty="0" smtClean="0">
                <a:solidFill>
                  <a:schemeClr val="bg1"/>
                </a:solidFill>
              </a:rPr>
              <a:t>: elementos cuya sustitución genera cambios en el significado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C" dirty="0">
                <a:solidFill>
                  <a:schemeClr val="bg1"/>
                </a:solidFill>
              </a:rPr>
              <a:t> </a:t>
            </a:r>
            <a:r>
              <a:rPr lang="es-EC" dirty="0" smtClean="0">
                <a:solidFill>
                  <a:schemeClr val="bg1"/>
                </a:solidFill>
              </a:rPr>
              <a:t>    del texto/corpus.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9966"/>
          </a:xfrm>
        </p:spPr>
        <p:txBody>
          <a:bodyPr/>
          <a:lstStyle/>
          <a:p>
            <a:r>
              <a:rPr lang="es-EC" cap="none" dirty="0"/>
              <a:t>S</a:t>
            </a:r>
            <a:r>
              <a:rPr lang="es-EC" cap="none" dirty="0" smtClean="0"/>
              <a:t>emiótica del arte y Semiótica del cuerpo</a:t>
            </a:r>
            <a:endParaRPr lang="es-EC" cap="none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3087" y="2370222"/>
            <a:ext cx="4160143" cy="31442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88749" y="2213810"/>
            <a:ext cx="61376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La </a:t>
            </a:r>
            <a:r>
              <a:rPr lang="es-EC" sz="2400" b="1" dirty="0"/>
              <a:t>Semiótica del Arte </a:t>
            </a:r>
            <a:r>
              <a:rPr lang="es-EC" sz="2400" dirty="0"/>
              <a:t>es una de las especialidades más importantes de </a:t>
            </a:r>
            <a:r>
              <a:rPr lang="es-EC" sz="2400" dirty="0" smtClean="0"/>
              <a:t>la ciencia semiótica.</a:t>
            </a:r>
          </a:p>
          <a:p>
            <a:r>
              <a:rPr lang="es-EC" sz="2400" dirty="0" smtClean="0"/>
              <a:t> </a:t>
            </a:r>
            <a:r>
              <a:rPr lang="es-EC" sz="2400" dirty="0"/>
              <a:t>Ella trata de descifrar no solo el sentido del arte y de las obras que lo </a:t>
            </a:r>
            <a:r>
              <a:rPr lang="es-EC" sz="2400" dirty="0" smtClean="0"/>
              <a:t>expresan, </a:t>
            </a:r>
            <a:r>
              <a:rPr lang="es-EC" sz="2400" dirty="0"/>
              <a:t>sino también cómo una obra de arte significa lo </a:t>
            </a:r>
            <a:r>
              <a:rPr lang="es-EC" sz="2400" dirty="0" smtClean="0"/>
              <a:t>que creemos que </a:t>
            </a:r>
            <a:r>
              <a:rPr lang="es-EC" sz="2400" dirty="0"/>
              <a:t>significa. </a:t>
            </a:r>
          </a:p>
          <a:p>
            <a:r>
              <a:rPr lang="es-EC" sz="2400" dirty="0"/>
              <a:t>La </a:t>
            </a:r>
            <a:r>
              <a:rPr lang="es-EC" sz="2400" b="1" dirty="0"/>
              <a:t>Semiótica del Cuerpo </a:t>
            </a:r>
            <a:r>
              <a:rPr lang="es-EC" sz="2400" dirty="0"/>
              <a:t>–lo que yo he llamado la </a:t>
            </a:r>
            <a:r>
              <a:rPr lang="es-EC" sz="2400" b="1" dirty="0" smtClean="0"/>
              <a:t>Corposfera</a:t>
            </a:r>
            <a:r>
              <a:rPr lang="es-EC" sz="2400" dirty="0" smtClean="0"/>
              <a:t>– </a:t>
            </a:r>
            <a:r>
              <a:rPr lang="es-EC" sz="2400" dirty="0"/>
              <a:t>se ocupa de las significaciones, de los significados y de los sentidos del cuerpo. </a:t>
            </a:r>
          </a:p>
        </p:txBody>
      </p:sp>
    </p:spTree>
    <p:extLst>
      <p:ext uri="{BB962C8B-B14F-4D97-AF65-F5344CB8AC3E}">
        <p14:creationId xmlns:p14="http://schemas.microsoft.com/office/powerpoint/2010/main" val="40632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cap="none" dirty="0" smtClean="0"/>
              <a:t>La Corposfera</a:t>
            </a:r>
            <a:endParaRPr lang="es-EC" cap="none" dirty="0"/>
          </a:p>
        </p:txBody>
      </p:sp>
      <p:sp>
        <p:nvSpPr>
          <p:cNvPr id="4" name="CuadroTexto 3"/>
          <p:cNvSpPr txBox="1"/>
          <p:nvPr/>
        </p:nvSpPr>
        <p:spPr>
          <a:xfrm>
            <a:off x="1225634" y="2097088"/>
            <a:ext cx="5812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- El </a:t>
            </a:r>
            <a:r>
              <a:rPr lang="es-EC" sz="2400" dirty="0"/>
              <a:t>cuerpo es uno de los componentes fundamentales en muchas expresiones artísticas: la danza, el teatro, la pintura, la escultura, utilizan el cuerpo, sus movimientos, vestimentas, gestos, sus poses, sus miradas, para comunicar estéticamente. </a:t>
            </a:r>
            <a:endParaRPr lang="es-EC" sz="2400" dirty="0" smtClean="0"/>
          </a:p>
          <a:p>
            <a:r>
              <a:rPr lang="es-EC" sz="2400" dirty="0" smtClean="0"/>
              <a:t>- Así que analizar, explicar e interpretar cómo se producen las significaciones del cuerpo es de capital importancia en las culturas contemporáneas.</a:t>
            </a:r>
            <a:endParaRPr lang="es-EC" sz="24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06" y="2000895"/>
            <a:ext cx="2911642" cy="3978039"/>
          </a:xfrm>
        </p:spPr>
      </p:pic>
    </p:spTree>
    <p:extLst>
      <p:ext uri="{BB962C8B-B14F-4D97-AF65-F5344CB8AC3E}">
        <p14:creationId xmlns:p14="http://schemas.microsoft.com/office/powerpoint/2010/main" val="17180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cap="none" dirty="0"/>
              <a:t>R</a:t>
            </a:r>
            <a:r>
              <a:rPr lang="es-EC" sz="3200" cap="none" dirty="0" smtClean="0"/>
              <a:t>elaciones entre cuerpo y arte</a:t>
            </a:r>
            <a:endParaRPr lang="es-EC" sz="3200" cap="non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 smtClean="0"/>
              <a:t>Las relaciones entre cuerpo y arte, inevitablemente, implican relaciones espaciales y temporales.</a:t>
            </a:r>
          </a:p>
          <a:p>
            <a:pPr marL="0" indent="0">
              <a:buNone/>
            </a:pPr>
            <a:r>
              <a:rPr lang="es-EC" dirty="0" smtClean="0"/>
              <a:t>No se trata solo de las relaciones internas entre los componentes de una obra  –lo que llamamos </a:t>
            </a:r>
            <a:r>
              <a:rPr lang="es-EC" b="1" dirty="0" smtClean="0"/>
              <a:t>intra-relaciones</a:t>
            </a:r>
            <a:r>
              <a:rPr lang="es-EC" dirty="0"/>
              <a:t>–</a:t>
            </a:r>
            <a:r>
              <a:rPr lang="es-EC" dirty="0" smtClean="0"/>
              <a:t>  sino también entre la obra misma y sus contextos, su historia, la de su autor, su época, sus tradiciones, su cultura, etc., –lo que llamamos </a:t>
            </a:r>
            <a:r>
              <a:rPr lang="es-EC" b="1" dirty="0" smtClean="0"/>
              <a:t>extra-relaciones</a:t>
            </a:r>
            <a:r>
              <a:rPr lang="es-EC" dirty="0" smtClean="0"/>
              <a:t>–</a:t>
            </a:r>
          </a:p>
          <a:p>
            <a:pPr marL="0" indent="0">
              <a:buNone/>
            </a:pPr>
            <a:r>
              <a:rPr lang="es-EC" dirty="0" smtClean="0"/>
              <a:t>Podemos añadir un tercer nivel que llamaremos </a:t>
            </a:r>
            <a:r>
              <a:rPr lang="es-EC" b="1" dirty="0" smtClean="0"/>
              <a:t>trans-relaciones</a:t>
            </a:r>
            <a:r>
              <a:rPr lang="es-EC" dirty="0" smtClean="0"/>
              <a:t>. 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471" y="1132763"/>
            <a:ext cx="2164085" cy="11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527" y="817342"/>
            <a:ext cx="9905998" cy="294197"/>
          </a:xfrm>
        </p:spPr>
        <p:txBody>
          <a:bodyPr>
            <a:noAutofit/>
          </a:bodyPr>
          <a:lstStyle/>
          <a:p>
            <a:r>
              <a:rPr lang="es-EC" sz="2800" cap="none" dirty="0"/>
              <a:t>L</a:t>
            </a:r>
            <a:r>
              <a:rPr lang="es-EC" sz="2800" cap="none" dirty="0" smtClean="0"/>
              <a:t>as ventanas y los espejos: límites y fronteras</a:t>
            </a:r>
            <a:endParaRPr lang="es-EC" sz="2800" cap="none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85476" y="1592870"/>
            <a:ext cx="2967228" cy="381164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37675" y="1513416"/>
            <a:ext cx="69242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- Esas </a:t>
            </a:r>
            <a:r>
              <a:rPr lang="es-EC" sz="2400" b="1" dirty="0" smtClean="0"/>
              <a:t>trans-relaciones</a:t>
            </a:r>
            <a:r>
              <a:rPr lang="es-EC" sz="2400" dirty="0" smtClean="0"/>
              <a:t> ocurren en dos escenarios que el arte ha privilegiado: las ventanas y los espejos. </a:t>
            </a:r>
          </a:p>
          <a:p>
            <a:pPr marL="342900" indent="-342900">
              <a:buFontTx/>
              <a:buChar char="-"/>
            </a:pPr>
            <a:r>
              <a:rPr lang="es-EC" sz="2400" dirty="0" smtClean="0"/>
              <a:t>En el cuadro romántico “Mujer en la ventana” </a:t>
            </a:r>
          </a:p>
          <a:p>
            <a:r>
              <a:rPr lang="es-EC" sz="2400" dirty="0" smtClean="0"/>
              <a:t>(1841), del retratista ruso </a:t>
            </a:r>
            <a:r>
              <a:rPr lang="es-EC" sz="2400" dirty="0" err="1" smtClean="0"/>
              <a:t>Vasily</a:t>
            </a:r>
            <a:r>
              <a:rPr lang="es-EC" sz="2400" dirty="0" smtClean="0"/>
              <a:t> Tropinin, propongo ver cómo los conceptos de </a:t>
            </a:r>
            <a:r>
              <a:rPr lang="es-EC" sz="2400" b="1" dirty="0" smtClean="0"/>
              <a:t>límite</a:t>
            </a:r>
            <a:r>
              <a:rPr lang="es-EC" sz="2400" dirty="0" smtClean="0"/>
              <a:t> y </a:t>
            </a:r>
            <a:r>
              <a:rPr lang="es-EC" sz="2400" b="1" dirty="0" smtClean="0"/>
              <a:t>frontera</a:t>
            </a:r>
            <a:r>
              <a:rPr lang="es-EC" sz="2400" dirty="0" smtClean="0"/>
              <a:t> que he propuesto en mi libro </a:t>
            </a:r>
            <a:r>
              <a:rPr lang="es-EC" sz="2400" i="1" dirty="0" smtClean="0"/>
              <a:t>La Corposfera </a:t>
            </a:r>
            <a:r>
              <a:rPr lang="es-EC" sz="2400" dirty="0" smtClean="0"/>
              <a:t>(2015, 2021), crean un </a:t>
            </a:r>
            <a:r>
              <a:rPr lang="es-EC" sz="2400" b="1" dirty="0" smtClean="0"/>
              <a:t>espacio</a:t>
            </a:r>
            <a:r>
              <a:rPr lang="es-EC" sz="2400" dirty="0" smtClean="0"/>
              <a:t> </a:t>
            </a:r>
            <a:r>
              <a:rPr lang="es-EC" sz="2400" b="1" dirty="0" smtClean="0"/>
              <a:t>trans-relacional</a:t>
            </a:r>
            <a:r>
              <a:rPr lang="es-EC" sz="2400" dirty="0" smtClean="0"/>
              <a:t>: si bien hay un límite físico entre lo interno y lo externo, la ventana, hay también una frontera semiótica creada por el cuerpo que comunica el adentro con el afuera </a:t>
            </a:r>
          </a:p>
          <a:p>
            <a:pPr marL="342900" indent="-342900">
              <a:buFontTx/>
              <a:buChar char="-"/>
            </a:pPr>
            <a:r>
              <a:rPr lang="es-EC" sz="2400" dirty="0" smtClean="0"/>
              <a:t>Propongo llamar </a:t>
            </a:r>
            <a:r>
              <a:rPr lang="es-EC" sz="2400" b="1" dirty="0" smtClean="0"/>
              <a:t>tránsito </a:t>
            </a:r>
            <a:r>
              <a:rPr lang="es-EC" sz="2400" dirty="0" smtClean="0"/>
              <a:t>a la operación que genera esa frontera semiótica.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561937" y="5404513"/>
            <a:ext cx="3779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WikiArt. </a:t>
            </a:r>
            <a:r>
              <a:rPr lang="es-EC" sz="1400" dirty="0" smtClean="0">
                <a:hlinkClick r:id="rId4"/>
              </a:rPr>
              <a:t>https</a:t>
            </a:r>
            <a:r>
              <a:rPr lang="es-EC" sz="1400" dirty="0">
                <a:hlinkClick r:id="rId4"/>
              </a:rPr>
              <a:t>://</a:t>
            </a:r>
            <a:r>
              <a:rPr lang="es-EC" sz="1400" dirty="0" smtClean="0">
                <a:hlinkClick r:id="rId4"/>
              </a:rPr>
              <a:t>www.wikiart.org/en/vasily-tropinin/woman-at-the-window-1841</a:t>
            </a:r>
            <a:r>
              <a:rPr lang="es-EC" sz="1400" dirty="0" smtClean="0"/>
              <a:t>. Dominio Público.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4548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6251" y="595038"/>
            <a:ext cx="9905998" cy="1003793"/>
          </a:xfrm>
        </p:spPr>
        <p:txBody>
          <a:bodyPr>
            <a:normAutofit/>
          </a:bodyPr>
          <a:lstStyle/>
          <a:p>
            <a:r>
              <a:rPr lang="es-EC" sz="2800" cap="none" dirty="0"/>
              <a:t>C</a:t>
            </a:r>
            <a:r>
              <a:rPr lang="es-EC" sz="2800" cap="none" dirty="0" smtClean="0"/>
              <a:t>uerpo trans-relacional</a:t>
            </a:r>
            <a:endParaRPr lang="es-EC" sz="2800" cap="none" dirty="0"/>
          </a:p>
        </p:txBody>
      </p:sp>
      <p:sp>
        <p:nvSpPr>
          <p:cNvPr id="6" name="Rectángulo 5"/>
          <p:cNvSpPr/>
          <p:nvPr/>
        </p:nvSpPr>
        <p:spPr>
          <a:xfrm>
            <a:off x="1289489" y="1807106"/>
            <a:ext cx="62440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/>
              <a:t>En el cuadro ese cuerpo </a:t>
            </a:r>
            <a:r>
              <a:rPr lang="es-EC" sz="2400" b="1" dirty="0" smtClean="0"/>
              <a:t>trans-relacional, </a:t>
            </a:r>
            <a:r>
              <a:rPr lang="es-EC" sz="2400" dirty="0" smtClean="0"/>
              <a:t>ese</a:t>
            </a:r>
            <a:r>
              <a:rPr lang="es-EC" sz="2400" b="1" dirty="0" smtClean="0"/>
              <a:t> </a:t>
            </a:r>
            <a:r>
              <a:rPr lang="es-EC" sz="2400" dirty="0" smtClean="0"/>
              <a:t>tránsito entre adentro y afuera, entre espacio interno y espacio externo</a:t>
            </a:r>
            <a:r>
              <a:rPr lang="es-EC" sz="2400" b="1" dirty="0" smtClean="0"/>
              <a:t>,</a:t>
            </a:r>
            <a:r>
              <a:rPr lang="es-EC" sz="2400" dirty="0" smtClean="0"/>
              <a:t> </a:t>
            </a:r>
            <a:r>
              <a:rPr lang="es-EC" sz="2400" dirty="0"/>
              <a:t>se expresa gracias a </a:t>
            </a:r>
            <a:r>
              <a:rPr lang="es-EC" sz="2400" dirty="0" smtClean="0"/>
              <a:t>cuatro </a:t>
            </a:r>
            <a:r>
              <a:rPr lang="es-EC" sz="2400" dirty="0"/>
              <a:t>dispositivos </a:t>
            </a:r>
            <a:r>
              <a:rPr lang="es-EC" sz="2400" dirty="0" smtClean="0"/>
              <a:t>corporales:</a:t>
            </a:r>
          </a:p>
          <a:p>
            <a:r>
              <a:rPr lang="es-EC" sz="2400" dirty="0" smtClean="0">
                <a:solidFill>
                  <a:schemeClr val="bg1"/>
                </a:solidFill>
              </a:rPr>
              <a:t>- La </a:t>
            </a:r>
            <a:r>
              <a:rPr lang="es-EC" sz="2400" dirty="0">
                <a:solidFill>
                  <a:schemeClr val="bg1"/>
                </a:solidFill>
              </a:rPr>
              <a:t>inclinación </a:t>
            </a:r>
            <a:endParaRPr lang="es-EC" sz="2400" dirty="0" smtClean="0">
              <a:solidFill>
                <a:schemeClr val="bg1"/>
              </a:solidFill>
            </a:endParaRPr>
          </a:p>
          <a:p>
            <a:r>
              <a:rPr lang="es-EC" sz="2400" dirty="0" smtClean="0">
                <a:solidFill>
                  <a:schemeClr val="bg1"/>
                </a:solidFill>
              </a:rPr>
              <a:t>- La direccionalidad: de </a:t>
            </a:r>
            <a:r>
              <a:rPr lang="es-EC" sz="2400" dirty="0">
                <a:solidFill>
                  <a:schemeClr val="bg1"/>
                </a:solidFill>
              </a:rPr>
              <a:t>lo </a:t>
            </a:r>
            <a:r>
              <a:rPr lang="es-EC" sz="2400" dirty="0" smtClean="0">
                <a:solidFill>
                  <a:schemeClr val="bg1"/>
                </a:solidFill>
              </a:rPr>
              <a:t>interno</a:t>
            </a:r>
            <a:r>
              <a:rPr lang="es-EC" sz="2400" dirty="0">
                <a:solidFill>
                  <a:schemeClr val="bg1"/>
                </a:solidFill>
              </a:rPr>
              <a:t> </a:t>
            </a:r>
            <a:r>
              <a:rPr lang="es-EC" sz="2400" dirty="0" smtClean="0">
                <a:solidFill>
                  <a:schemeClr val="bg1"/>
                </a:solidFill>
              </a:rPr>
              <a:t>a lo </a:t>
            </a:r>
            <a:r>
              <a:rPr lang="es-EC" sz="2400" dirty="0">
                <a:solidFill>
                  <a:schemeClr val="bg1"/>
                </a:solidFill>
              </a:rPr>
              <a:t>externo </a:t>
            </a:r>
            <a:endParaRPr lang="es-EC" sz="2400" dirty="0" smtClean="0">
              <a:solidFill>
                <a:schemeClr val="bg1"/>
              </a:solidFill>
            </a:endParaRPr>
          </a:p>
          <a:p>
            <a:r>
              <a:rPr lang="es-EC" sz="2400" dirty="0">
                <a:solidFill>
                  <a:schemeClr val="bg1"/>
                </a:solidFill>
              </a:rPr>
              <a:t>- </a:t>
            </a:r>
            <a:r>
              <a:rPr lang="es-EC" sz="2400" dirty="0" smtClean="0">
                <a:solidFill>
                  <a:schemeClr val="bg1"/>
                </a:solidFill>
              </a:rPr>
              <a:t>La mirada</a:t>
            </a:r>
            <a:endParaRPr lang="es-EC" sz="2400" dirty="0">
              <a:solidFill>
                <a:schemeClr val="bg1"/>
              </a:solidFill>
            </a:endParaRPr>
          </a:p>
          <a:p>
            <a:r>
              <a:rPr lang="es-EC" sz="2400" dirty="0" smtClean="0">
                <a:solidFill>
                  <a:schemeClr val="bg1"/>
                </a:solidFill>
              </a:rPr>
              <a:t>- La </a:t>
            </a:r>
            <a:r>
              <a:rPr lang="es-EC" sz="2400" dirty="0">
                <a:solidFill>
                  <a:schemeClr val="bg1"/>
                </a:solidFill>
              </a:rPr>
              <a:t>posición de la </a:t>
            </a:r>
            <a:r>
              <a:rPr lang="es-EC" sz="2400" dirty="0" smtClean="0">
                <a:solidFill>
                  <a:schemeClr val="bg1"/>
                </a:solidFill>
              </a:rPr>
              <a:t>mano</a:t>
            </a:r>
            <a:endParaRPr lang="es-EC" sz="2400" dirty="0" smtClean="0"/>
          </a:p>
          <a:p>
            <a:r>
              <a:rPr lang="es-EC" sz="2400" dirty="0" smtClean="0"/>
              <a:t>   Esos dispositivos configuran un </a:t>
            </a:r>
            <a:r>
              <a:rPr lang="es-EC" sz="2400" dirty="0"/>
              <a:t>sentido nuevo a ese afuera que no vemos pero que podemos imaginar</a:t>
            </a:r>
            <a:r>
              <a:rPr lang="es-EC" sz="2400" dirty="0" smtClean="0"/>
              <a:t>.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3564" y="2007043"/>
            <a:ext cx="2975212" cy="377050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533564" y="5777552"/>
            <a:ext cx="3411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WikiArt .https</a:t>
            </a:r>
            <a:r>
              <a:rPr lang="es-EC" sz="1400" dirty="0"/>
              <a:t>://www.wikiart.org/en/vasily-tropinin/woman-at-the-window-1841. Dominio Público.</a:t>
            </a:r>
          </a:p>
        </p:txBody>
      </p:sp>
    </p:spTree>
    <p:extLst>
      <p:ext uri="{BB962C8B-B14F-4D97-AF65-F5344CB8AC3E}">
        <p14:creationId xmlns:p14="http://schemas.microsoft.com/office/powerpoint/2010/main" val="11672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</TotalTime>
  <Words>1926</Words>
  <Application>Microsoft Office PowerPoint</Application>
  <PresentationFormat>Panorámica</PresentationFormat>
  <Paragraphs>113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Aharoni</vt:lpstr>
      <vt:lpstr>Arial</vt:lpstr>
      <vt:lpstr>Arial Rounded MT Bold</vt:lpstr>
      <vt:lpstr>Bauhaus 93</vt:lpstr>
      <vt:lpstr>Calibri</vt:lpstr>
      <vt:lpstr>Trebuchet MS</vt:lpstr>
      <vt:lpstr>Tw Cen MT</vt:lpstr>
      <vt:lpstr>Wingdings</vt:lpstr>
      <vt:lpstr>Circuito</vt:lpstr>
      <vt:lpstr>La Corposfera Cuerpo, arte y semiosis: límites y fronteras</vt:lpstr>
      <vt:lpstr> </vt:lpstr>
      <vt:lpstr>Introducción </vt:lpstr>
      <vt:lpstr>Presentación de PowerPoint</vt:lpstr>
      <vt:lpstr>Semiótica del arte y Semiótica del cuerpo</vt:lpstr>
      <vt:lpstr>La Corposfera</vt:lpstr>
      <vt:lpstr>Relaciones entre cuerpo y arte</vt:lpstr>
      <vt:lpstr>Las ventanas y los espejos: límites y fronteras</vt:lpstr>
      <vt:lpstr>Cuerpo trans-relacional</vt:lpstr>
      <vt:lpstr>Trans-relacionalidad: límite y frontera</vt:lpstr>
      <vt:lpstr>Presentación de PowerPoint</vt:lpstr>
      <vt:lpstr> Semiótica de los espejos: signos, cuerpo, luz </vt:lpstr>
      <vt:lpstr>Espejo y cuerpo: una relación háptica</vt:lpstr>
      <vt:lpstr>Límite y frontera, separación y contacto</vt:lpstr>
      <vt:lpstr>Presentación de PowerPoint</vt:lpstr>
      <vt:lpstr>Presentación de PowerPoint</vt:lpstr>
      <vt:lpstr>Hay dos casos excepcionales donde espejos y ventanas se articulan. En estas obras digitales de Robert Isely, espejo y ventana se hacen un solo espacio; las obras realizan la simultaneidad, del mismo modo en que lo hace el exclarrogativo:</vt:lpstr>
      <vt:lpstr>Una relación especular trastocada</vt:lpstr>
      <vt:lpstr>Arte, Diseño y Semiótica</vt:lpstr>
      <vt:lpstr>Semiótica y diseño</vt:lpstr>
      <vt:lpstr>Semiótica y diseño</vt:lpstr>
      <vt:lpstr>Presentación de PowerPoint</vt:lpstr>
      <vt:lpstr>Presentación de PowerPoint</vt:lpstr>
      <vt:lpstr>Referencias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caminos de la Semiótica en América Latina: La construcción de la interdisciplinaridad</dc:title>
  <dc:creator>José Enrique Finol</dc:creator>
  <cp:lastModifiedBy>José Enrique Finol</cp:lastModifiedBy>
  <cp:revision>225</cp:revision>
  <dcterms:created xsi:type="dcterms:W3CDTF">2020-11-01T15:06:31Z</dcterms:created>
  <dcterms:modified xsi:type="dcterms:W3CDTF">2021-08-14T00:50:13Z</dcterms:modified>
</cp:coreProperties>
</file>